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8"/>
  </p:notesMasterIdLst>
  <p:sldIdLst>
    <p:sldId id="256" r:id="rId3"/>
    <p:sldId id="282" r:id="rId4"/>
    <p:sldId id="257" r:id="rId5"/>
    <p:sldId id="280" r:id="rId6"/>
    <p:sldId id="267" r:id="rId7"/>
    <p:sldId id="258" r:id="rId8"/>
    <p:sldId id="269" r:id="rId9"/>
    <p:sldId id="259" r:id="rId10"/>
    <p:sldId id="270" r:id="rId11"/>
    <p:sldId id="281" r:id="rId12"/>
    <p:sldId id="260" r:id="rId13"/>
    <p:sldId id="271" r:id="rId14"/>
    <p:sldId id="273" r:id="rId15"/>
    <p:sldId id="272" r:id="rId16"/>
    <p:sldId id="262" r:id="rId17"/>
    <p:sldId id="274" r:id="rId18"/>
    <p:sldId id="263" r:id="rId19"/>
    <p:sldId id="264" r:id="rId20"/>
    <p:sldId id="275" r:id="rId21"/>
    <p:sldId id="276" r:id="rId22"/>
    <p:sldId id="265" r:id="rId23"/>
    <p:sldId id="277" r:id="rId24"/>
    <p:sldId id="278" r:id="rId25"/>
    <p:sldId id="279" r:id="rId26"/>
    <p:sldId id="266" r:id="rId2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9515" autoAdjust="0"/>
  </p:normalViewPr>
  <p:slideViewPr>
    <p:cSldViewPr snapToGrid="0">
      <p:cViewPr varScale="1">
        <p:scale>
          <a:sx n="59" d="100"/>
          <a:sy n="59" d="100"/>
        </p:scale>
        <p:origin x="109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83C26D02-6A05-4525-827D-FFF90D4ED736}"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6E5F5B2D-FF19-43A1-AB0A-9EA6BCF8AE56}" type="slidenum">
              <a:rPr lang="en-US"/>
              <a:pPr>
                <a:defRPr/>
              </a:pPr>
              <a:t>‹#›</a:t>
            </a:fld>
            <a:endParaRPr lang="en-US"/>
          </a:p>
        </p:txBody>
      </p:sp>
    </p:spTree>
    <p:extLst>
      <p:ext uri="{BB962C8B-B14F-4D97-AF65-F5344CB8AC3E}">
        <p14:creationId xmlns:p14="http://schemas.microsoft.com/office/powerpoint/2010/main" val="33704106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The Influence of Health Insurance on Long-Term Services and Supports.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97859B9-A89E-411A-9F2C-1556996040C2}"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498957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6EE3F3-73AA-48AB-A2CF-C2910BA30D47}"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988924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6EE3F3-73AA-48AB-A2CF-C2910BA30D47}"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680353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6EE3F3-73AA-48AB-A2CF-C2910BA30D47}"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326115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Many factors can influence the availability and structure of health insurance. The Affordable Care Act will be rolling out over the next several years, shaping and changing many aspects of health insurance. Keep in mind it is implemented differently in each state. It is important to stay informed about how the changes impact health insurance in your local community. Keeping up-to-date on policy changes will help you provide streamlined access and person-centered support to people as they navigate long-term services and support options.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9E3CB3-14AE-4BA8-B2FD-02DE2C60D9B8}"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414580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9E3CB3-14AE-4BA8-B2FD-02DE2C60D9B8}"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4180975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a wide variety of publically funded health insurance programs that may apply to people you support. Publically funded programs typically have considerable limits around who is eligible. They also have variable types of coverage. Both will often be scrutinized closely to ensure people only access benefits they have a right to access. The Affordable Care Act will influence these programs as it continues to roll out. Goals will include simplifying processes around publically funded health insurance programs and expanding coverage.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527376-DA47-40F5-9FDF-280C08843F16}"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3781454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Just like Medicare and Medicaid insurance, private health insurance may be able to cover certain medical costs. However, it will not pay for long-term services and supports directly. People can make the best choice among private options when they take into account their needs and how likely they are to use the insurance. They can also use their insurance in the most helpful way when they know what it covers and can maximize that benefit.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B55E9D2-4C43-4D8B-876B-60AA9292ADD2}"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532932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B55E9D2-4C43-4D8B-876B-60AA9292ADD2}"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363843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B55E9D2-4C43-4D8B-876B-60AA9292ADD2}"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5311021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Filing health insurance appeals is one more area where you may be able to support a person. Health insurance providers turn down applications for a variety of reasons. When this happens, the person will receive a letter of denial. This letter will typically explain how to submit an appeal. People’s right to appeal decisions made by health insurance providers was enhanced by the Affordable Care Act.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85C3A0D-B1F5-4182-A148-E866E8277816}"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132912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97859B9-A89E-411A-9F2C-1556996040C2}"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1001361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85C3A0D-B1F5-4182-A148-E866E8277816}"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4048161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85C3A0D-B1F5-4182-A148-E866E8277816}"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420248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Health insurance does not cover long-term services and supports but it can help pay for short-term care and treatments that prevent crisis and enhance quality of life. There are many types of health insurance options including public programs and private insurance options. Person-Centered Counseling professionals should have a basic understanding of these options and how health insurance can help people meet their person-centered goals.</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334979-67C3-4330-931C-C0626555BC40}"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965845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6334979-67C3-4330-931C-C0626555BC40}"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3524343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97859B9-A89E-411A-9F2C-1556996040C2}"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776281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Health insurance is something most people should have access to given recent changes in coverage availability. When people have long-term service and support needs, they will do better if they have insurance and are knowledgeable about their coverage. Health insurance can provide access to helpful ongoing treatments and short-term but intensive treatment for recovery. People are not always knowledgeable about what insurance they are eligible for and what it covers. Supporting people in managing the intersection between insurance and their long-term services and support needs can be a valuable role for the Person-Centered Counseling professional.</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8AF7570-8763-4652-B9F1-A91518266452}"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678937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8AF7570-8763-4652-B9F1-A91518266452}"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095684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Although health insurance does not pay for long-term services and supports directly, it can still help to support someone with these needs. Understanding the basics of health insurance and how it can impact a person’s overall life can be important in developing a person-centered response to their goals. Being willing to help people understand, connect to, and evaluate coverage options can be a helpful role for a Person-Centered Counseling professional. Changes in our health care systems are ensuring that more people have insurance coverage. However, more than ever, people must be able to sort through many options and make good choices.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83897D-5AB4-47BD-A0A9-814F59F5D72E}"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513374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83897D-5AB4-47BD-A0A9-814F59F5D72E}"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4016754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83897D-5AB4-47BD-A0A9-814F59F5D72E}"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4184003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People who are managing long-term services and supports will have variable access to health care and treatments. Some will have private pay insurance through their own or someone else’s employer benefits. Some will be on Medicaid or Medicare health insurance plans. Some will have Veteran’s benefits for coverage, and others will purchase health insurance through the Health Insurance Marketplace. Insurance benefits are variable from plan to plan. Many things are changing right now in regards to coverage and benefits from health insurance. More than ever, people may need help with sorting through how insurance can help them live better and meet their unique needs.</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6EE3F3-73AA-48AB-A2CF-C2910BA30D47}"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604066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80323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559983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391875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77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7724489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8268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4258246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047147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498643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893421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684988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5300946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hhs.gov/healthcare/right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smtClean="0"/>
              <a:t>6 The Influence of Health Insurance on Long-Term Services and Supports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Health Insurance Coverage that Supports Long-Term Needs (3/3)</a:t>
            </a:r>
          </a:p>
        </p:txBody>
      </p:sp>
      <p:sp>
        <p:nvSpPr>
          <p:cNvPr id="3" name="Content Placeholder 2"/>
          <p:cNvSpPr>
            <a:spLocks noGrp="1"/>
          </p:cNvSpPr>
          <p:nvPr>
            <p:ph idx="1"/>
          </p:nvPr>
        </p:nvSpPr>
        <p:spPr/>
        <p:txBody>
          <a:bodyPr rtlCol="0">
            <a:noAutofit/>
          </a:bodyPr>
          <a:lstStyle/>
          <a:p>
            <a:pPr fontAlgn="auto">
              <a:spcAft>
                <a:spcPts val="0"/>
              </a:spcAft>
              <a:defRPr/>
            </a:pPr>
            <a:r>
              <a:rPr lang="en-US" sz="2200" dirty="0" smtClean="0"/>
              <a:t>Medications </a:t>
            </a:r>
          </a:p>
          <a:p>
            <a:pPr fontAlgn="auto">
              <a:spcAft>
                <a:spcPts val="0"/>
              </a:spcAft>
              <a:defRPr/>
            </a:pPr>
            <a:r>
              <a:rPr lang="en-US" sz="2200" dirty="0" smtClean="0"/>
              <a:t>Access to allied professionals (such as, a nutritionist)</a:t>
            </a:r>
          </a:p>
        </p:txBody>
      </p:sp>
    </p:spTree>
    <p:extLst>
      <p:ext uri="{BB962C8B-B14F-4D97-AF65-F5344CB8AC3E}">
        <p14:creationId xmlns:p14="http://schemas.microsoft.com/office/powerpoint/2010/main" val="1792403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Supporting Best Use of Insurance (1/4)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People should be encouraged to think about insurance and be clear about benefits and limits. Supporting people to use their health insurance effectively (for example, to obtain a needed assessment or treatment) can prevent undesirable situations. Otherwise, people may miss out on potentially helpful options. They may experience a decline in health or wellbeing. They may end up using resources that are much more costly, such as acute care or institutional care, because they did not realize they had other benefits to support community living or could not effectively organize them. Working with the person to understand insurance coverage will create a more seamless and coordinated experience. It can help them avoid problems caused by lack of effective coordination of 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Supporting Best Use of Insurance (2/4) </a:t>
            </a:r>
          </a:p>
        </p:txBody>
      </p:sp>
      <p:sp>
        <p:nvSpPr>
          <p:cNvPr id="3" name="Content Placeholder 2"/>
          <p:cNvSpPr>
            <a:spLocks noGrp="1"/>
          </p:cNvSpPr>
          <p:nvPr>
            <p:ph idx="1"/>
          </p:nvPr>
        </p:nvSpPr>
        <p:spPr/>
        <p:txBody>
          <a:bodyPr rtlCol="0">
            <a:normAutofit fontScale="92500"/>
          </a:bodyPr>
          <a:lstStyle/>
          <a:p>
            <a:pPr marL="0" indent="0" fontAlgn="auto">
              <a:spcAft>
                <a:spcPts val="0"/>
              </a:spcAft>
              <a:buNone/>
              <a:defRPr/>
            </a:pPr>
            <a:r>
              <a:rPr lang="en-US" sz="2600" dirty="0"/>
              <a:t>The following are basic roles for Person-Centered Counseling (PCC) professionals in supporting best use of health insurance</a:t>
            </a:r>
            <a:r>
              <a:rPr lang="en-US" sz="2600" dirty="0" smtClean="0"/>
              <a:t>.</a:t>
            </a:r>
          </a:p>
          <a:p>
            <a:pPr fontAlgn="auto">
              <a:spcAft>
                <a:spcPts val="0"/>
              </a:spcAft>
              <a:defRPr/>
            </a:pPr>
            <a:r>
              <a:rPr lang="en-US" dirty="0" smtClean="0"/>
              <a:t>Learn about eligibility criteria and the application process for any public program, including critical windows for open enrollment. Learn about and support people in considering private insurance as well. </a:t>
            </a:r>
          </a:p>
          <a:p>
            <a:pPr fontAlgn="auto">
              <a:spcAft>
                <a:spcPts val="0"/>
              </a:spcAft>
              <a:defRPr/>
            </a:pPr>
            <a:r>
              <a:rPr lang="en-US" dirty="0" smtClean="0"/>
              <a:t>Stay informed about health insurance changes as the Affordable Care Act rolls out in your community. Here is a helpful website for more information: </a:t>
            </a:r>
            <a:r>
              <a:rPr lang="en-US" dirty="0" smtClean="0">
                <a:hlinkClick r:id="rId3"/>
              </a:rPr>
              <a:t>http://www.hhs.gov/healthcare/rights/index.html</a:t>
            </a:r>
          </a:p>
          <a:p>
            <a:pPr fontAlgn="auto">
              <a:spcAft>
                <a:spcPts val="0"/>
              </a:spcAft>
              <a:defRPr/>
            </a:pPr>
            <a:r>
              <a:rPr lang="en-US" dirty="0" smtClean="0"/>
              <a:t>Become knowledgeable about local resources that can help fill gaps while people wait for health insurance coverage, such as sliding fee or free clinics or free or reduced cost access to supportive technology (cell phones, adaptive equipment, etc.).</a:t>
            </a:r>
          </a:p>
        </p:txBody>
      </p:sp>
    </p:spTree>
    <p:extLst>
      <p:ext uri="{BB962C8B-B14F-4D97-AF65-F5344CB8AC3E}">
        <p14:creationId xmlns:p14="http://schemas.microsoft.com/office/powerpoint/2010/main" val="1618110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Supporting Best Use of Insurance (3/4)</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Offer to walk with the person through the process of applying for insurance, paying for/arranging services, exploring coverage, working with insurance programs, and appealing denials as needed (filling out applications, assisting in contacting insurers/care coordinators/gatekeepers, and advocating on behalf of the person as requested). </a:t>
            </a:r>
          </a:p>
          <a:p>
            <a:pPr fontAlgn="auto">
              <a:spcAft>
                <a:spcPts val="0"/>
              </a:spcAft>
              <a:defRPr/>
            </a:pPr>
            <a:r>
              <a:rPr lang="en-US" sz="2200" dirty="0" smtClean="0"/>
              <a:t>Become knowledgeable about the basics of insurance options and how they intersect with long-term support and services (LTSS) needs. Specifically, know what benefits are possible, the providers associated, and the timelines for coverage.</a:t>
            </a:r>
          </a:p>
        </p:txBody>
      </p:sp>
    </p:spTree>
    <p:extLst>
      <p:ext uri="{BB962C8B-B14F-4D97-AF65-F5344CB8AC3E}">
        <p14:creationId xmlns:p14="http://schemas.microsoft.com/office/powerpoint/2010/main" val="3076898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Supporting Best Use of Insurance (4/4)</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Be familiar with the common transition periods from acute care (medical coverage) to LTSS and be able to help people proactively prepare for these periods (such as after injury or illness, to rehab/recovery, to potential LTSS). Help make these transitions transparent and support people as they work with any transition professionals to ensure care aligns with their goals. </a:t>
            </a:r>
          </a:p>
          <a:p>
            <a:pPr fontAlgn="auto">
              <a:spcAft>
                <a:spcPts val="0"/>
              </a:spcAft>
              <a:defRPr/>
            </a:pPr>
            <a:r>
              <a:rPr lang="en-US" sz="2200" dirty="0" smtClean="0"/>
              <a:t>Inform people of the potential consequences of choices. For example, tell them how choosing a certain Medicare Advantage plan, choosing not to sign up for a plan, or ignoring paperwork might impact their goals. A benefits specialist can help by explaining options in depth. You can also see if the person would like to contact an insurance specialist through the State Health Insurance and Assistance Program (SHIP).</a:t>
            </a:r>
          </a:p>
        </p:txBody>
      </p:sp>
    </p:spTree>
    <p:extLst>
      <p:ext uri="{BB962C8B-B14F-4D97-AF65-F5344CB8AC3E}">
        <p14:creationId xmlns:p14="http://schemas.microsoft.com/office/powerpoint/2010/main" val="2343257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Affordable Care Act and Its Impact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Affordable Care Act (ACA) will create many changes in health care coverage. In general, for people who need access to long-term services and supports (LTSS) or similar services these changes should enhance coordination and lead to better outcomes. There is also more information about the influence of the ACA on specific programs and processes later in the lesson.</a:t>
            </a:r>
          </a:p>
          <a:p>
            <a:pPr marL="0" indent="0" fontAlgn="auto">
              <a:spcAft>
                <a:spcPts val="0"/>
              </a:spcAft>
              <a:buNone/>
              <a:defRPr/>
            </a:pPr>
            <a:r>
              <a:rPr lang="en-US" dirty="0" smtClean="0"/>
              <a:t>Here is a basic overview of ACA:</a:t>
            </a:r>
          </a:p>
          <a:p>
            <a:pPr fontAlgn="auto">
              <a:spcBef>
                <a:spcPts val="600"/>
              </a:spcBef>
              <a:spcAft>
                <a:spcPts val="0"/>
              </a:spcAft>
              <a:defRPr/>
            </a:pPr>
            <a:r>
              <a:rPr lang="en-US" sz="2200" dirty="0"/>
              <a:t>Everyone must have coverage or pay a fee (there are certain exceptions for religious reasons, hardships, or tribal members). Healthcare.gov can direct you to the federal health insurance exchange or your state’s marketplace. It can also connect you to brokers and navigators who assist with the process of enrolling and choosing the best plan.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Affordable Care Act and Its Impact (2/2)</a:t>
            </a:r>
          </a:p>
        </p:txBody>
      </p:sp>
      <p:sp>
        <p:nvSpPr>
          <p:cNvPr id="3" name="Content Placeholder 2"/>
          <p:cNvSpPr>
            <a:spLocks noGrp="1"/>
          </p:cNvSpPr>
          <p:nvPr>
            <p:ph idx="1"/>
          </p:nvPr>
        </p:nvSpPr>
        <p:spPr/>
        <p:txBody>
          <a:bodyPr rtlCol="0">
            <a:normAutofit/>
          </a:bodyPr>
          <a:lstStyle/>
          <a:p>
            <a:pPr fontAlgn="auto">
              <a:spcBef>
                <a:spcPts val="600"/>
              </a:spcBef>
              <a:spcAft>
                <a:spcPts val="0"/>
              </a:spcAft>
              <a:defRPr/>
            </a:pPr>
            <a:r>
              <a:rPr lang="en-US" sz="2200" dirty="0"/>
              <a:t>Most employers must provide coverage to full time employees. </a:t>
            </a:r>
            <a:endParaRPr lang="en-US" sz="2200" dirty="0" smtClean="0"/>
          </a:p>
          <a:p>
            <a:pPr fontAlgn="auto">
              <a:spcBef>
                <a:spcPts val="600"/>
              </a:spcBef>
              <a:spcAft>
                <a:spcPts val="0"/>
              </a:spcAft>
              <a:defRPr/>
            </a:pPr>
            <a:r>
              <a:rPr lang="en-US" sz="2200" dirty="0" smtClean="0"/>
              <a:t>Health-care options, including Medicare and Medicaid, are shifting from fee-for-service coverage to coverage that bundles and coordinates care. Some examples of bundled care might be managed care organizations (MCOs), accountable care organizations (ACOs), and health homes, such as behavioral health homes. </a:t>
            </a:r>
          </a:p>
          <a:p>
            <a:pPr fontAlgn="auto">
              <a:spcBef>
                <a:spcPts val="600"/>
              </a:spcBef>
              <a:spcAft>
                <a:spcPts val="0"/>
              </a:spcAft>
              <a:defRPr/>
            </a:pPr>
            <a:r>
              <a:rPr lang="en-US" sz="2200" dirty="0" smtClean="0"/>
              <a:t>The Medicare Part D coverage gap between what Medicare will pay for and what medications cost (called the “donut hole”) will close by 2020. </a:t>
            </a:r>
          </a:p>
          <a:p>
            <a:pPr fontAlgn="auto">
              <a:spcBef>
                <a:spcPts val="600"/>
              </a:spcBef>
              <a:spcAft>
                <a:spcPts val="0"/>
              </a:spcAft>
              <a:defRPr/>
            </a:pPr>
            <a:r>
              <a:rPr lang="en-US" sz="2200" dirty="0" smtClean="0"/>
              <a:t>Eligibility requirements are changing (income, citizenship status, age), and in many states poorer adults and children have increased access to Medicaid health benefits.</a:t>
            </a:r>
          </a:p>
        </p:txBody>
      </p:sp>
    </p:spTree>
    <p:extLst>
      <p:ext uri="{BB962C8B-B14F-4D97-AF65-F5344CB8AC3E}">
        <p14:creationId xmlns:p14="http://schemas.microsoft.com/office/powerpoint/2010/main" val="2947399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Publicly Funded Health Insurance </a:t>
            </a:r>
          </a:p>
        </p:txBody>
      </p:sp>
      <p:sp>
        <p:nvSpPr>
          <p:cNvPr id="16387" name="Content Placeholder 2"/>
          <p:cNvSpPr>
            <a:spLocks noGrp="1"/>
          </p:cNvSpPr>
          <p:nvPr>
            <p:ph idx="1"/>
          </p:nvPr>
        </p:nvSpPr>
        <p:spPr/>
        <p:txBody>
          <a:bodyPr/>
          <a:lstStyle/>
          <a:p>
            <a:pPr marL="0" indent="0">
              <a:buNone/>
            </a:pPr>
            <a:r>
              <a:rPr lang="en-US" altLang="en-US" dirty="0" smtClean="0"/>
              <a:t>It can be difficult to keep up with all the nuances of various public programs. Many of them also vary considerably from state to state. However, having at least a basic understanding of the larger programs will help you do better at supporting people in this area.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Private Health Insurance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People can obtain private insurance through an employer, or the Health Insurance Marketplace. People can compare premiums, deductibles, and out-of-pocket costs before deciding to enroll. Previous employers typically provide Consolidated Omnibus Budget Reconciliation Act (COBRA) coverage, which is a temporary continuation of group health coverage that otherwise might be terminated. COBRA health insurance is typically expensive.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Private Health Insurance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Just like Medicare and Medicaid, private insurance may help pay for costs related to long-term services and supports (LTSS) needs but will not pay for LTSS needs specifically. Looking at the out-of-pocket/premium costs can be a helpful part of budgeting.</a:t>
            </a:r>
          </a:p>
        </p:txBody>
      </p:sp>
    </p:spTree>
    <p:extLst>
      <p:ext uri="{BB962C8B-B14F-4D97-AF65-F5344CB8AC3E}">
        <p14:creationId xmlns:p14="http://schemas.microsoft.com/office/powerpoint/2010/main" val="1007812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3772564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Private Health Insurance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When someone has access to more than one insurance program, there are issues to consider that can help avoid problems: </a:t>
            </a:r>
          </a:p>
          <a:p>
            <a:pPr fontAlgn="auto">
              <a:spcAft>
                <a:spcPts val="0"/>
              </a:spcAft>
              <a:defRPr/>
            </a:pPr>
            <a:r>
              <a:rPr lang="en-US" sz="2200" dirty="0" smtClean="0"/>
              <a:t>They must check whether the private insurance can be used with public insurance -- there are rules around the types of coverage a person can have. </a:t>
            </a:r>
          </a:p>
          <a:p>
            <a:pPr fontAlgn="auto">
              <a:spcAft>
                <a:spcPts val="0"/>
              </a:spcAft>
              <a:defRPr/>
            </a:pPr>
            <a:r>
              <a:rPr lang="en-US" sz="2200" dirty="0" smtClean="0"/>
              <a:t>They must monitor their bills to ensure that both companies are not billed for the full amount of the same services or item. </a:t>
            </a:r>
          </a:p>
          <a:p>
            <a:pPr fontAlgn="auto">
              <a:spcAft>
                <a:spcPts val="0"/>
              </a:spcAft>
              <a:defRPr/>
            </a:pPr>
            <a:r>
              <a:rPr lang="en-US" sz="2200" dirty="0" smtClean="0"/>
              <a:t>There can be dispute among providers over who will cover a service that then leaves it uncovered. </a:t>
            </a:r>
          </a:p>
          <a:p>
            <a:pPr marL="0" indent="0" fontAlgn="auto">
              <a:spcAft>
                <a:spcPts val="0"/>
              </a:spcAft>
              <a:buNone/>
              <a:defRPr/>
            </a:pPr>
            <a:r>
              <a:rPr lang="en-US" dirty="0" smtClean="0"/>
              <a:t>Sometimes it’s best to just have one insurance plan.</a:t>
            </a:r>
          </a:p>
        </p:txBody>
      </p:sp>
    </p:spTree>
    <p:extLst>
      <p:ext uri="{BB962C8B-B14F-4D97-AF65-F5344CB8AC3E}">
        <p14:creationId xmlns:p14="http://schemas.microsoft.com/office/powerpoint/2010/main" val="3426389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Health Insurance Appeals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Health insurance providers might turn down a person’s application for a variety of reasons. The Affordable Care Act (ACA) has enhanced a person’s right to appeal these decisions. When a person has applied for a service, treatment, or payment toward durable equipment to support their long-term service and supports (LTSS) needs, they may need or want support to help understand how to appeal a denial of these services. Many states have set up an ACA consumer assistance program to help people with appeals.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Health Insurance Appeals (2/3) </a:t>
            </a:r>
          </a:p>
        </p:txBody>
      </p:sp>
      <p:sp>
        <p:nvSpPr>
          <p:cNvPr id="3" name="Content Placeholder 2"/>
          <p:cNvSpPr>
            <a:spLocks noGrp="1"/>
          </p:cNvSpPr>
          <p:nvPr>
            <p:ph idx="1"/>
          </p:nvPr>
        </p:nvSpPr>
        <p:spPr/>
        <p:txBody>
          <a:bodyPr rtlCol="0">
            <a:normAutofit/>
          </a:bodyPr>
          <a:lstStyle/>
          <a:p>
            <a:pPr marL="0" indent="0" fontAlgn="auto">
              <a:lnSpc>
                <a:spcPct val="120000"/>
              </a:lnSpc>
              <a:spcAft>
                <a:spcPts val="0"/>
              </a:spcAft>
              <a:buNone/>
              <a:defRPr/>
            </a:pPr>
            <a:r>
              <a:rPr lang="en-US" dirty="0" smtClean="0"/>
              <a:t>The following are basic things a Person-Centered Counseling (PCC) professionals should know:</a:t>
            </a:r>
          </a:p>
          <a:p>
            <a:pPr fontAlgn="auto">
              <a:spcBef>
                <a:spcPts val="500"/>
              </a:spcBef>
              <a:spcAft>
                <a:spcPts val="0"/>
              </a:spcAft>
              <a:defRPr/>
            </a:pPr>
            <a:r>
              <a:rPr lang="en-US" sz="2200" dirty="0" smtClean="0"/>
              <a:t>People should have been given information about appeals when they signed up for insurance. You can remind them or help them look this up if they no longer have it or it is not clear on the denial letter. </a:t>
            </a:r>
          </a:p>
          <a:p>
            <a:pPr fontAlgn="auto">
              <a:spcBef>
                <a:spcPts val="500"/>
              </a:spcBef>
              <a:spcAft>
                <a:spcPts val="0"/>
              </a:spcAft>
              <a:defRPr/>
            </a:pPr>
            <a:r>
              <a:rPr lang="en-US" sz="2200" dirty="0" smtClean="0"/>
              <a:t>They have a right to an internal appeal first. If this does not work they can also go to an external review process (people outside of the health insurance company).</a:t>
            </a:r>
          </a:p>
          <a:p>
            <a:pPr fontAlgn="auto">
              <a:spcBef>
                <a:spcPts val="500"/>
              </a:spcBef>
              <a:spcAft>
                <a:spcPts val="0"/>
              </a:spcAft>
              <a:defRPr/>
            </a:pPr>
            <a:r>
              <a:rPr lang="en-US" sz="2200" dirty="0"/>
              <a:t>If a person uses an older program initiated before a certain date, the company may not have to comply with the ACA. They may still have established appeals processes that can be helpful. </a:t>
            </a:r>
          </a:p>
        </p:txBody>
      </p:sp>
    </p:spTree>
    <p:extLst>
      <p:ext uri="{BB962C8B-B14F-4D97-AF65-F5344CB8AC3E}">
        <p14:creationId xmlns:p14="http://schemas.microsoft.com/office/powerpoint/2010/main" val="2140674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Health Insurance Appeals (3/3) </a:t>
            </a:r>
          </a:p>
        </p:txBody>
      </p:sp>
      <p:sp>
        <p:nvSpPr>
          <p:cNvPr id="3" name="Content Placeholder 2"/>
          <p:cNvSpPr>
            <a:spLocks noGrp="1"/>
          </p:cNvSpPr>
          <p:nvPr>
            <p:ph idx="1"/>
          </p:nvPr>
        </p:nvSpPr>
        <p:spPr/>
        <p:txBody>
          <a:bodyPr rtlCol="0">
            <a:normAutofit/>
          </a:bodyPr>
          <a:lstStyle/>
          <a:p>
            <a:pPr fontAlgn="auto">
              <a:spcBef>
                <a:spcPts val="500"/>
              </a:spcBef>
              <a:spcAft>
                <a:spcPts val="0"/>
              </a:spcAft>
              <a:defRPr/>
            </a:pPr>
            <a:r>
              <a:rPr lang="en-US" sz="2200" dirty="0" smtClean="0"/>
              <a:t>Keep good records of the process in order to help the person progress through each stage seamlessly. Help the person stay organized as needed and desired. </a:t>
            </a:r>
          </a:p>
          <a:p>
            <a:pPr fontAlgn="auto">
              <a:spcBef>
                <a:spcPts val="500"/>
              </a:spcBef>
              <a:spcAft>
                <a:spcPts val="0"/>
              </a:spcAft>
              <a:defRPr/>
            </a:pPr>
            <a:r>
              <a:rPr lang="en-US" sz="2200" dirty="0" smtClean="0"/>
              <a:t>There may be special assistance available for people who speak a language other than English.</a:t>
            </a:r>
          </a:p>
        </p:txBody>
      </p:sp>
    </p:spTree>
    <p:extLst>
      <p:ext uri="{BB962C8B-B14F-4D97-AF65-F5344CB8AC3E}">
        <p14:creationId xmlns:p14="http://schemas.microsoft.com/office/powerpoint/2010/main" val="452527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Using health insurance effectively can help the person reach their goals and improve quality of life.</a:t>
            </a:r>
          </a:p>
          <a:p>
            <a:pPr fontAlgn="auto">
              <a:spcAft>
                <a:spcPts val="0"/>
              </a:spcAft>
              <a:defRPr/>
            </a:pPr>
            <a:r>
              <a:rPr lang="en-US" dirty="0" smtClean="0"/>
              <a:t>Preparing the person for the process can help minimize their frustration, expense and waiting periods. Person-Centered Counseling (PCC) professionals can help with organizing paperwork around eligibility and appeals. </a:t>
            </a:r>
          </a:p>
          <a:p>
            <a:pPr fontAlgn="auto">
              <a:spcAft>
                <a:spcPts val="0"/>
              </a:spcAft>
              <a:defRPr/>
            </a:pPr>
            <a:r>
              <a:rPr lang="en-US" dirty="0" smtClean="0"/>
              <a:t>The Affordable Care Act will have an effect on all health insurance options as it continues to roll out. You should be aware of changes in major public programs such as Medicare, Medicaid, and the Children’s Health Insurance Program (CHIP). You should also have resources for helping people learn more (such as State Health Insurance Assistance Programs).</a:t>
            </a:r>
          </a:p>
        </p:txBody>
      </p:sp>
    </p:spTree>
    <p:extLst>
      <p:ext uri="{BB962C8B-B14F-4D97-AF65-F5344CB8AC3E}">
        <p14:creationId xmlns:p14="http://schemas.microsoft.com/office/powerpoint/2010/main" val="2463553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support the person in effectively accessing benefits through their health insurance in ways that support their person-centered goals.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a:t>
            </a:r>
            <a:r>
              <a:rPr lang="en-US" b="1"/>
              <a:t>Learning </a:t>
            </a:r>
            <a:r>
              <a:rPr lang="en-US" b="1" smtClean="0"/>
              <a:t>Objective</a:t>
            </a:r>
            <a:endParaRPr lang="en-US" b="1" dirty="0" smtClean="0"/>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a:p>
            <a:pPr marL="0" indent="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Health insurance has the potential to be a critical asset to overall health and well-being. It can be a part of support for a return to community living after a hospitalization. Accessing benefits can help people reduce the likelihood of return to health crisis or loss of functioning. Some people may need support to fully understand these options. They may need support to access and advocate for benefits through their health insurance.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Due to the Affordable Care Act, health insurance is becoming more accessible to many people. However, people have more choices and information to sort out than ever before. This lesson will help the Person-Centered Counseling (PCC) professional understand the most common aspects of insurance as it relates to supporting people with LTSS needs.</a:t>
            </a:r>
          </a:p>
        </p:txBody>
      </p:sp>
    </p:spTree>
    <p:extLst>
      <p:ext uri="{BB962C8B-B14F-4D97-AF65-F5344CB8AC3E}">
        <p14:creationId xmlns:p14="http://schemas.microsoft.com/office/powerpoint/2010/main" val="1458088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support the person in effectively accessing benefits through their health insurance in ways that support their person-centered goals.</a:t>
            </a:r>
          </a:p>
        </p:txBody>
      </p:sp>
    </p:spTree>
    <p:extLst>
      <p:ext uri="{BB962C8B-B14F-4D97-AF65-F5344CB8AC3E}">
        <p14:creationId xmlns:p14="http://schemas.microsoft.com/office/powerpoint/2010/main" val="2502743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Common Challenges or Misunderstandings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Insurance coverage is not always clear when it comes to services and supports needed for long-term conditions. In fact, health insurance is not meant to cover long-term services and supports (LTSS). However, is does provide benefits that are helpful to people with chronic conditions and in periods of recovery from acute conditions. The following list describes some of the common challenges people may face when it comes to understanding health insurance coverage. This can have an impact on their lives and influence their LTSS. The PCC professional should be aware of these and have strategies for supporting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Common Challenges or Misunderstandings (2/2)</a:t>
            </a:r>
          </a:p>
        </p:txBody>
      </p:sp>
      <p:sp>
        <p:nvSpPr>
          <p:cNvPr id="3" name="Content Placeholder 2"/>
          <p:cNvSpPr>
            <a:spLocks noGrp="1"/>
          </p:cNvSpPr>
          <p:nvPr>
            <p:ph idx="1"/>
          </p:nvPr>
        </p:nvSpPr>
        <p:spPr/>
        <p:txBody>
          <a:bodyPr rtlCol="0">
            <a:noAutofit/>
          </a:bodyPr>
          <a:lstStyle/>
          <a:p>
            <a:pPr fontAlgn="auto">
              <a:spcBef>
                <a:spcPts val="500"/>
              </a:spcBef>
              <a:spcAft>
                <a:spcPts val="0"/>
              </a:spcAft>
              <a:defRPr/>
            </a:pPr>
            <a:r>
              <a:rPr lang="en-US" sz="2200" dirty="0" smtClean="0"/>
              <a:t>People may not have health insurance coverage yet. They don’t know how, when, or where to apply for health insurance coverage. </a:t>
            </a:r>
          </a:p>
          <a:p>
            <a:pPr fontAlgn="auto">
              <a:spcBef>
                <a:spcPts val="500"/>
              </a:spcBef>
              <a:spcAft>
                <a:spcPts val="0"/>
              </a:spcAft>
              <a:defRPr/>
            </a:pPr>
            <a:r>
              <a:rPr lang="en-US" sz="2200" dirty="0" smtClean="0"/>
              <a:t>They may have coverage that is not well suited to their overall situation, especially if it has changed (e.g. high premiums, inadequate coverage, etc.). </a:t>
            </a:r>
          </a:p>
          <a:p>
            <a:pPr fontAlgn="auto">
              <a:spcBef>
                <a:spcPts val="500"/>
              </a:spcBef>
              <a:spcAft>
                <a:spcPts val="0"/>
              </a:spcAft>
              <a:defRPr/>
            </a:pPr>
            <a:r>
              <a:rPr lang="en-US" sz="2200" dirty="0" smtClean="0"/>
              <a:t>They don’t know that their insurance will pay for things that could be helpful to their situation (this may include therapy, treatments, equipment, or short-term personal care). </a:t>
            </a:r>
          </a:p>
          <a:p>
            <a:pPr fontAlgn="auto">
              <a:spcBef>
                <a:spcPts val="500"/>
              </a:spcBef>
              <a:spcAft>
                <a:spcPts val="0"/>
              </a:spcAft>
              <a:defRPr/>
            </a:pPr>
            <a:r>
              <a:rPr lang="en-US" sz="2200" dirty="0" smtClean="0"/>
              <a:t>They believe insurance will pay for things it will not and plan poorly for these expenses (this can include long-term personal care or stays in nursing facilities). </a:t>
            </a:r>
          </a:p>
          <a:p>
            <a:pPr fontAlgn="auto">
              <a:spcBef>
                <a:spcPts val="500"/>
              </a:spcBef>
              <a:spcAft>
                <a:spcPts val="0"/>
              </a:spcAft>
              <a:defRPr/>
            </a:pPr>
            <a:r>
              <a:rPr lang="en-US" sz="2200" dirty="0" smtClean="0"/>
              <a:t>They are having trouble accessing benefits and don’t know how to make special requests, appeal decisions, or advocate for themselves when turned down for coverage. </a:t>
            </a:r>
          </a:p>
          <a:p>
            <a:pPr fontAlgn="auto">
              <a:spcBef>
                <a:spcPts val="500"/>
              </a:spcBef>
              <a:spcAft>
                <a:spcPts val="0"/>
              </a:spcAft>
              <a:defRPr/>
            </a:pPr>
            <a:r>
              <a:rPr lang="en-US" sz="2200" dirty="0" smtClean="0"/>
              <a:t>They don’t know how to navigate the intersection between health care and LTSS systems and therefore experience gaps in services during transitions.</a:t>
            </a:r>
          </a:p>
        </p:txBody>
      </p:sp>
    </p:spTree>
    <p:extLst>
      <p:ext uri="{BB962C8B-B14F-4D97-AF65-F5344CB8AC3E}">
        <p14:creationId xmlns:p14="http://schemas.microsoft.com/office/powerpoint/2010/main" val="152811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Health Insurance Coverage that Supports Long-Term Needs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Health insurance is used to cover preventative and treatment related medical costs. Everyone (with few exceptions) is required to have health insurance under the Affordable Care Act or pay a fee. It is not designed to pay for long-term services and supports (LTSS). However, some things covered by health insurance can be helpful to people with LTSS needs. These can include a number of things, such as:</a:t>
            </a:r>
          </a:p>
          <a:p>
            <a:pPr fontAlgn="auto">
              <a:spcAft>
                <a:spcPts val="0"/>
              </a:spcAft>
              <a:defRPr/>
            </a:pPr>
            <a:r>
              <a:rPr lang="en-US" sz="2200" dirty="0"/>
              <a:t>Developmental screening for children </a:t>
            </a:r>
          </a:p>
          <a:p>
            <a:pPr fontAlgn="auto">
              <a:spcAft>
                <a:spcPts val="0"/>
              </a:spcAft>
              <a:defRPr/>
            </a:pPr>
            <a:r>
              <a:rPr lang="en-US" sz="2200" dirty="0"/>
              <a:t>Mental health, learning disability, or other diagnostic assessments</a:t>
            </a:r>
          </a:p>
          <a:p>
            <a:pPr fontAlgn="auto">
              <a:spcAft>
                <a:spcPts val="0"/>
              </a:spcAft>
              <a:defRPr/>
            </a:pPr>
            <a:r>
              <a:rPr lang="en-US" sz="2200" dirty="0"/>
              <a:t>Purchasing durable medical equipment, for example, walkers, power chairs, and SAD </a:t>
            </a:r>
            <a:r>
              <a:rPr lang="en-US" sz="2200" dirty="0" smtClean="0"/>
              <a:t>lights</a:t>
            </a:r>
            <a:endParaRPr lang="en-US" sz="2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Health Insurance Coverage that Supports Long-Term Needs (2/3)</a:t>
            </a:r>
          </a:p>
        </p:txBody>
      </p:sp>
      <p:sp>
        <p:nvSpPr>
          <p:cNvPr id="3" name="Content Placeholder 2"/>
          <p:cNvSpPr>
            <a:spLocks noGrp="1"/>
          </p:cNvSpPr>
          <p:nvPr>
            <p:ph idx="1"/>
          </p:nvPr>
        </p:nvSpPr>
        <p:spPr/>
        <p:txBody>
          <a:bodyPr rtlCol="0">
            <a:noAutofit/>
          </a:bodyPr>
          <a:lstStyle/>
          <a:p>
            <a:pPr fontAlgn="auto">
              <a:spcAft>
                <a:spcPts val="0"/>
              </a:spcAft>
              <a:defRPr/>
            </a:pPr>
            <a:r>
              <a:rPr lang="en-US" sz="2200" dirty="0"/>
              <a:t>Access to short-term home health or personal care services (usually in a skilled care facility) </a:t>
            </a:r>
            <a:endParaRPr lang="en-US" sz="2200" dirty="0" smtClean="0"/>
          </a:p>
          <a:p>
            <a:pPr fontAlgn="auto">
              <a:spcAft>
                <a:spcPts val="0"/>
              </a:spcAft>
              <a:defRPr/>
            </a:pPr>
            <a:r>
              <a:rPr lang="en-US" sz="2200" dirty="0" smtClean="0"/>
              <a:t>Preventative care to maintain health and screening/assessments </a:t>
            </a:r>
          </a:p>
          <a:p>
            <a:pPr fontAlgn="auto">
              <a:spcAft>
                <a:spcPts val="0"/>
              </a:spcAft>
              <a:defRPr/>
            </a:pPr>
            <a:r>
              <a:rPr lang="en-US" sz="2200" dirty="0" smtClean="0"/>
              <a:t>Acute care (hospitalization including psychiatric crisis) </a:t>
            </a:r>
          </a:p>
          <a:p>
            <a:pPr fontAlgn="auto">
              <a:spcAft>
                <a:spcPts val="0"/>
              </a:spcAft>
              <a:defRPr/>
            </a:pPr>
            <a:r>
              <a:rPr lang="en-US" sz="2200" dirty="0" smtClean="0"/>
              <a:t>Transitional and recovery-based care (partial hospitalization, residential treatment centers, acute and sub-acute rehab, nursing facilities, etc.) </a:t>
            </a:r>
          </a:p>
          <a:p>
            <a:pPr fontAlgn="auto">
              <a:spcAft>
                <a:spcPts val="0"/>
              </a:spcAft>
              <a:defRPr/>
            </a:pPr>
            <a:r>
              <a:rPr lang="en-US" sz="2200" dirty="0" smtClean="0"/>
              <a:t>Some treatments to support recovery or restore or improve functioning such as occupational therapy, speech therapy, mental-health therapy (including Cognitive Behavioral Therapy or Dialectical Behavior Therapy), chemical dependency treatments, physical therapy. Note that coverage may vary: for example cognitive rehabilitation therapy may be paid for if a person has a stroke or brain injury, but not for schizophrenia</a:t>
            </a:r>
          </a:p>
        </p:txBody>
      </p:sp>
    </p:spTree>
    <p:extLst>
      <p:ext uri="{BB962C8B-B14F-4D97-AF65-F5344CB8AC3E}">
        <p14:creationId xmlns:p14="http://schemas.microsoft.com/office/powerpoint/2010/main" val="32696045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OxlWxPGXayCDnqVhYCmyqWEyMhk=" pdftag="P" isBookmarkSet="no" bookmark="no" Order="_x0033_"/>
  <HyperLink xmlns="" ID="lKC7AsQR2LnfutCAY//hkJepCKA=83829789537.85_233.75" plainAltText="NoWrongDoor_x0040_acl.hhs.gov" language="" Lang=""/>
  <HyperLink xmlns="" ID="46mUCsmC2ceIddlg4znoHxV4jzY=110750491591.2_356.95" plainAltText="http:_x002F__x002F_www.hhs.gov_x002F_healthcare_x002F_rights_x002F_index.html_x000D_" Lang=""/>
</PAW>
</file>

<file path=customXml/itemProps1.xml><?xml version="1.0" encoding="utf-8"?>
<ds:datastoreItem xmlns:ds="http://schemas.openxmlformats.org/officeDocument/2006/customXml" ds:itemID="{A7E58CDC-634C-4186-80EB-A837DEB6C591}">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34</TotalTime>
  <Words>3209</Words>
  <Application>Microsoft Office PowerPoint</Application>
  <PresentationFormat>Widescreen</PresentationFormat>
  <Paragraphs>131</Paragraphs>
  <Slides>25</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(1/3)</vt:lpstr>
      <vt:lpstr>Welcome! (2/3)</vt:lpstr>
      <vt:lpstr>Welcome! (3/3)</vt:lpstr>
      <vt:lpstr>Common Challenges or Misunderstandings (1/2)</vt:lpstr>
      <vt:lpstr>Common Challenges or Misunderstandings (2/2)</vt:lpstr>
      <vt:lpstr>Health Insurance Coverage that Supports Long-Term Needs (1/3)</vt:lpstr>
      <vt:lpstr>Health Insurance Coverage that Supports Long-Term Needs (2/3)</vt:lpstr>
      <vt:lpstr>Health Insurance Coverage that Supports Long-Term Needs (3/3)</vt:lpstr>
      <vt:lpstr>Supporting Best Use of Insurance (1/4)</vt:lpstr>
      <vt:lpstr>Supporting Best Use of Insurance (2/4) </vt:lpstr>
      <vt:lpstr>Supporting Best Use of Insurance (3/4)</vt:lpstr>
      <vt:lpstr>Supporting Best Use of Insurance (4/4)</vt:lpstr>
      <vt:lpstr>Affordable Care Act and Its Impact (1/2)</vt:lpstr>
      <vt:lpstr>Affordable Care Act and Its Impact (2/2)</vt:lpstr>
      <vt:lpstr>Publicly Funded Health Insurance </vt:lpstr>
      <vt:lpstr>Private Health Insurance (1/3)</vt:lpstr>
      <vt:lpstr>Private Health Insurance (2/3)</vt:lpstr>
      <vt:lpstr>Private Health Insurance (3/3)</vt:lpstr>
      <vt:lpstr>Health Insurance Appeals (1/3)</vt:lpstr>
      <vt:lpstr>Health Insurance Appeals (2/3) </vt:lpstr>
      <vt:lpstr>Health Insurance Appeals (3/3) </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The Influence of Health Insurance on Long-Term Services and Supports</dc:title>
  <dc:subject>Person-Centered Counseling (PCC) Training Program</dc:subject>
  <dc:creator>Administration for Community Living (ACL)</dc:creator>
  <cp:keywords>PCC; NWD; health insurance; coverage; eligibility; benefits; ACA; Affordable Care Act</cp:keywords>
  <cp:lastModifiedBy>Chang, Rebecca</cp:lastModifiedBy>
  <cp:revision>11</cp:revision>
  <dcterms:created xsi:type="dcterms:W3CDTF">2019-09-11T16:49:34Z</dcterms:created>
  <dcterms:modified xsi:type="dcterms:W3CDTF">2019-12-24T17:54:29Z</dcterms:modified>
</cp:coreProperties>
</file>