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notesMasterIdLst>
    <p:notesMasterId r:id="rId30"/>
  </p:notesMasterIdLst>
  <p:sldIdLst>
    <p:sldId id="256" r:id="rId3"/>
    <p:sldId id="285" r:id="rId4"/>
    <p:sldId id="257" r:id="rId5"/>
    <p:sldId id="269" r:id="rId6"/>
    <p:sldId id="268" r:id="rId7"/>
    <p:sldId id="258" r:id="rId8"/>
    <p:sldId id="270" r:id="rId9"/>
    <p:sldId id="271" r:id="rId10"/>
    <p:sldId id="259" r:id="rId11"/>
    <p:sldId id="272" r:id="rId12"/>
    <p:sldId id="273" r:id="rId13"/>
    <p:sldId id="274" r:id="rId14"/>
    <p:sldId id="260" r:id="rId15"/>
    <p:sldId id="275" r:id="rId16"/>
    <p:sldId id="261" r:id="rId17"/>
    <p:sldId id="262" r:id="rId18"/>
    <p:sldId id="276" r:id="rId19"/>
    <p:sldId id="277" r:id="rId20"/>
    <p:sldId id="263" r:id="rId21"/>
    <p:sldId id="264" r:id="rId22"/>
    <p:sldId id="278" r:id="rId23"/>
    <p:sldId id="265" r:id="rId24"/>
    <p:sldId id="282" r:id="rId25"/>
    <p:sldId id="279" r:id="rId26"/>
    <p:sldId id="280" r:id="rId27"/>
    <p:sldId id="267" r:id="rId28"/>
    <p:sldId id="283" r:id="rId29"/>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80310" autoAdjust="0"/>
  </p:normalViewPr>
  <p:slideViewPr>
    <p:cSldViewPr snapToGrid="0">
      <p:cViewPr varScale="1">
        <p:scale>
          <a:sx n="60" d="100"/>
          <a:sy n="60" d="100"/>
        </p:scale>
        <p:origin x="49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7B5B4E1-9F99-4C54-8FD8-477AFEA1D182}"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CE78ED74-26FE-40AE-ABC0-E93BBE9F2D06}" type="slidenum">
              <a:rPr lang="en-US"/>
              <a:pPr>
                <a:defRPr/>
              </a:pPr>
              <a:t>‹#›</a:t>
            </a:fld>
            <a:endParaRPr lang="en-US"/>
          </a:p>
        </p:txBody>
      </p:sp>
    </p:spTree>
    <p:extLst>
      <p:ext uri="{BB962C8B-B14F-4D97-AF65-F5344CB8AC3E}">
        <p14:creationId xmlns:p14="http://schemas.microsoft.com/office/powerpoint/2010/main" val="30679536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Welcome to the lesson on Communicating with Diverse Populations. This lesson is part of the course Who We Serve in the Person-Centered Counseling Training Program.</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3F57368-4BAE-463E-AA52-BBEB91BE6C14}"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1022546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7D7BBC5-1480-4966-AA84-D492B3E8FC46}"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3945010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Augmentative and alternative communication includes strategies and devices that help people express themselves and communicate. Typical augmentative and alternative communication devices include picture boards, tablets with touch screens, such as an iPad, or voice output devices. Person-Centered Counseling professionals may work with people in the No Wrong Door System who use communication devices and aids because they have difficulty speaking, listening, hearing, understanding, paying attention, processing sounds or language, reading, or spelling.  </a:t>
            </a: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F7A893A-12A2-4DE3-9762-FFE3C3D21BC5}"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788580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70436D0-4C37-4914-9F4E-C2AA731F13B5}"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20311351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You may work with people in the No Wrong Door system who use various forms of augmentative and alternative communication devices in their interactions with you. Some of these devices might be new to you, or you might not be familiar with how to use them. </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E564A99-D437-4C18-ACE4-3BA0B92432BF}"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1179804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As a Person-Centered Counseling professional, you might encounter people in the No Wrong Door system that use augmentative and adaptive communication devices or aids. They are integral to fostering independence and inclusion for people who require communication access. As a PersonCentered Counseling professional, it’s important that you take the time to learn how to respectfully interact with people who use augmentative and adaptive devices to communicate with you. There are many tips for communicating with someone who uses a device or aid.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E84846D-D51E-428D-A98B-3D88FBA5720A}"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16412538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C8FA80F-9B12-4EED-8F7A-8DF43F607DE3}" type="slidenum">
              <a:rPr lang="en-US" altLang="en-US" smtClean="0"/>
              <a:pPr fontAlgn="base">
                <a:spcBef>
                  <a:spcPct val="0"/>
                </a:spcBef>
                <a:spcAft>
                  <a:spcPct val="0"/>
                </a:spcAft>
              </a:pPr>
              <a:t>17</a:t>
            </a:fld>
            <a:endParaRPr lang="en-US" altLang="en-US" smtClean="0"/>
          </a:p>
        </p:txBody>
      </p:sp>
    </p:spTree>
    <p:extLst>
      <p:ext uri="{BB962C8B-B14F-4D97-AF65-F5344CB8AC3E}">
        <p14:creationId xmlns:p14="http://schemas.microsoft.com/office/powerpoint/2010/main" val="1247194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096161B-66ED-47E7-A819-6355FB6B97F6}" type="slidenum">
              <a:rPr lang="en-US" altLang="en-US" smtClean="0"/>
              <a:pPr fontAlgn="base">
                <a:spcBef>
                  <a:spcPct val="0"/>
                </a:spcBef>
                <a:spcAft>
                  <a:spcPct val="0"/>
                </a:spcAft>
              </a:pPr>
              <a:t>18</a:t>
            </a:fld>
            <a:endParaRPr lang="en-US" altLang="en-US" smtClean="0"/>
          </a:p>
        </p:txBody>
      </p:sp>
    </p:spTree>
    <p:extLst>
      <p:ext uri="{BB962C8B-B14F-4D97-AF65-F5344CB8AC3E}">
        <p14:creationId xmlns:p14="http://schemas.microsoft.com/office/powerpoint/2010/main" val="8799450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Following are some tips on communicating effectively with all the diverse populations and unique individuals that are served in the No Wrong Door system. Consider how these tips can help you communicate with the people seeking services, whether or not they use an augmentative and adaptive communication device or aid.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8A88269-753D-4BF0-AC52-65AA6E3AEBC2}" type="slidenum">
              <a:rPr lang="en-US" altLang="en-US" smtClean="0"/>
              <a:pPr fontAlgn="base">
                <a:spcBef>
                  <a:spcPct val="0"/>
                </a:spcBef>
                <a:spcAft>
                  <a:spcPct val="0"/>
                </a:spcAft>
              </a:pPr>
              <a:t>19</a:t>
            </a:fld>
            <a:endParaRPr lang="en-US" altLang="en-US" smtClean="0"/>
          </a:p>
        </p:txBody>
      </p:sp>
    </p:spTree>
    <p:extLst>
      <p:ext uri="{BB962C8B-B14F-4D97-AF65-F5344CB8AC3E}">
        <p14:creationId xmlns:p14="http://schemas.microsoft.com/office/powerpoint/2010/main" val="3426535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There are many other things you can do as a Person-Centered Counseling professional to create environments that facilitate effective communication. In addition to effective communication tips that you can learn and person-centered skills and tools that you can use, there are broader practices and environmental changes that can be conducive to effective communication.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0DD28F2-C9E1-4077-B1F8-4AA1F33A874D}" type="slidenum">
              <a:rPr lang="en-US" altLang="en-US" smtClean="0"/>
              <a:pPr fontAlgn="base">
                <a:spcBef>
                  <a:spcPct val="0"/>
                </a:spcBef>
                <a:spcAft>
                  <a:spcPct val="0"/>
                </a:spcAft>
              </a:pPr>
              <a:t>20</a:t>
            </a:fld>
            <a:endParaRPr lang="en-US" altLang="en-US" smtClean="0"/>
          </a:p>
        </p:txBody>
      </p:sp>
    </p:spTree>
    <p:extLst>
      <p:ext uri="{BB962C8B-B14F-4D97-AF65-F5344CB8AC3E}">
        <p14:creationId xmlns:p14="http://schemas.microsoft.com/office/powerpoint/2010/main" val="2583119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82BDFF0-CF30-4063-BD0B-9C883F12B9DF}" type="slidenum">
              <a:rPr lang="en-US" altLang="en-US" smtClean="0"/>
              <a:pPr fontAlgn="base">
                <a:spcBef>
                  <a:spcPct val="0"/>
                </a:spcBef>
                <a:spcAft>
                  <a:spcPct val="0"/>
                </a:spcAft>
              </a:pPr>
              <a:t>21</a:t>
            </a:fld>
            <a:endParaRPr lang="en-US" altLang="en-US" smtClean="0"/>
          </a:p>
        </p:txBody>
      </p:sp>
    </p:spTree>
    <p:extLst>
      <p:ext uri="{BB962C8B-B14F-4D97-AF65-F5344CB8AC3E}">
        <p14:creationId xmlns:p14="http://schemas.microsoft.com/office/powerpoint/2010/main" val="4142731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6D84C45-36E8-4D37-BC04-81DCD664084E}"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3928657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 Americans with Disabilities Act includes regulations on providing effective communication for various populations, including all of the groups served by Person-Centered Counseling professionals. This is to ensure that communication with people with disabilities of all kinds is equally effective as communication with people without disabilities. These federal regulations require your state or local agency or nonprofit organization that serves the public to provide aids and services to communicate effectively with all people, as needed.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C99C5B-7D59-41B1-A395-F9BDBC69CA24}" type="slidenum">
              <a:rPr lang="en-US" altLang="en-US" smtClean="0"/>
              <a:pPr fontAlgn="base">
                <a:spcBef>
                  <a:spcPct val="0"/>
                </a:spcBef>
                <a:spcAft>
                  <a:spcPct val="0"/>
                </a:spcAft>
              </a:pPr>
              <a:t>22</a:t>
            </a:fld>
            <a:endParaRPr lang="en-US" altLang="en-US" smtClean="0"/>
          </a:p>
        </p:txBody>
      </p:sp>
    </p:spTree>
    <p:extLst>
      <p:ext uri="{BB962C8B-B14F-4D97-AF65-F5344CB8AC3E}">
        <p14:creationId xmlns:p14="http://schemas.microsoft.com/office/powerpoint/2010/main" val="14418239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02480CA-DB65-4AD4-98AD-2BC73B3F9393}" type="slidenum">
              <a:rPr lang="en-US" altLang="en-US" smtClean="0"/>
              <a:pPr fontAlgn="base">
                <a:spcBef>
                  <a:spcPct val="0"/>
                </a:spcBef>
                <a:spcAft>
                  <a:spcPct val="0"/>
                </a:spcAft>
              </a:pPr>
              <a:t>23</a:t>
            </a:fld>
            <a:endParaRPr lang="en-US" altLang="en-US" smtClean="0"/>
          </a:p>
        </p:txBody>
      </p:sp>
    </p:spTree>
    <p:extLst>
      <p:ext uri="{BB962C8B-B14F-4D97-AF65-F5344CB8AC3E}">
        <p14:creationId xmlns:p14="http://schemas.microsoft.com/office/powerpoint/2010/main" val="1528162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D3DBD25-A685-4904-A914-BAE03B6BDD69}" type="slidenum">
              <a:rPr lang="en-US" altLang="en-US" smtClean="0"/>
              <a:pPr fontAlgn="base">
                <a:spcBef>
                  <a:spcPct val="0"/>
                </a:spcBef>
                <a:spcAft>
                  <a:spcPct val="0"/>
                </a:spcAft>
              </a:pPr>
              <a:t>24</a:t>
            </a:fld>
            <a:endParaRPr lang="en-US" altLang="en-US" smtClean="0"/>
          </a:p>
        </p:txBody>
      </p:sp>
    </p:spTree>
    <p:extLst>
      <p:ext uri="{BB962C8B-B14F-4D97-AF65-F5344CB8AC3E}">
        <p14:creationId xmlns:p14="http://schemas.microsoft.com/office/powerpoint/2010/main" val="1022177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The Americans with Disabilities Act includes regulations on providing effective communication for various populations, including all of the groups served by Person-Centered Counseling professionals. This is to ensure that communication with people with disabilities of all kinds is equally effective as communication with people without disabilities. These federal regulations require your state or local agency or nonprofit organization that serves the public to provide aids and services to communicate effectively with all people, as needed. </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D4EDEA7-8B26-44BC-AED4-F93B93C2F98B}" type="slidenum">
              <a:rPr lang="en-US" altLang="en-US" smtClean="0"/>
              <a:pPr fontAlgn="base">
                <a:spcBef>
                  <a:spcPct val="0"/>
                </a:spcBef>
                <a:spcAft>
                  <a:spcPct val="0"/>
                </a:spcAft>
              </a:pPr>
              <a:t>25</a:t>
            </a:fld>
            <a:endParaRPr lang="en-US" altLang="en-US" smtClean="0"/>
          </a:p>
        </p:txBody>
      </p:sp>
    </p:spTree>
    <p:extLst>
      <p:ext uri="{BB962C8B-B14F-4D97-AF65-F5344CB8AC3E}">
        <p14:creationId xmlns:p14="http://schemas.microsoft.com/office/powerpoint/2010/main" val="1268241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Congratulations! You have now finished the lesson. Let’s take a few moments to review the key ideas and learning objectives. Every culture has its own unique way of communicating, so communicating effectively with people from different cultures is critical for Person-Centered Counseling professionals. Keep in mind that each person’s communication style and needs are different and therefore need to be addressed individually. For example, a person seeking services in the No Wrong Door system might communicate by speaking, or they might communicate in writing, sign language, gestures, or body language. Some people might also use certain services, devices, or aids, such as an interpreter, communication board, or voice output device. There are also communication tips and environmental adaptations that can help you with communication. Lastly, remember that the agency or organization you work for might be legally obligated to provide services and aids to ensure effective communication with people.</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EB4C032-17AF-483C-9D86-26C2F1E89183}" type="slidenum">
              <a:rPr lang="en-US" altLang="en-US" smtClean="0"/>
              <a:pPr fontAlgn="base">
                <a:spcBef>
                  <a:spcPct val="0"/>
                </a:spcBef>
                <a:spcAft>
                  <a:spcPct val="0"/>
                </a:spcAft>
              </a:pPr>
              <a:t>26</a:t>
            </a:fld>
            <a:endParaRPr lang="en-US" altLang="en-US" smtClean="0"/>
          </a:p>
        </p:txBody>
      </p:sp>
    </p:spTree>
    <p:extLst>
      <p:ext uri="{BB962C8B-B14F-4D97-AF65-F5344CB8AC3E}">
        <p14:creationId xmlns:p14="http://schemas.microsoft.com/office/powerpoint/2010/main" val="29177455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9DA75BF-A56B-484F-B1BF-A14EAD0BD5D3}" type="slidenum">
              <a:rPr lang="en-US" altLang="en-US" smtClean="0"/>
              <a:pPr fontAlgn="base">
                <a:spcBef>
                  <a:spcPct val="0"/>
                </a:spcBef>
                <a:spcAft>
                  <a:spcPct val="0"/>
                </a:spcAft>
              </a:pPr>
              <a:t>27</a:t>
            </a:fld>
            <a:endParaRPr lang="en-US" altLang="en-US" smtClean="0"/>
          </a:p>
        </p:txBody>
      </p:sp>
    </p:spTree>
    <p:extLst>
      <p:ext uri="{BB962C8B-B14F-4D97-AF65-F5344CB8AC3E}">
        <p14:creationId xmlns:p14="http://schemas.microsoft.com/office/powerpoint/2010/main" val="203604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076318F-7925-4465-AACE-39E91E0C5E88}"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3080154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Being able to communicate effectively with people from diverse cultures or backgrounds is critical in your role as a Person-Centered Counseling professional. This can be challenging because every culture has its own unique way of communicating. Poor cross-cultural communication is at the root of many misunderstandings. Understanding the differences in communication styles can help people explore them together and discover how to communicate more effectively cross-culturally. </a:t>
            </a: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4B2635-CFA6-45BE-A793-55F4E812303A}"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1958162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57FF15C-11B0-4AA9-A6BA-F4C882327D8A}"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4152534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9CBA7CA-EE18-4F92-A2B0-B56B0C39B78B}"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77832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There are many different ways to communicate, including talking, writing, sign language, gestures, body language, alternative communication devices, and assistive technology. If people seeking services in the No Wrong Door system do not speak or understand English easily, if they have a hard time expressing themselves verbally, or if they do not use assistive devices or technologies to communicate, you may have to communicate with them in a different way.  </a:t>
            </a: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45AE9B-CC26-48CB-8795-A46FF2D5E0E7}"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2198693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3D3F3B-B638-44E6-9BC8-025BE2998420}"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988809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207E366-2984-497E-9B2B-5722D1580510}"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36432119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9185005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490055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487178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67232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10876373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9044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2046792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070890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155382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26660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205946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32847383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nidcd.nih.gov/health/hearing/pages/assistive-devices.asp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ada.gov/effective-comm.ht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www.ada.gov/regs2010/titleIII_2010/titleIII_2010_regulations.htm#a303"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smtClean="0"/>
              <a:t>Who We Serve</a:t>
            </a:r>
          </a:p>
        </p:txBody>
      </p:sp>
      <p:sp>
        <p:nvSpPr>
          <p:cNvPr id="3075" name="Subtitle 2"/>
          <p:cNvSpPr>
            <a:spLocks noGrp="1"/>
          </p:cNvSpPr>
          <p:nvPr>
            <p:ph type="subTitle" idx="1"/>
          </p:nvPr>
        </p:nvSpPr>
        <p:spPr/>
        <p:txBody>
          <a:bodyPr/>
          <a:lstStyle/>
          <a:p>
            <a:pPr eaLnBrk="1" hangingPunct="1"/>
            <a:r>
              <a:rPr lang="en-US" altLang="en-US" smtClean="0"/>
              <a:t>3 Communicating with Diverse Populations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smtClean="0"/>
              <a:t>Different Ways to Communicate (2/4)</a:t>
            </a:r>
          </a:p>
        </p:txBody>
      </p:sp>
      <p:sp>
        <p:nvSpPr>
          <p:cNvPr id="3" name="Content Placeholder 2"/>
          <p:cNvSpPr>
            <a:spLocks noGrp="1"/>
          </p:cNvSpPr>
          <p:nvPr>
            <p:ph idx="1"/>
          </p:nvPr>
        </p:nvSpPr>
        <p:spPr>
          <a:xfrm>
            <a:off x="838200" y="1690688"/>
            <a:ext cx="10515600" cy="5414962"/>
          </a:xfrm>
        </p:spPr>
        <p:txBody>
          <a:bodyPr rtlCol="0">
            <a:normAutofit/>
          </a:bodyPr>
          <a:lstStyle/>
          <a:p>
            <a:pPr marL="0" indent="0" eaLnBrk="1" fontAlgn="auto" hangingPunct="1">
              <a:lnSpc>
                <a:spcPct val="100000"/>
              </a:lnSpc>
              <a:spcAft>
                <a:spcPts val="0"/>
              </a:spcAft>
              <a:buFont typeface="Arial" panose="020B0604020202020204" pitchFamily="34" charset="0"/>
              <a:buNone/>
              <a:defRPr/>
            </a:pPr>
            <a:r>
              <a:rPr lang="en-US" sz="2400" dirty="0" smtClean="0"/>
              <a:t>Consider the following: </a:t>
            </a:r>
          </a:p>
          <a:p>
            <a:pPr eaLnBrk="1" fontAlgn="auto" hangingPunct="1">
              <a:lnSpc>
                <a:spcPct val="100000"/>
              </a:lnSpc>
              <a:spcAft>
                <a:spcPts val="0"/>
              </a:spcAft>
              <a:defRPr/>
            </a:pPr>
            <a:r>
              <a:rPr lang="en-US" sz="2200" dirty="0" smtClean="0"/>
              <a:t>People who speak English as their second language can usually understand more than they can express in English. Even so, don’t assume that they understand everything that you’re saying in English.</a:t>
            </a:r>
          </a:p>
          <a:p>
            <a:pPr eaLnBrk="1" fontAlgn="auto" hangingPunct="1">
              <a:lnSpc>
                <a:spcPct val="100000"/>
              </a:lnSpc>
              <a:spcAft>
                <a:spcPts val="0"/>
              </a:spcAft>
              <a:defRPr/>
            </a:pPr>
            <a:r>
              <a:rPr lang="en-US" sz="2200" dirty="0" smtClean="0"/>
              <a:t>Speaking naturally but simply is helpful. Just slow down a little. However, do not speak more loudly. </a:t>
            </a:r>
          </a:p>
          <a:p>
            <a:pPr eaLnBrk="1" fontAlgn="auto" hangingPunct="1">
              <a:lnSpc>
                <a:spcPct val="100000"/>
              </a:lnSpc>
              <a:spcAft>
                <a:spcPts val="0"/>
              </a:spcAft>
              <a:defRPr/>
            </a:pPr>
            <a:r>
              <a:rPr lang="en-US" sz="2200" dirty="0" smtClean="0"/>
              <a:t>Be mindful that some words and concepts in English do not have a direct parallel or translation in other languages (and vice versa). </a:t>
            </a:r>
          </a:p>
          <a:p>
            <a:pPr eaLnBrk="1" fontAlgn="auto" hangingPunct="1">
              <a:lnSpc>
                <a:spcPct val="100000"/>
              </a:lnSpc>
              <a:spcAft>
                <a:spcPts val="0"/>
              </a:spcAft>
              <a:defRPr/>
            </a:pPr>
            <a:r>
              <a:rPr lang="en-US" sz="2200" dirty="0" smtClean="0"/>
              <a:t>When appropriate, try to demonstrate a statement rather than just describe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smtClean="0"/>
              <a:t>Different Ways to Communicate (3/4)</a:t>
            </a:r>
          </a:p>
        </p:txBody>
      </p:sp>
      <p:sp>
        <p:nvSpPr>
          <p:cNvPr id="21507" name="Content Placeholder 2"/>
          <p:cNvSpPr>
            <a:spLocks noGrp="1"/>
          </p:cNvSpPr>
          <p:nvPr>
            <p:ph idx="1"/>
          </p:nvPr>
        </p:nvSpPr>
        <p:spPr>
          <a:xfrm>
            <a:off x="838200" y="1690688"/>
            <a:ext cx="10515600" cy="5414962"/>
          </a:xfrm>
        </p:spPr>
        <p:txBody>
          <a:bodyPr/>
          <a:lstStyle/>
          <a:p>
            <a:pPr eaLnBrk="1" hangingPunct="1">
              <a:lnSpc>
                <a:spcPct val="100000"/>
              </a:lnSpc>
            </a:pPr>
            <a:r>
              <a:rPr lang="en-US" altLang="en-US" sz="2200" dirty="0" smtClean="0"/>
              <a:t>Some people may not feel comfortable publicly disagreeing with a Person-Centered Counseling (PCC) professional. They may seem to agree or understand when in reality they don’t. Ask people to repeat in their own words what you have said, or have them tell you how they understand it. </a:t>
            </a:r>
          </a:p>
          <a:p>
            <a:pPr eaLnBrk="1" hangingPunct="1">
              <a:lnSpc>
                <a:spcPct val="100000"/>
              </a:lnSpc>
            </a:pPr>
            <a:r>
              <a:rPr lang="en-US" altLang="en-US" sz="2200" dirty="0" smtClean="0"/>
              <a:t>If appropriate, check for understanding in multiple ways and at various times. </a:t>
            </a:r>
          </a:p>
          <a:p>
            <a:pPr eaLnBrk="1" hangingPunct="1">
              <a:lnSpc>
                <a:spcPct val="100000"/>
              </a:lnSpc>
            </a:pPr>
            <a:r>
              <a:rPr lang="en-US" altLang="en-US" sz="2200" dirty="0" smtClean="0"/>
              <a:t>Refrain from using colloquialisms, slang, idioms, jargon, or acronyms when speaking. This will help to avoid any miscommunication. </a:t>
            </a:r>
          </a:p>
          <a:p>
            <a:pPr eaLnBrk="1" hangingPunct="1">
              <a:lnSpc>
                <a:spcPct val="100000"/>
              </a:lnSpc>
            </a:pPr>
            <a:r>
              <a:rPr lang="en-US" altLang="en-US" sz="2200" dirty="0" smtClean="0"/>
              <a:t>If you are using an interpreter or the person has someone to help facilitate decision-making, make sure to always speak directly to the person seeking services.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altLang="en-US" smtClean="0"/>
              <a:t>Different Ways to Communicate (4/4)</a:t>
            </a:r>
          </a:p>
        </p:txBody>
      </p:sp>
      <p:sp>
        <p:nvSpPr>
          <p:cNvPr id="23555" name="Content Placeholder 2"/>
          <p:cNvSpPr>
            <a:spLocks noGrp="1"/>
          </p:cNvSpPr>
          <p:nvPr>
            <p:ph idx="1"/>
          </p:nvPr>
        </p:nvSpPr>
        <p:spPr>
          <a:xfrm>
            <a:off x="838200" y="1690688"/>
            <a:ext cx="10515600" cy="5414962"/>
          </a:xfrm>
        </p:spPr>
        <p:txBody>
          <a:bodyPr/>
          <a:lstStyle/>
          <a:p>
            <a:pPr marL="0" indent="0" eaLnBrk="1" hangingPunct="1">
              <a:lnSpc>
                <a:spcPct val="100000"/>
              </a:lnSpc>
              <a:buFont typeface="Arial" panose="020B0604020202020204" pitchFamily="34" charset="0"/>
              <a:buNone/>
            </a:pPr>
            <a:r>
              <a:rPr lang="en-US" altLang="en-US" sz="2400" smtClean="0"/>
              <a:t>In a hearing-dominant society, most people use and value spoken language over other forms of communication. Nonverbal communication is as important as verbal communication. Some people seeking services in the NWD system will not be proficient in English or able to communicate verbally. Because of this it’s important to be familiar with other forms of communication and not to rely on one form over another. Some examples include sign language, communication boards, or having another person help with communication and supported decision-making.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smtClean="0"/>
              <a:t>Communication Devices and Aids (1/2)</a:t>
            </a:r>
          </a:p>
        </p:txBody>
      </p:sp>
      <p:sp>
        <p:nvSpPr>
          <p:cNvPr id="25603"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Devices and aids provide another way to communicate. Augmentative and alternative communication (AAC) includes strategies and devices that help people express themselves and communicate. Typical AAC devices include picture boards, tablets with touch screens, such as an iPad, or voice output devices. People seeking services in the No Wrong Door (NWD) system might use some of these devices and aids.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altLang="en-US" smtClean="0"/>
              <a:t>Communication Devices and Aids (2/2)</a:t>
            </a:r>
          </a:p>
        </p:txBody>
      </p:sp>
      <p:sp>
        <p:nvSpPr>
          <p:cNvPr id="3" name="Content Placeholder 2"/>
          <p:cNvSpPr>
            <a:spLocks noGrp="1"/>
          </p:cNvSpPr>
          <p:nvPr>
            <p:ph idx="1"/>
          </p:nvPr>
        </p:nvSpPr>
        <p:spPr/>
        <p:txBody>
          <a:bodyPr rtlCol="0">
            <a:normAutofit fontScale="92500" lnSpcReduction="10000"/>
          </a:bodyPr>
          <a:lstStyle/>
          <a:p>
            <a:pPr marL="0" indent="0" eaLnBrk="1" fontAlgn="auto" hangingPunct="1">
              <a:spcAft>
                <a:spcPts val="0"/>
              </a:spcAft>
              <a:buFont typeface="Arial" panose="020B0604020202020204" pitchFamily="34" charset="0"/>
              <a:buNone/>
              <a:defRPr/>
            </a:pPr>
            <a:r>
              <a:rPr lang="en-US" sz="2600" dirty="0" smtClean="0"/>
              <a:t>People may use AAC devices to help them perform some of these functions: </a:t>
            </a:r>
          </a:p>
          <a:p>
            <a:pPr eaLnBrk="1" fontAlgn="auto" hangingPunct="1">
              <a:spcBef>
                <a:spcPts val="600"/>
              </a:spcBef>
              <a:spcAft>
                <a:spcPts val="0"/>
              </a:spcAft>
              <a:defRPr/>
            </a:pPr>
            <a:r>
              <a:rPr lang="en-US" sz="2400" dirty="0" smtClean="0"/>
              <a:t>Speaking</a:t>
            </a:r>
          </a:p>
          <a:p>
            <a:pPr eaLnBrk="1" fontAlgn="auto" hangingPunct="1">
              <a:spcBef>
                <a:spcPts val="600"/>
              </a:spcBef>
              <a:spcAft>
                <a:spcPts val="0"/>
              </a:spcAft>
              <a:defRPr/>
            </a:pPr>
            <a:r>
              <a:rPr lang="en-US" sz="2400" dirty="0" smtClean="0"/>
              <a:t>Listening</a:t>
            </a:r>
          </a:p>
          <a:p>
            <a:pPr eaLnBrk="1" fontAlgn="auto" hangingPunct="1">
              <a:spcBef>
                <a:spcPts val="600"/>
              </a:spcBef>
              <a:spcAft>
                <a:spcPts val="0"/>
              </a:spcAft>
              <a:defRPr/>
            </a:pPr>
            <a:r>
              <a:rPr lang="en-US" sz="2400" dirty="0" smtClean="0"/>
              <a:t>Hearing</a:t>
            </a:r>
          </a:p>
          <a:p>
            <a:pPr eaLnBrk="1" fontAlgn="auto" hangingPunct="1">
              <a:spcBef>
                <a:spcPts val="600"/>
              </a:spcBef>
              <a:spcAft>
                <a:spcPts val="0"/>
              </a:spcAft>
              <a:defRPr/>
            </a:pPr>
            <a:r>
              <a:rPr lang="en-US" sz="2400" dirty="0" smtClean="0"/>
              <a:t>Understanding</a:t>
            </a:r>
          </a:p>
          <a:p>
            <a:pPr eaLnBrk="1" fontAlgn="auto" hangingPunct="1">
              <a:spcBef>
                <a:spcPts val="600"/>
              </a:spcBef>
              <a:spcAft>
                <a:spcPts val="0"/>
              </a:spcAft>
              <a:defRPr/>
            </a:pPr>
            <a:r>
              <a:rPr lang="en-US" sz="2400" dirty="0" smtClean="0"/>
              <a:t>Concentrating or paying attention</a:t>
            </a:r>
          </a:p>
          <a:p>
            <a:pPr eaLnBrk="1" fontAlgn="auto" hangingPunct="1">
              <a:spcBef>
                <a:spcPts val="600"/>
              </a:spcBef>
              <a:spcAft>
                <a:spcPts val="0"/>
              </a:spcAft>
              <a:defRPr/>
            </a:pPr>
            <a:r>
              <a:rPr lang="en-US" sz="2400" dirty="0" smtClean="0"/>
              <a:t>Processing sounds or language</a:t>
            </a:r>
          </a:p>
          <a:p>
            <a:pPr eaLnBrk="1" fontAlgn="auto" hangingPunct="1">
              <a:spcBef>
                <a:spcPts val="600"/>
              </a:spcBef>
              <a:spcAft>
                <a:spcPts val="0"/>
              </a:spcAft>
              <a:defRPr/>
            </a:pPr>
            <a:r>
              <a:rPr lang="en-US" sz="2400" dirty="0" smtClean="0"/>
              <a:t>Reading and spelling</a:t>
            </a:r>
          </a:p>
          <a:p>
            <a:pPr marL="0" indent="0" eaLnBrk="1" fontAlgn="auto" hangingPunct="1">
              <a:lnSpc>
                <a:spcPct val="100000"/>
              </a:lnSpc>
              <a:spcAft>
                <a:spcPts val="0"/>
              </a:spcAft>
              <a:buFont typeface="Arial" panose="020B0604020202020204" pitchFamily="34" charset="0"/>
              <a:buNone/>
              <a:defRPr/>
            </a:pPr>
            <a:r>
              <a:rPr lang="en-US" sz="2600" dirty="0" smtClean="0"/>
              <a:t>To learn more about ACC and assistive technology used in communication, go to the National Institute on Deafness and Other Communication Disorders: </a:t>
            </a:r>
            <a:r>
              <a:rPr lang="en-US" sz="2600" dirty="0" smtClean="0">
                <a:hlinkClick r:id="rId3"/>
              </a:rPr>
              <a:t>http://www.nidcd.nih.gov/health/hearing/pages/assistive-devices.aspx</a:t>
            </a:r>
            <a:endParaRPr lang="en-US" sz="26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ltLang="en-US" smtClean="0"/>
              <a:t>Learning to Communicate with People in Different Ways</a:t>
            </a:r>
          </a:p>
        </p:txBody>
      </p:sp>
      <p:sp>
        <p:nvSpPr>
          <p:cNvPr id="2969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You may work with people in the No Wrong Door (NWD) system who use various forms of augmentative and alternative communication (AAC) in their interactions with you. Some of these devices might be new to you. Don’t assume that you can talk with someone who uses an AAC device in the same way that you would talk with someone who doesn’t. As a PCC professional, it’s important for you to learn about various devices and aids so that you can be prepared when you have to communicate with a person who uses one of them. If it’s your first time communicating with an AAC device, just let the person know. They will probably teach you how to use the AAC device because it’s in their best interest to help you as best as they can.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en-US" smtClean="0"/>
              <a:t>Communicating with Someone Who Uses A Device or Aid (1/3)</a:t>
            </a:r>
          </a:p>
        </p:txBody>
      </p:sp>
      <p:sp>
        <p:nvSpPr>
          <p:cNvPr id="31747" name="Content Placeholder 2"/>
          <p:cNvSpPr>
            <a:spLocks noGrp="1"/>
          </p:cNvSpPr>
          <p:nvPr>
            <p:ph idx="1"/>
          </p:nvPr>
        </p:nvSpPr>
        <p:spPr>
          <a:xfrm>
            <a:off x="838200" y="1825625"/>
            <a:ext cx="10515600" cy="5032375"/>
          </a:xfrm>
        </p:spPr>
        <p:txBody>
          <a:bodyPr/>
          <a:lstStyle/>
          <a:p>
            <a:pPr marL="0" indent="0" eaLnBrk="1" hangingPunct="1">
              <a:buFont typeface="Arial" panose="020B0604020202020204" pitchFamily="34" charset="0"/>
              <a:buNone/>
            </a:pPr>
            <a:r>
              <a:rPr lang="en-US" altLang="en-US" sz="2400" smtClean="0"/>
              <a:t>You just learned about some augmentative and adaptive communication (AAC) devices and aids that help people express themselves and communicate independently. Some of these devices might be new to you, and it’s important to familiarize yourself with them and how they work. AAC and other communication devices and aids are integral to fostering independence and inclusion for anyone who uses them. In some cases, it might be the only way that a person can communicate. As a Person-Centered Counseling (PCC) professional, it’s important that you take the time to learn how to respectfully interact with people who use AAC devices to communicate.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ltLang="en-US" smtClean="0"/>
              <a:t>Communicating with Someone Who Uses A Device or Aid (2/3)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eaLnBrk="1" fontAlgn="auto" hangingPunct="1">
              <a:lnSpc>
                <a:spcPct val="100000"/>
              </a:lnSpc>
              <a:spcAft>
                <a:spcPts val="0"/>
              </a:spcAft>
              <a:buFont typeface="Arial" panose="020B0604020202020204" pitchFamily="34" charset="0"/>
              <a:buNone/>
              <a:defRPr/>
            </a:pPr>
            <a:r>
              <a:rPr lang="en-US" sz="2400" dirty="0" smtClean="0"/>
              <a:t>When talking with someone who uses an AAC device, keep the following in mind:</a:t>
            </a:r>
          </a:p>
          <a:p>
            <a:pPr eaLnBrk="1" fontAlgn="auto" hangingPunct="1">
              <a:lnSpc>
                <a:spcPct val="100000"/>
              </a:lnSpc>
              <a:spcAft>
                <a:spcPts val="0"/>
              </a:spcAft>
              <a:defRPr/>
            </a:pPr>
            <a:r>
              <a:rPr lang="en-US" sz="2200" dirty="0" smtClean="0"/>
              <a:t>If it’s your first time communicating with someone who uses an AAC device, let them know. It’s in their best interest to be patient with you and to help you as best as they can. </a:t>
            </a:r>
          </a:p>
          <a:p>
            <a:pPr eaLnBrk="1" fontAlgn="auto" hangingPunct="1">
              <a:lnSpc>
                <a:spcPct val="100000"/>
              </a:lnSpc>
              <a:spcAft>
                <a:spcPts val="0"/>
              </a:spcAft>
              <a:defRPr/>
            </a:pPr>
            <a:r>
              <a:rPr lang="en-US" sz="2200" dirty="0" smtClean="0"/>
              <a:t>Conversations will take longer, so allow more time to communicate with the person. </a:t>
            </a:r>
          </a:p>
          <a:p>
            <a:pPr eaLnBrk="1" fontAlgn="auto" hangingPunct="1">
              <a:lnSpc>
                <a:spcPct val="100000"/>
              </a:lnSpc>
              <a:spcAft>
                <a:spcPts val="0"/>
              </a:spcAft>
              <a:defRPr/>
            </a:pPr>
            <a:r>
              <a:rPr lang="en-US" sz="2200" dirty="0" smtClean="0"/>
              <a:t>Speak and look directly at the person using the AAC, even if there is a parent, caregiver, spouse, or other person who has accompanied them participating in the conversation. If the person doesn’t make eye contact with you, don’t take it personally. It may be related to their culture, personality, communication style, or disability.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altLang="en-US" smtClean="0"/>
              <a:t>Communicating with Someone Who Uses A Device or Aid (3/3)</a:t>
            </a:r>
          </a:p>
        </p:txBody>
      </p:sp>
      <p:sp>
        <p:nvSpPr>
          <p:cNvPr id="3" name="Content Placeholder 2"/>
          <p:cNvSpPr>
            <a:spLocks noGrp="1"/>
          </p:cNvSpPr>
          <p:nvPr>
            <p:ph idx="1"/>
          </p:nvPr>
        </p:nvSpPr>
        <p:spPr>
          <a:xfrm>
            <a:off x="838200" y="1825625"/>
            <a:ext cx="10515600" cy="5032375"/>
          </a:xfrm>
        </p:spPr>
        <p:txBody>
          <a:bodyPr rtlCol="0">
            <a:normAutofit/>
          </a:bodyPr>
          <a:lstStyle/>
          <a:p>
            <a:pPr eaLnBrk="1" fontAlgn="auto" hangingPunct="1">
              <a:spcAft>
                <a:spcPts val="0"/>
              </a:spcAft>
              <a:defRPr/>
            </a:pPr>
            <a:r>
              <a:rPr lang="en-US" sz="2200" dirty="0" smtClean="0"/>
              <a:t>Talk slowly and ask one question at a time, but don’t limit your conversation to just asking simple yes or no questions. </a:t>
            </a:r>
          </a:p>
          <a:p>
            <a:pPr eaLnBrk="1" fontAlgn="auto" hangingPunct="1">
              <a:spcAft>
                <a:spcPts val="0"/>
              </a:spcAft>
              <a:defRPr/>
            </a:pPr>
            <a:r>
              <a:rPr lang="en-US" sz="2200" dirty="0" smtClean="0"/>
              <a:t>Resist the urge to finish a person’s sentence or interrupt. </a:t>
            </a:r>
          </a:p>
          <a:p>
            <a:pPr eaLnBrk="1" fontAlgn="auto" hangingPunct="1">
              <a:spcAft>
                <a:spcPts val="0"/>
              </a:spcAft>
              <a:defRPr/>
            </a:pPr>
            <a:r>
              <a:rPr lang="en-US" sz="2200" dirty="0" smtClean="0"/>
              <a:t>Don’t be afraid to ask for clarification if needed, and don’t pretend to understand what the person is saying. Rephrase or repeat a question or answer as necessary. </a:t>
            </a:r>
          </a:p>
          <a:p>
            <a:pPr marL="0" indent="0" eaLnBrk="1" fontAlgn="auto" hangingPunct="1">
              <a:spcAft>
                <a:spcPts val="0"/>
              </a:spcAft>
              <a:buFont typeface="Arial" panose="020B0604020202020204" pitchFamily="34" charset="0"/>
              <a:buNone/>
              <a:defRPr/>
            </a:pPr>
            <a:r>
              <a:rPr lang="en-US" sz="2400" dirty="0" smtClean="0"/>
              <a:t>You will learn more tips on effective communication later in this lesson.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altLang="en-US" smtClean="0"/>
              <a:t>Tips for Communicating with Diverse Populations</a:t>
            </a:r>
          </a:p>
        </p:txBody>
      </p:sp>
      <p:sp>
        <p:nvSpPr>
          <p:cNvPr id="37891"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As a Person-Centered Counseling professional, you will work with many different individuals. This includes, but is not limited to, people with disabilities of all ages, older adults, parents of children who need services, veterans, caregivers, and others who may help a person with their decision-making. </a:t>
            </a:r>
          </a:p>
          <a:p>
            <a:pPr marL="0" indent="0" eaLnBrk="1" hangingPunct="1">
              <a:lnSpc>
                <a:spcPct val="100000"/>
              </a:lnSpc>
              <a:buFont typeface="Arial" panose="020B0604020202020204" pitchFamily="34" charset="0"/>
              <a:buNone/>
            </a:pPr>
            <a:r>
              <a:rPr lang="en-US" altLang="en-US" sz="2400" smtClean="0"/>
              <a:t>Consider how the following tips would work with all of the diverse individuals you serve in the No Wrong Door (NWD) system, whether or not they use an augmentative and adaptive communication device or 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8153345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US" altLang="en-US" smtClean="0"/>
              <a:t>Communication-Friendly Environments (1/2)</a:t>
            </a:r>
          </a:p>
        </p:txBody>
      </p:sp>
      <p:sp>
        <p:nvSpPr>
          <p:cNvPr id="39939" name="Content Placeholder 2"/>
          <p:cNvSpPr>
            <a:spLocks noGrp="1"/>
          </p:cNvSpPr>
          <p:nvPr>
            <p:ph idx="1"/>
          </p:nvPr>
        </p:nvSpPr>
        <p:spPr>
          <a:xfrm>
            <a:off x="838200" y="1825625"/>
            <a:ext cx="10515600" cy="4687888"/>
          </a:xfrm>
        </p:spPr>
        <p:txBody>
          <a:bodyPr/>
          <a:lstStyle/>
          <a:p>
            <a:pPr marL="0" indent="0" eaLnBrk="1" hangingPunct="1">
              <a:lnSpc>
                <a:spcPct val="100000"/>
              </a:lnSpc>
              <a:buFont typeface="Arial" panose="020B0604020202020204" pitchFamily="34" charset="0"/>
              <a:buNone/>
            </a:pPr>
            <a:r>
              <a:rPr lang="en-US" altLang="en-US" sz="2400" smtClean="0"/>
              <a:t>There are many things you can do as a Person-Centered Counseling (PCC) professional to create environments that facilitate effective communication. You’ve learned about effective communication tips and person-centered skills and tools. In addition, there are environmental changes and broader practices that can facilitate effective communication. Start by asking the person what would be helpful for them. Take your cues from the person to create a space where they can tell you what will work best.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altLang="en-US" smtClean="0"/>
              <a:t>Communication-Friendly Environments (2/2)</a:t>
            </a:r>
          </a:p>
        </p:txBody>
      </p:sp>
      <p:sp>
        <p:nvSpPr>
          <p:cNvPr id="3" name="Content Placeholder 2"/>
          <p:cNvSpPr>
            <a:spLocks noGrp="1"/>
          </p:cNvSpPr>
          <p:nvPr>
            <p:ph idx="1"/>
          </p:nvPr>
        </p:nvSpPr>
        <p:spPr>
          <a:xfrm>
            <a:off x="838200" y="1825625"/>
            <a:ext cx="10515600" cy="4446588"/>
          </a:xfrm>
        </p:spPr>
        <p:txBody>
          <a:bodyPr rtlCol="0">
            <a:normAutofit fontScale="92500"/>
          </a:bodyPr>
          <a:lstStyle/>
          <a:p>
            <a:pPr marL="0" indent="0" eaLnBrk="1" fontAlgn="auto" hangingPunct="1">
              <a:spcAft>
                <a:spcPts val="0"/>
              </a:spcAft>
              <a:buFont typeface="Arial" panose="020B0604020202020204" pitchFamily="34" charset="0"/>
              <a:buNone/>
              <a:defRPr/>
            </a:pPr>
            <a:r>
              <a:rPr lang="en-US" sz="2600" dirty="0" smtClean="0"/>
              <a:t>Here are some environmental changes and practices that can help with effective communication: </a:t>
            </a:r>
          </a:p>
          <a:p>
            <a:pPr eaLnBrk="1" fontAlgn="auto" hangingPunct="1">
              <a:lnSpc>
                <a:spcPct val="100000"/>
              </a:lnSpc>
              <a:spcBef>
                <a:spcPts val="500"/>
              </a:spcBef>
              <a:spcAft>
                <a:spcPts val="0"/>
              </a:spcAft>
              <a:defRPr/>
            </a:pPr>
            <a:r>
              <a:rPr lang="en-US" sz="2400" dirty="0" smtClean="0"/>
              <a:t>Minimize background noises if the person has difficulty hearing or concentrating. </a:t>
            </a:r>
          </a:p>
          <a:p>
            <a:pPr eaLnBrk="1" fontAlgn="auto" hangingPunct="1">
              <a:lnSpc>
                <a:spcPct val="100000"/>
              </a:lnSpc>
              <a:spcBef>
                <a:spcPts val="500"/>
              </a:spcBef>
              <a:spcAft>
                <a:spcPts val="0"/>
              </a:spcAft>
              <a:defRPr/>
            </a:pPr>
            <a:r>
              <a:rPr lang="en-US" sz="2400" dirty="0" smtClean="0"/>
              <a:t>Avoid any auditory or visual distractions that may keep a person from fully engaging in communication.</a:t>
            </a:r>
          </a:p>
          <a:p>
            <a:pPr eaLnBrk="1" fontAlgn="auto" hangingPunct="1">
              <a:lnSpc>
                <a:spcPct val="100000"/>
              </a:lnSpc>
              <a:spcBef>
                <a:spcPts val="500"/>
              </a:spcBef>
              <a:spcAft>
                <a:spcPts val="0"/>
              </a:spcAft>
              <a:defRPr/>
            </a:pPr>
            <a:r>
              <a:rPr lang="en-US" sz="2400" dirty="0" smtClean="0"/>
              <a:t>Be mindful of any fragrances or chemicals that may interfere with the person’s ability to participate in communication. </a:t>
            </a:r>
          </a:p>
          <a:p>
            <a:pPr eaLnBrk="1" fontAlgn="auto" hangingPunct="1">
              <a:lnSpc>
                <a:spcPct val="100000"/>
              </a:lnSpc>
              <a:spcBef>
                <a:spcPts val="500"/>
              </a:spcBef>
              <a:spcAft>
                <a:spcPts val="0"/>
              </a:spcAft>
              <a:defRPr/>
            </a:pPr>
            <a:r>
              <a:rPr lang="en-US" sz="2400" dirty="0" smtClean="0"/>
              <a:t>Arrange furniture so that you and the person are face-to-face and at the same eye-level.</a:t>
            </a:r>
          </a:p>
          <a:p>
            <a:pPr eaLnBrk="1" fontAlgn="auto" hangingPunct="1">
              <a:lnSpc>
                <a:spcPct val="100000"/>
              </a:lnSpc>
              <a:spcBef>
                <a:spcPts val="500"/>
              </a:spcBef>
              <a:spcAft>
                <a:spcPts val="0"/>
              </a:spcAft>
              <a:defRPr/>
            </a:pPr>
            <a:r>
              <a:rPr lang="en-US" sz="2400" dirty="0" smtClean="0"/>
              <a:t>Depending on the person, have your office or environment either well lit or less lit so that it will facilitate communication and help the person feel more comfortable. </a:t>
            </a:r>
          </a:p>
          <a:p>
            <a:pPr eaLnBrk="1" fontAlgn="auto" hangingPunct="1">
              <a:lnSpc>
                <a:spcPct val="100000"/>
              </a:lnSpc>
              <a:spcBef>
                <a:spcPts val="500"/>
              </a:spcBef>
              <a:spcAft>
                <a:spcPts val="0"/>
              </a:spcAft>
              <a:defRPr/>
            </a:pPr>
            <a:r>
              <a:rPr lang="en-US" sz="2400" dirty="0" smtClean="0"/>
              <a:t>Remain consistent in the way you communicate to avoid any confusion.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altLang="en-US" smtClean="0"/>
              <a:t>Communication Regulations under the ADA (1/4)</a:t>
            </a:r>
          </a:p>
        </p:txBody>
      </p:sp>
      <p:sp>
        <p:nvSpPr>
          <p:cNvPr id="44035" name="Content Placeholder 2"/>
          <p:cNvSpPr>
            <a:spLocks noGrp="1"/>
          </p:cNvSpPr>
          <p:nvPr>
            <p:ph idx="1"/>
          </p:nvPr>
        </p:nvSpPr>
        <p:spPr>
          <a:xfrm>
            <a:off x="838200" y="1905000"/>
            <a:ext cx="10515600" cy="5365750"/>
          </a:xfrm>
        </p:spPr>
        <p:txBody>
          <a:bodyPr/>
          <a:lstStyle/>
          <a:p>
            <a:pPr marL="0" indent="0" eaLnBrk="1" hangingPunct="1">
              <a:lnSpc>
                <a:spcPct val="100000"/>
              </a:lnSpc>
              <a:buFont typeface="Arial" panose="020B0604020202020204" pitchFamily="34" charset="0"/>
              <a:buNone/>
            </a:pPr>
            <a:r>
              <a:rPr lang="en-US" altLang="en-US" sz="2400" smtClean="0"/>
              <a:t>As part of the NWD system, you may work for a state or local agency or a nonprofit organization that serves the public. The Americans with Disabilities Act (ADA) includes regulations on providing effective communication to various populations, including all of the groups served by Person-Centered Counseling (PCC) professionals.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US" altLang="en-US" smtClean="0"/>
              <a:t>Communication Regulations under the ADA (2/4)</a:t>
            </a:r>
          </a:p>
        </p:txBody>
      </p:sp>
      <p:sp>
        <p:nvSpPr>
          <p:cNvPr id="46083" name="Content Placeholder 2"/>
          <p:cNvSpPr>
            <a:spLocks noGrp="1"/>
          </p:cNvSpPr>
          <p:nvPr>
            <p:ph idx="1"/>
          </p:nvPr>
        </p:nvSpPr>
        <p:spPr>
          <a:xfrm>
            <a:off x="838200" y="1931988"/>
            <a:ext cx="10515600" cy="5365750"/>
          </a:xfrm>
        </p:spPr>
        <p:txBody>
          <a:bodyPr/>
          <a:lstStyle/>
          <a:p>
            <a:pPr marL="0" indent="0" eaLnBrk="1" hangingPunct="1">
              <a:buFont typeface="Arial" panose="020B0604020202020204" pitchFamily="34" charset="0"/>
              <a:buNone/>
            </a:pPr>
            <a:r>
              <a:rPr lang="en-US" altLang="en-US" sz="2400" smtClean="0"/>
              <a:t>In 2010, the Department of Justice updated their regulations for both state and local agencies, as well as nonprofit organizations. The 2014 publication, “Revised ADA Regulations: Effective Communication” states that: “The ADA requires that title II entities (state and local governments) and title III entities (businesses and nonprofit organizations that serve the public) communicate effectively with people who have communication disabilities.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US" altLang="en-US" smtClean="0"/>
              <a:t>Communication Regulations under the ADA (3/4)</a:t>
            </a:r>
          </a:p>
        </p:txBody>
      </p:sp>
      <p:sp>
        <p:nvSpPr>
          <p:cNvPr id="48131" name="Content Placeholder 2"/>
          <p:cNvSpPr>
            <a:spLocks noGrp="1"/>
          </p:cNvSpPr>
          <p:nvPr>
            <p:ph idx="1"/>
          </p:nvPr>
        </p:nvSpPr>
        <p:spPr>
          <a:xfrm>
            <a:off x="838200" y="1860550"/>
            <a:ext cx="10515600" cy="5365750"/>
          </a:xfrm>
        </p:spPr>
        <p:txBody>
          <a:bodyPr/>
          <a:lstStyle/>
          <a:p>
            <a:pPr marL="0" indent="0" eaLnBrk="1" hangingPunct="1">
              <a:buFont typeface="Arial" panose="020B0604020202020204" pitchFamily="34" charset="0"/>
              <a:buNone/>
            </a:pPr>
            <a:r>
              <a:rPr lang="en-US" altLang="en-US" sz="2400" smtClean="0"/>
              <a:t>The goal is to ensure that communication with people with these disabilities is equally effective as communication with people without disabilities.</a:t>
            </a:r>
          </a:p>
          <a:p>
            <a:pPr marL="0" indent="0" eaLnBrk="1" hangingPunct="1">
              <a:buFont typeface="Arial" panose="020B0604020202020204" pitchFamily="34" charset="0"/>
              <a:buNone/>
            </a:pPr>
            <a:r>
              <a:rPr lang="en-US" altLang="en-US" sz="2400" smtClean="0"/>
              <a:t>Covered entities must provide aids and services when needed to communicate effectively with people who have communication disabilities. The key to deciding what aid or service is needed to communicate effectively is to consider the nature, length, complexity, and context of the communication as well as the person’s normal method(s) of communication. A person’s method(s) of communication are also key. For example, sign language interpreters are effective only for people who use sign language.”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US" altLang="en-US" smtClean="0"/>
              <a:t>Communication Regulations under the ADA (4/4)</a:t>
            </a:r>
          </a:p>
        </p:txBody>
      </p:sp>
      <p:sp>
        <p:nvSpPr>
          <p:cNvPr id="50179" name="Content Placeholder 2"/>
          <p:cNvSpPr>
            <a:spLocks noGrp="1"/>
          </p:cNvSpPr>
          <p:nvPr>
            <p:ph idx="1"/>
          </p:nvPr>
        </p:nvSpPr>
        <p:spPr>
          <a:xfrm>
            <a:off x="838200" y="1844675"/>
            <a:ext cx="10515600" cy="5365750"/>
          </a:xfrm>
        </p:spPr>
        <p:txBody>
          <a:bodyPr/>
          <a:lstStyle/>
          <a:p>
            <a:pPr marL="0" indent="0" eaLnBrk="1" hangingPunct="1">
              <a:lnSpc>
                <a:spcPct val="100000"/>
              </a:lnSpc>
              <a:buFont typeface="Arial" panose="020B0604020202020204" pitchFamily="34" charset="0"/>
              <a:buNone/>
            </a:pPr>
            <a:r>
              <a:rPr lang="en-US" altLang="en-US" sz="2400" dirty="0" smtClean="0"/>
              <a:t>If you work for a covered entity, your agency or organization should be prepared to provide effective communication aids and services, as needed.</a:t>
            </a:r>
          </a:p>
          <a:p>
            <a:pPr marL="0" indent="0" eaLnBrk="1" hangingPunct="1">
              <a:lnSpc>
                <a:spcPct val="100000"/>
              </a:lnSpc>
              <a:buFont typeface="Arial" panose="020B0604020202020204" pitchFamily="34" charset="0"/>
              <a:buNone/>
            </a:pPr>
            <a:r>
              <a:rPr lang="en-US" altLang="en-US" sz="2400" dirty="0" smtClean="0"/>
              <a:t>To learn more about effective communication and the updated ADA requirements, go to: </a:t>
            </a:r>
            <a:r>
              <a:rPr lang="en-US" altLang="en-US" sz="2400" dirty="0" smtClean="0">
                <a:hlinkClick r:id="rId3"/>
              </a:rPr>
              <a:t>http://www.ada.gov/effective-comm.htm</a:t>
            </a:r>
            <a:r>
              <a:rPr lang="en-US" altLang="en-US" sz="2400" dirty="0" smtClean="0"/>
              <a:t>.</a:t>
            </a:r>
          </a:p>
          <a:p>
            <a:pPr marL="0" indent="0" eaLnBrk="1" hangingPunct="1">
              <a:lnSpc>
                <a:spcPct val="100000"/>
              </a:lnSpc>
              <a:buFont typeface="Arial" panose="020B0604020202020204" pitchFamily="34" charset="0"/>
              <a:buNone/>
            </a:pPr>
            <a:r>
              <a:rPr lang="en-US" altLang="en-US" sz="2400" dirty="0" smtClean="0"/>
              <a:t>For the full content of the ADA, visit: </a:t>
            </a:r>
            <a:r>
              <a:rPr lang="en-US" altLang="en-US" sz="2400" dirty="0" smtClean="0">
                <a:hlinkClick r:id="rId4"/>
              </a:rPr>
              <a:t>http://</a:t>
            </a:r>
            <a:r>
              <a:rPr lang="en-US" altLang="en-US" sz="2400" dirty="0" smtClean="0">
                <a:hlinkClick r:id="rId4"/>
              </a:rPr>
              <a:t>www.ada.gov/regs2010/titleIII_2010/titleIII_2010_regulations.htm#a303</a:t>
            </a:r>
            <a:r>
              <a:rPr lang="en-US" altLang="en-US" sz="2400" dirty="0" smtClean="0"/>
              <a:t>.</a:t>
            </a:r>
            <a:endParaRPr lang="en-US" altLang="en-US" sz="24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eaLnBrk="1" hangingPunct="1"/>
            <a:r>
              <a:rPr lang="en-US" altLang="en-US" smtClean="0"/>
              <a:t>Conclusion and Lesson Review</a:t>
            </a:r>
          </a:p>
        </p:txBody>
      </p:sp>
      <p:sp>
        <p:nvSpPr>
          <p:cNvPr id="52227" name="Content Placeholder 2"/>
          <p:cNvSpPr>
            <a:spLocks noGrp="1"/>
          </p:cNvSpPr>
          <p:nvPr>
            <p:ph idx="1"/>
          </p:nvPr>
        </p:nvSpPr>
        <p:spPr>
          <a:xfrm>
            <a:off x="838200" y="1825625"/>
            <a:ext cx="10515600" cy="5032375"/>
          </a:xfrm>
        </p:spPr>
        <p:txBody>
          <a:bodyPr/>
          <a:lstStyle/>
          <a:p>
            <a:pPr eaLnBrk="1" hangingPunct="1">
              <a:spcBef>
                <a:spcPts val="500"/>
              </a:spcBef>
            </a:pPr>
            <a:r>
              <a:rPr lang="en-US" altLang="en-US" sz="2400" dirty="0" smtClean="0"/>
              <a:t>Every culture has its own unique way of communicating, so communicating effectively with people from different cultures is critical for PCC professionals. </a:t>
            </a:r>
          </a:p>
          <a:p>
            <a:pPr eaLnBrk="1" hangingPunct="1">
              <a:spcBef>
                <a:spcPts val="500"/>
              </a:spcBef>
            </a:pPr>
            <a:r>
              <a:rPr lang="en-US" altLang="en-US" sz="2400" dirty="0" smtClean="0"/>
              <a:t>Each person’s communication style and needs are different and need to be addressed individually. </a:t>
            </a:r>
          </a:p>
          <a:p>
            <a:pPr eaLnBrk="1" hangingPunct="1">
              <a:spcBef>
                <a:spcPts val="500"/>
              </a:spcBef>
            </a:pPr>
            <a:r>
              <a:rPr lang="en-US" altLang="en-US" sz="2400" dirty="0" smtClean="0"/>
              <a:t>Communication can be verbal, such as speaking, or non-verbal such as writing, sign language, gestures, and body language. </a:t>
            </a:r>
          </a:p>
          <a:p>
            <a:pPr eaLnBrk="1" hangingPunct="1">
              <a:spcBef>
                <a:spcPts val="500"/>
              </a:spcBef>
            </a:pPr>
            <a:r>
              <a:rPr lang="en-US" altLang="en-US" sz="2400" dirty="0" smtClean="0"/>
              <a:t>There are many different augmentative and alternative communication (AAC) devices, aids, and technologies, as well as environmental adaptations that can help people communicate. </a:t>
            </a:r>
          </a:p>
          <a:p>
            <a:pPr eaLnBrk="1" hangingPunct="1">
              <a:spcBef>
                <a:spcPts val="500"/>
              </a:spcBef>
            </a:pPr>
            <a:r>
              <a:rPr lang="en-US" altLang="en-US" sz="2400" dirty="0" smtClean="0"/>
              <a:t>People working in the No Wrong Door (NWD) system are legally obligated to provide services and aids to ensure effective communication with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altLang="en-US" smtClean="0"/>
              <a:t>Conclusion and Lesson Review</a:t>
            </a:r>
          </a:p>
        </p:txBody>
      </p:sp>
      <p:sp>
        <p:nvSpPr>
          <p:cNvPr id="54275" name="Content Placeholder 2"/>
          <p:cNvSpPr>
            <a:spLocks noGrp="1"/>
          </p:cNvSpPr>
          <p:nvPr>
            <p:ph sz="half" idx="1"/>
          </p:nvPr>
        </p:nvSpPr>
        <p:spPr/>
        <p:txBody>
          <a:bodyPr/>
          <a:lstStyle/>
          <a:p>
            <a:pPr marL="0" indent="0" algn="ctr" eaLnBrk="1" hangingPunct="1">
              <a:buFont typeface="Arial" panose="020B0604020202020204" pitchFamily="34" charset="0"/>
              <a:buNone/>
            </a:pPr>
            <a:r>
              <a:rPr lang="en-US" altLang="en-US" sz="2400" b="1" smtClean="0"/>
              <a:t>Learning Objective</a:t>
            </a:r>
          </a:p>
          <a:p>
            <a:pPr marL="0" indent="0" eaLnBrk="1" hangingPunct="1">
              <a:buFont typeface="Arial" panose="020B0604020202020204" pitchFamily="34" charset="0"/>
              <a:buNone/>
            </a:pPr>
            <a:r>
              <a:rPr lang="en-US" altLang="en-US" sz="2400" dirty="0" smtClean="0"/>
              <a:t>After completing this lesson, you will be able to identify and describe different ways to communicate, including aids, devices, adaptations, and tips that can help facilitate effective communication. You will also be able to describe the legal obligation to provide access to communication for people served in the NWD system. </a:t>
            </a:r>
          </a:p>
        </p:txBody>
      </p:sp>
      <p:sp>
        <p:nvSpPr>
          <p:cNvPr id="2" name="Content Placeholder 1"/>
          <p:cNvSpPr>
            <a:spLocks noGrp="1"/>
          </p:cNvSpPr>
          <p:nvPr>
            <p:ph sz="half" idx="2"/>
          </p:nvPr>
        </p:nvSpPr>
        <p:spPr/>
        <p:txBody>
          <a:bodyPr/>
          <a:lstStyle/>
          <a:p>
            <a:pPr marL="0" indent="0" algn="ctr" eaLnBrk="1" fontAlgn="auto" hangingPunct="1">
              <a:spcAft>
                <a:spcPts val="0"/>
              </a:spcAft>
              <a:buFont typeface="Arial" panose="020B0604020202020204" pitchFamily="34" charset="0"/>
              <a:buNone/>
              <a:defRPr/>
            </a:pPr>
            <a:r>
              <a:rPr lang="en-US" sz="2400" b="1" dirty="0"/>
              <a:t>Reflection on Learning </a:t>
            </a:r>
            <a:r>
              <a:rPr lang="en-US" sz="2400" b="1" dirty="0" smtClean="0"/>
              <a:t>Objective</a:t>
            </a:r>
          </a:p>
          <a:p>
            <a:pPr marL="0" indent="0" eaLnBrk="1" fontAlgn="auto" hangingPunct="1">
              <a:spcAft>
                <a:spcPts val="0"/>
              </a:spcAft>
              <a:buFont typeface="Arial" panose="020B0604020202020204" pitchFamily="34" charset="0"/>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a:t>
            </a:r>
            <a:r>
              <a:rPr lang="en-US" sz="2400" dirty="0" smtClean="0"/>
              <a:t>.</a:t>
            </a:r>
            <a:endParaRPr lang="en-US" sz="2400" dirty="0"/>
          </a:p>
          <a:p>
            <a:pPr marL="457200" indent="-457200" eaLnBrk="1" fontAlgn="auto" hangingPunct="1">
              <a:spcAft>
                <a:spcPts val="0"/>
              </a:spcAft>
              <a:buFont typeface="+mj-lt"/>
              <a:buAutoNum type="arabicPeriod"/>
              <a:defRPr/>
            </a:pPr>
            <a:r>
              <a:rPr lang="en-US" sz="2200" dirty="0" smtClean="0"/>
              <a:t>What </a:t>
            </a:r>
            <a:r>
              <a:rPr lang="en-US" sz="2200" dirty="0"/>
              <a:t>did you learn in this lesson that you felt was important? </a:t>
            </a:r>
          </a:p>
          <a:p>
            <a:pPr marL="457200" indent="-457200" eaLnBrk="1" fontAlgn="auto" hangingPunct="1">
              <a:spcAft>
                <a:spcPts val="0"/>
              </a:spcAft>
              <a:buFont typeface="+mj-lt"/>
              <a:buAutoNum type="arabicPeriod"/>
              <a:defRPr/>
            </a:pPr>
            <a:r>
              <a:rPr lang="en-US" sz="2200" dirty="0" smtClean="0"/>
              <a:t>What </a:t>
            </a:r>
            <a:r>
              <a:rPr lang="en-US" sz="2200" dirty="0"/>
              <a:t>will you do differently because of the content in this lesson? </a:t>
            </a:r>
          </a:p>
          <a:p>
            <a:pPr marL="0" indent="0" eaLnBrk="1" hangingPunct="1">
              <a:buFont typeface="Arial" panose="020B0604020202020204" pitchFamily="34" charset="0"/>
              <a:buNone/>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ltLang="en-US" smtClean="0"/>
              <a:t>Welcome! (1/3)</a:t>
            </a:r>
          </a:p>
        </p:txBody>
      </p:sp>
      <p:sp>
        <p:nvSpPr>
          <p:cNvPr id="5123" name="Content Placeholder 2"/>
          <p:cNvSpPr>
            <a:spLocks noGrp="1"/>
          </p:cNvSpPr>
          <p:nvPr>
            <p:ph idx="1"/>
          </p:nvPr>
        </p:nvSpPr>
        <p:spPr>
          <a:xfrm>
            <a:off x="838200" y="1825625"/>
            <a:ext cx="10515600" cy="4783138"/>
          </a:xfrm>
        </p:spPr>
        <p:txBody>
          <a:bodyPr/>
          <a:lstStyle/>
          <a:p>
            <a:pPr marL="0" indent="0" eaLnBrk="1" hangingPunct="1">
              <a:lnSpc>
                <a:spcPct val="100000"/>
              </a:lnSpc>
              <a:buFont typeface="Arial" panose="020B0604020202020204" pitchFamily="34" charset="0"/>
              <a:buNone/>
            </a:pPr>
            <a:r>
              <a:rPr lang="en-US" altLang="en-US" sz="2400" dirty="0" smtClean="0"/>
              <a:t>The No Wrong Door (NWD) system is designed to serve all people who may need any type of long-term services and supports regardless of their age, type of disability, income, or source of payer. In this lesson you will learn how to effectively communicate with all of the diverse populations that may seek services through the NWD system. You will learn about cultural differences in communication and some different ways to communicate. You will also learn about devices, aids, technologies, and tips that can help with effective communication. That includes how to create environments that facilitate effective communication. There are also legal requirements under the Americans with Disabilities Act (ADA) that ensure access to effective communication.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en-US" smtClean="0"/>
              <a:t>Welcome! (2/3)</a:t>
            </a:r>
          </a:p>
        </p:txBody>
      </p:sp>
      <p:sp>
        <p:nvSpPr>
          <p:cNvPr id="7171" name="Content Placeholder 2"/>
          <p:cNvSpPr>
            <a:spLocks noGrp="1"/>
          </p:cNvSpPr>
          <p:nvPr>
            <p:ph idx="1"/>
          </p:nvPr>
        </p:nvSpPr>
        <p:spPr>
          <a:xfrm>
            <a:off x="838200" y="1825625"/>
            <a:ext cx="10515600" cy="4783138"/>
          </a:xfrm>
        </p:spPr>
        <p:txBody>
          <a:bodyPr/>
          <a:lstStyle/>
          <a:p>
            <a:pPr marL="0" indent="0" eaLnBrk="1" hangingPunct="1">
              <a:lnSpc>
                <a:spcPct val="100000"/>
              </a:lnSpc>
              <a:buFont typeface="Arial" panose="020B0604020202020204" pitchFamily="34" charset="0"/>
              <a:buNone/>
            </a:pPr>
            <a:r>
              <a:rPr lang="en-US" altLang="en-US" sz="2400" smtClean="0"/>
              <a:t>The information presented in this lesson can apply to anyone who seeks services in the NWD system – it’s not specific to any one population served. You can also learn more about specific communication skills in the Person-Centered Thinking and Practices course, Lesson 8: First Impressions and Conversation Skills and Lesson 10: Further Exploration of Everyday Learning Approaches.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smtClean="0"/>
              <a:t>Welcome! (3/3) </a:t>
            </a:r>
          </a:p>
        </p:txBody>
      </p:sp>
      <p:sp>
        <p:nvSpPr>
          <p:cNvPr id="9219" name="Content Placeholder 2"/>
          <p:cNvSpPr>
            <a:spLocks noGrp="1"/>
          </p:cNvSpPr>
          <p:nvPr>
            <p:ph idx="1"/>
          </p:nvPr>
        </p:nvSpPr>
        <p:spPr>
          <a:xfrm>
            <a:off x="838200" y="1825625"/>
            <a:ext cx="10515600" cy="4783138"/>
          </a:xfrm>
        </p:spPr>
        <p:txBody>
          <a:bodyPr/>
          <a:lstStyle/>
          <a:p>
            <a:pPr marL="0" indent="0" eaLnBrk="1" hangingPunct="1">
              <a:lnSpc>
                <a:spcPct val="100000"/>
              </a:lnSpc>
              <a:buFont typeface="Arial" panose="020B0604020202020204" pitchFamily="34" charset="0"/>
              <a:buNone/>
            </a:pPr>
            <a:r>
              <a:rPr lang="en-US" altLang="en-US" sz="2400" b="1" smtClean="0"/>
              <a:t>Learning Objective</a:t>
            </a:r>
          </a:p>
          <a:p>
            <a:pPr marL="0" indent="0" eaLnBrk="1" hangingPunct="1">
              <a:lnSpc>
                <a:spcPct val="100000"/>
              </a:lnSpc>
              <a:buFont typeface="Arial" panose="020B0604020202020204" pitchFamily="34" charset="0"/>
              <a:buNone/>
            </a:pPr>
            <a:r>
              <a:rPr lang="en-US" altLang="en-US" sz="2400" smtClean="0"/>
              <a:t>After completing this lesson: You will be able to identify and describe different ways to communicate, including aids, devices, adaptations, and tips that can help facilitate effective communication. You will also be able to describe the legal obligation to provide access to communication for people served in the NWD system.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altLang="en-US" smtClean="0"/>
              <a:t>The Importance of Cross-Cultural Communication (1/3)</a:t>
            </a:r>
          </a:p>
        </p:txBody>
      </p:sp>
      <p:sp>
        <p:nvSpPr>
          <p:cNvPr id="11267" name="Content Placeholder 2"/>
          <p:cNvSpPr>
            <a:spLocks noGrp="1"/>
          </p:cNvSpPr>
          <p:nvPr>
            <p:ph idx="1"/>
          </p:nvPr>
        </p:nvSpPr>
        <p:spPr>
          <a:xfrm>
            <a:off x="838200" y="1825625"/>
            <a:ext cx="10515600" cy="5032375"/>
          </a:xfrm>
        </p:spPr>
        <p:txBody>
          <a:bodyPr/>
          <a:lstStyle/>
          <a:p>
            <a:pPr marL="0" indent="0" eaLnBrk="1" hangingPunct="1">
              <a:lnSpc>
                <a:spcPct val="100000"/>
              </a:lnSpc>
              <a:buFont typeface="Arial" panose="020B0604020202020204" pitchFamily="34" charset="0"/>
              <a:buNone/>
            </a:pPr>
            <a:r>
              <a:rPr lang="en-US" altLang="en-US" sz="2400" smtClean="0"/>
              <a:t>Every culture has its own unique way of communicating. For example, a handshake can have different meanings in different cultures. It may even be completely unacceptable in some cultures. Similarly, words or phrases that mean one thing in one culture, may not have the same meaning in another. For example, the phrase “between a rock and a hard place” might not be easily understood in some cultures. Because of this, communication among people from different cultures or with different communication styles can be challenging. Differences can be based on culture, language, disability, age, life experience, and sexual orientation, among other things. These differences can lead to confusion, embarrassment, and frustration. Poor cross-cultural communication is at the root of many misunderstandings.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altLang="en-US" smtClean="0"/>
              <a:t>The Importance of Cross-Cultural Communication (2/3)</a:t>
            </a:r>
          </a:p>
        </p:txBody>
      </p:sp>
      <p:sp>
        <p:nvSpPr>
          <p:cNvPr id="13315" name="Content Placeholder 2"/>
          <p:cNvSpPr>
            <a:spLocks noGrp="1"/>
          </p:cNvSpPr>
          <p:nvPr>
            <p:ph idx="1"/>
          </p:nvPr>
        </p:nvSpPr>
        <p:spPr>
          <a:xfrm>
            <a:off x="838200" y="1825625"/>
            <a:ext cx="10515600" cy="5032375"/>
          </a:xfrm>
        </p:spPr>
        <p:txBody>
          <a:bodyPr/>
          <a:lstStyle/>
          <a:p>
            <a:pPr marL="0" indent="0" eaLnBrk="1" hangingPunct="1">
              <a:lnSpc>
                <a:spcPct val="100000"/>
              </a:lnSpc>
              <a:buFont typeface="Arial" panose="020B0604020202020204" pitchFamily="34" charset="0"/>
              <a:buNone/>
            </a:pPr>
            <a:r>
              <a:rPr lang="en-US" altLang="en-US" sz="2400" smtClean="0"/>
              <a:t>Being able to communicate effectively with people from diverse cultures and backgrounds is critical for you as Person-Centered Counseling (PCC) professionals, but it can be challenging. If you and the people you support seek to understand the differences in communication styles, you may then be able to explore them together and discover how to communicate more effectively cross-culturally. However, if there is no awareness, communication differences could cause conflict and dissatisfaction for all parties involved. This can make it more difficult for the people seeking support to exercise choice, control, and direction when expressing what is important to and for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ltLang="en-US" smtClean="0"/>
              <a:t>The Importance of Cross-Cultural Communication (3/3)</a:t>
            </a:r>
          </a:p>
        </p:txBody>
      </p:sp>
      <p:sp>
        <p:nvSpPr>
          <p:cNvPr id="15363" name="Content Placeholder 2"/>
          <p:cNvSpPr>
            <a:spLocks noGrp="1"/>
          </p:cNvSpPr>
          <p:nvPr>
            <p:ph idx="1"/>
          </p:nvPr>
        </p:nvSpPr>
        <p:spPr>
          <a:xfrm>
            <a:off x="838200" y="1825625"/>
            <a:ext cx="10515600" cy="5032375"/>
          </a:xfrm>
        </p:spPr>
        <p:txBody>
          <a:bodyPr/>
          <a:lstStyle/>
          <a:p>
            <a:pPr marL="0" indent="0" eaLnBrk="1" hangingPunct="1">
              <a:lnSpc>
                <a:spcPct val="100000"/>
              </a:lnSpc>
              <a:buFont typeface="Arial" panose="020B0604020202020204" pitchFamily="34" charset="0"/>
              <a:buNone/>
            </a:pPr>
            <a:r>
              <a:rPr lang="en-US" altLang="en-US" sz="2400" smtClean="0"/>
              <a:t>In the previous lesson, Working with Diverse Populations, you learned about some different practices that can help increase your understanding of other cultures. These practices can also be help you communicate with people from culturally diverse backgrounds. </a:t>
            </a:r>
          </a:p>
          <a:p>
            <a:pPr marL="0" indent="0" eaLnBrk="1" hangingPunct="1">
              <a:lnSpc>
                <a:spcPct val="100000"/>
              </a:lnSpc>
              <a:buFont typeface="Arial" panose="020B0604020202020204" pitchFamily="34" charset="0"/>
              <a:buNone/>
            </a:pPr>
            <a:r>
              <a:rPr lang="en-US" altLang="en-US" sz="2400" smtClean="0"/>
              <a:t>Please note: Much of the content on this screen came from the lesson on Cultural Differences in Communication in the College of Recovery and Community Inclusion (CRCI) course Cultural Competence in Mental Health Service Settings.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smtClean="0"/>
              <a:t>Different Ways to Communicate (1/4)</a:t>
            </a:r>
          </a:p>
        </p:txBody>
      </p:sp>
      <p:sp>
        <p:nvSpPr>
          <p:cNvPr id="17411" name="Content Placeholder 2"/>
          <p:cNvSpPr>
            <a:spLocks noGrp="1"/>
          </p:cNvSpPr>
          <p:nvPr>
            <p:ph idx="1"/>
          </p:nvPr>
        </p:nvSpPr>
        <p:spPr>
          <a:xfrm>
            <a:off x="838200" y="1690688"/>
            <a:ext cx="10515600" cy="5414962"/>
          </a:xfrm>
        </p:spPr>
        <p:txBody>
          <a:bodyPr/>
          <a:lstStyle/>
          <a:p>
            <a:pPr marL="0" indent="0" eaLnBrk="1" hangingPunct="1">
              <a:lnSpc>
                <a:spcPct val="100000"/>
              </a:lnSpc>
              <a:buFont typeface="Arial" panose="020B0604020202020204" pitchFamily="34" charset="0"/>
              <a:buNone/>
            </a:pPr>
            <a:r>
              <a:rPr lang="en-US" altLang="en-US" sz="2400" smtClean="0"/>
              <a:t>There are many different ways to communicate. People can communicate using speech, writing, sign language, gestures, body language, alternative communication devices, or assistive technologies. Some people seeking services in the No Wrong Door (NWD) system may not speak or understand English easily because it might be their second or third language. Others seeking services might use devices or ask others to help them communicate. In these instances, there are several ways to facilitate communication.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noKF4uNKcKSGePkRWObeujWDCS0=" pdftag="P" isBookmarkSet="no" bookmark="no" Order="_x0032_"/>
  <Shape xmlns="" ID="qJNUhWvxbfEI0P4Whci0VJrcpI0=" pdftag="H2" isBookmarkSet="no" bookmark="yes" Order="_x0031_"/>
  <Shape xmlns="" ID="6a46mK2NygQCrHBD2xPi/MZoGtI=" pdftag="P" isBookmarkSet="no" bookmark="no" Order="_x0032_"/>
  <Shape xmlns="" ID="SmPdD4NfjdhWP6po08Zj3ihttb8=" pdftag="H2" isBookmarkSet="no" bookmark="yes" Order="_x0031_"/>
  <Shape xmlns="" ID="1OiJPkXTIwuKL9HVbiHd6EA6tpc=" pdftag="P" isBookmarkSet="no" bookmark="no" Order="_x0032_"/>
  <Shape xmlns="" ID="2il/UJ8J44GmI+KYPdagVTLEsw8=" pdftag="H2" isBookmarkSet="no" bookmark="yes" Order="_x0031_"/>
  <Shape xmlns="" ID="vv0BP7OwGygAG/PTTF7TGO9CaPU="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dTRLuTJsDdyR0wLWjhu34iGgI+w=" pdftag="P" isBookmarkSet="no" bookmark="no" Order="_x0032_"/>
  <Shape xmlns="" ID="+9XIO7mqPhFxLzZ6/4QZ2x8Q31o=" pdftag="H2" isBookmarkSet="no" bookmark="yes" Order="_x0031_"/>
  <Shape xmlns="" ID="aUV/ueQtV4Qk+FtdWjeon4RxC/U=" pdftag="P" isBookmarkSet="no" bookmark="no" Order="_x0032_"/>
  <Shape xmlns="" ID="dHJev87sUvSF1O/NEacj8LHkjV0=" pdftag="H2" isBookmarkSet="no" bookmark="yes" Order="_x0031_"/>
  <Shape xmlns="" ID="zDkcDiEn59sq1+TOjIwHErwEPOA=" pdftag="P" isBookmarkSet="no" bookmark="no" Order="_x0032_"/>
  <Shape xmlns="" ID="Ld6PJc5GX8U3wvVXD97chMS9SWg=" pdftag="H2" isBookmarkSet="no" bookmark="yes" Order="_x0031_"/>
  <Shape xmlns="" ID="xNJIf0fwIbn1F9XLWA8jPQZZ0BA=" pdftag="P" isBookmarkSet="no" bookmark="no" Order="_x0032_"/>
  <Shape xmlns="" ID="rqXj9hXygM1FJFbyke/R1Bas0t0=" pdftag="H2" isBookmarkSet="no" bookmark="yes" Order="_x0031_"/>
  <Shape xmlns="" ID="QUtpQMdmTAtTY/Vkczybily45aQ=" pdftag="P" isBookmarkSet="no" bookmark="no" Order="_x0032_"/>
  <Shape xmlns="" ID="h0XEBl4FBP2gfXK2nxVzqUxVzOo=" pdftag="H2" isBookmarkSet="no" bookmark="yes" Order="_x0031_"/>
  <Shape xmlns="" ID="vPiGwEv1vQHvqBWh3kmmWwuFbJw=" pdftag="P" isBookmarkSet="no" bookmark="no" Order="_x0032_"/>
  <Shape xmlns="" ID="fEzE2B9kQnCnijeT/owurX/YTAI=" pdftag="P" isBookmarkSet="no" bookmark="no" Order="_x0033_"/>
  <HyperLink xmlns="" ID="lKC7AsQR2LnfutCAY//hkJepCKA=83829789537.85_233.75" plainAltText="NoWrongDoor_x0040_acl.hhs.gov" language="" Lang=""/>
  <HyperLink xmlns="" ID="YP/ktMJqzJE6z5tkbuxtc4VwpkM=-186783637273.2_443.43" plainAltText="http:_x002F__x002F_www.nidcd.nih.gov_x002F_health_x002F_hearing_x002F_pages_x002F_assistive-devices.aspx" language="" Lang=""/>
  <HyperLink xmlns="" ID="xNJIf0fwIbn1F9XLWA8jPQZZ0BA=-2083482633134.425_245.25" plainAltText="http:_x002F__x002F_www.ada.gov_x002F_effective-comm.htm" language="" Lang=""/>
  <HyperLink xmlns="" ID="xNJIf0fwIbn1F9XLWA8jPQZZ0BA=1011837573.2_312.85" plainAltText="http:_x002F__x002F_www.ada.gov_x002F_regs2010_x002F_titleIII_2010_x002F_titleIII_2010_regulations.htm_x0023_a303" language="" Lang=""/>
</PAW>
</file>

<file path=customXml/itemProps1.xml><?xml version="1.0" encoding="utf-8"?>
<ds:datastoreItem xmlns:ds="http://schemas.openxmlformats.org/officeDocument/2006/customXml" ds:itemID="{0B3FF819-44EA-4ABC-98D5-B20244A7A7F4}">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64</TotalTime>
  <Words>3545</Words>
  <Application>Microsoft Office PowerPoint</Application>
  <PresentationFormat>Widescreen</PresentationFormat>
  <Paragraphs>143</Paragraphs>
  <Slides>27</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Calibri Light</vt:lpstr>
      <vt:lpstr>Myriad Pro</vt:lpstr>
      <vt:lpstr>Myriad Pro Semibold</vt:lpstr>
      <vt:lpstr>Times New Roman</vt:lpstr>
      <vt:lpstr>Office Theme</vt:lpstr>
      <vt:lpstr>Who We Serve</vt:lpstr>
      <vt:lpstr>Introduction</vt:lpstr>
      <vt:lpstr>Welcome! (1/3)</vt:lpstr>
      <vt:lpstr>Welcome! (2/3)</vt:lpstr>
      <vt:lpstr>Welcome! (3/3) </vt:lpstr>
      <vt:lpstr>The Importance of Cross-Cultural Communication (1/3)</vt:lpstr>
      <vt:lpstr>The Importance of Cross-Cultural Communication (2/3)</vt:lpstr>
      <vt:lpstr>The Importance of Cross-Cultural Communication (3/3)</vt:lpstr>
      <vt:lpstr>Different Ways to Communicate (1/4)</vt:lpstr>
      <vt:lpstr>Different Ways to Communicate (2/4)</vt:lpstr>
      <vt:lpstr>Different Ways to Communicate (3/4)</vt:lpstr>
      <vt:lpstr>Different Ways to Communicate (4/4)</vt:lpstr>
      <vt:lpstr>Communication Devices and Aids (1/2)</vt:lpstr>
      <vt:lpstr>Communication Devices and Aids (2/2)</vt:lpstr>
      <vt:lpstr>Learning to Communicate with People in Different Ways</vt:lpstr>
      <vt:lpstr>Communicating with Someone Who Uses A Device or Aid (1/3)</vt:lpstr>
      <vt:lpstr>Communicating with Someone Who Uses A Device or Aid (2/3)</vt:lpstr>
      <vt:lpstr>Communicating with Someone Who Uses A Device or Aid (3/3)</vt:lpstr>
      <vt:lpstr>Tips for Communicating with Diverse Populations</vt:lpstr>
      <vt:lpstr>Communication-Friendly Environments (1/2)</vt:lpstr>
      <vt:lpstr>Communication-Friendly Environments (2/2)</vt:lpstr>
      <vt:lpstr>Communication Regulations under the ADA (1/4)</vt:lpstr>
      <vt:lpstr>Communication Regulations under the ADA (2/4)</vt:lpstr>
      <vt:lpstr>Communication Regulations under the ADA (3/4)</vt:lpstr>
      <vt:lpstr>Communication Regulations under the ADA (4/4)</vt:lpstr>
      <vt:lpstr>Conclusion and Lesson Review</vt:lpstr>
      <vt:lpstr>Conclusion and Lesson Review</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We Serve: Communicating with Diverse Populations</dc:title>
  <dc:subject>Person-Centered Counseling</dc:subject>
  <dc:creator>Administration for Community Living (ACL)</dc:creator>
  <cp:keywords>PCC; NWD; diverse; communication; cross-cultural; faciltiation; legal </cp:keywords>
  <cp:lastModifiedBy>Chang, Rebecca</cp:lastModifiedBy>
  <cp:revision>12</cp:revision>
  <dcterms:created xsi:type="dcterms:W3CDTF">2019-09-09T15:39:41Z</dcterms:created>
  <dcterms:modified xsi:type="dcterms:W3CDTF">2019-12-24T21:58:38Z</dcterms:modified>
</cp:coreProperties>
</file>