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16"/>
  </p:notesMasterIdLst>
  <p:sldIdLst>
    <p:sldId id="256" r:id="rId3"/>
    <p:sldId id="270" r:id="rId4"/>
    <p:sldId id="257" r:id="rId5"/>
    <p:sldId id="266" r:id="rId6"/>
    <p:sldId id="269" r:id="rId7"/>
    <p:sldId id="258" r:id="rId8"/>
    <p:sldId id="259" r:id="rId9"/>
    <p:sldId id="260" r:id="rId10"/>
    <p:sldId id="261" r:id="rId11"/>
    <p:sldId id="262" r:id="rId12"/>
    <p:sldId id="263" r:id="rId13"/>
    <p:sldId id="265" r:id="rId14"/>
    <p:sldId id="267" r:id="rId15"/>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5220" autoAdjust="0"/>
  </p:normalViewPr>
  <p:slideViewPr>
    <p:cSldViewPr snapToGrid="0">
      <p:cViewPr varScale="1">
        <p:scale>
          <a:sx n="52" d="100"/>
          <a:sy n="52" d="100"/>
        </p:scale>
        <p:origin x="532"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021F5D49-F964-43AC-AF86-293FB11A0BEA}"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05200DA-74BD-4448-8E8E-6F7D79CF8952}" type="slidenum">
              <a:rPr lang="en-US"/>
              <a:pPr>
                <a:defRPr/>
              </a:pPr>
              <a:t>‹#›</a:t>
            </a:fld>
            <a:endParaRPr lang="en-US"/>
          </a:p>
        </p:txBody>
      </p:sp>
    </p:spTree>
    <p:extLst>
      <p:ext uri="{BB962C8B-B14F-4D97-AF65-F5344CB8AC3E}">
        <p14:creationId xmlns:p14="http://schemas.microsoft.com/office/powerpoint/2010/main" val="309502812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05200DA-74BD-4448-8E8E-6F7D79CF8952}" type="slidenum">
              <a:rPr lang="en-US" smtClean="0"/>
              <a:pPr>
                <a:defRPr/>
              </a:pPr>
              <a:t>1</a:t>
            </a:fld>
            <a:endParaRPr lang="en-US"/>
          </a:p>
        </p:txBody>
      </p:sp>
    </p:spTree>
    <p:extLst>
      <p:ext uri="{BB962C8B-B14F-4D97-AF65-F5344CB8AC3E}">
        <p14:creationId xmlns:p14="http://schemas.microsoft.com/office/powerpoint/2010/main" val="1356649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i="1" dirty="0" smtClean="0"/>
          </a:p>
          <a:p>
            <a:pPr>
              <a:spcBef>
                <a:spcPct val="0"/>
              </a:spcBef>
            </a:pPr>
            <a:r>
              <a:rPr lang="en-US" altLang="en-US" i="1" dirty="0" smtClean="0"/>
              <a:t>You have just had a quick review of the person-centered thinking tools that can support you in gaining skill in person-centered approaches. When you are first learning the tools they can feel cumbersome. The specific separate use of the tools in these lessons is purposeful for learning. However, in an actual interaction, you are unlikely to use all the tools or even most of them at one visit. On occasion, you may use some of them explicitly. However, for the most part the tools are meant to blend together and aid you in becoming skilled in a general approach to working with people.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EC48AF6-36AF-4819-9D1D-5078313ADA59}"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22032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Congratulations! You have now finished the lesson. Let’s take a few moments to review the key ideas and learning objectives. This lesson provided a quick overview of the specific tools taught in this training program. These tools will help you gain skills in discovery. They also support skills that improve your ability to work with others and mediate or </a:t>
            </a:r>
            <a:r>
              <a:rPr lang="en-US" altLang="en-US" i="1" dirty="0" err="1" smtClean="0"/>
              <a:t>problemsolve</a:t>
            </a:r>
            <a:r>
              <a:rPr lang="en-US" altLang="en-US" i="1" dirty="0" smtClean="0"/>
              <a:t> issues. These skills are meant to enhance other person-centered skills you already have. The goal is to eventually be able to seamlessly engage them as you work with people.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FF6B9A-B270-4D03-B08D-9560E7483E97}"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547475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FF6B9A-B270-4D03-B08D-9560E7483E97}"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961327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Welcome to the lesson An Overview of Person-Centered Thinking Skills and Tools. This lesson is part of the course on Person-Centered Thinking and Practices in the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D8930B3-3855-4229-821D-4254670F1DCD}"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78666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D8930B3-3855-4229-821D-4254670F1DCD}"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439240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D8930B3-3855-4229-821D-4254670F1DCD}"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475677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Human service work is often complex. Being truly open to a person’s needs and expectations is challenging enough. But balancing those things with limits in the community and the needs and expectations of others takes real skill. These pressures often diminish the voice of the individual. Sometimes the person becomes reluctant or unskilled in self-expression over time. The tools explored in this training program will increase your skill at being person-centered in interactions despite these pressures and barriers.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177E68-D2D1-4234-AFD8-60E3EEB8403E}"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528830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Discovery always starts with a focus on identifying what is important to a person. Discovery should have a purpose. The purpose may evolve. However, an initial focus makes it more productive. For example, discovery for the purpose of learning how best to communicate about shared tasks with a coworker is very different than discovery for the purpose of helping someone decide how they want to manage their needs after a serious health crisis. Knowing the purpose helps to define the process. It may help identify who else should be involved in discovery and planning.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64B69D7-9A1A-49AC-8C7E-D456FF089F04}"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181281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Each of the three categories of tools is reviewed in a full lesson later in this course. You will also have opportunities to directly practice these tools to support your skill development as you complete the training program. In this lesson, the next three pages provide a very short description of each tool in the skill area. This page in provides a review of discovery tools.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4D333FC-6CA6-4632-B108-EA4DB0D2AC6C}"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1467032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In order to get better at what we do for individuals and in general, we need problem-solving skills and to be creative with our learning. Tools that clarify what’s working or not and capture a variety of views can be very useful. They can help us with problem-solving, maintaining important information, and negotiating next steps.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814D053-5FE2-460E-B5E9-162CFFAE5E87}"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842596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When we think of management skills we often think of supervisory skills. However, in the person-centered thinking tool kit, these tools support skill in managing roles and expectations. They also help with managing the match between people supported and those who support them.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3732810-F59A-4DE2-A29B-48C0A5FCBB19}"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4559287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3030727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87764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955721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91073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8526538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0817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755860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195770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942640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934271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85212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30155238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Thinking and Practices</a:t>
            </a:r>
          </a:p>
        </p:txBody>
      </p:sp>
      <p:sp>
        <p:nvSpPr>
          <p:cNvPr id="3075" name="Subtitle 2"/>
          <p:cNvSpPr>
            <a:spLocks noGrp="1"/>
          </p:cNvSpPr>
          <p:nvPr>
            <p:ph type="subTitle" idx="1"/>
          </p:nvPr>
        </p:nvSpPr>
        <p:spPr/>
        <p:txBody>
          <a:bodyPr/>
          <a:lstStyle/>
          <a:p>
            <a:r>
              <a:rPr lang="en-US" altLang="en-US" smtClean="0"/>
              <a:t>7 An Overview of Person-Centered Thinking Skills and Tools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Management Skills </a:t>
            </a:r>
          </a:p>
        </p:txBody>
      </p:sp>
      <p:sp>
        <p:nvSpPr>
          <p:cNvPr id="14339" name="Content Placeholder 2"/>
          <p:cNvSpPr>
            <a:spLocks noGrp="1"/>
          </p:cNvSpPr>
          <p:nvPr>
            <p:ph idx="1"/>
          </p:nvPr>
        </p:nvSpPr>
        <p:spPr/>
        <p:txBody>
          <a:bodyPr/>
          <a:lstStyle/>
          <a:p>
            <a:pPr marL="0" indent="0">
              <a:lnSpc>
                <a:spcPct val="100000"/>
              </a:lnSpc>
              <a:buNone/>
            </a:pPr>
            <a:r>
              <a:rPr lang="en-US" altLang="en-US" sz="2400" dirty="0" smtClean="0"/>
              <a:t>These tools help define and communicate what is expected of various roles.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Seamlessly Intertwining the Skills </a:t>
            </a:r>
          </a:p>
        </p:txBody>
      </p:sp>
      <p:sp>
        <p:nvSpPr>
          <p:cNvPr id="16387" name="Content Placeholder 2"/>
          <p:cNvSpPr>
            <a:spLocks noGrp="1"/>
          </p:cNvSpPr>
          <p:nvPr>
            <p:ph idx="1"/>
          </p:nvPr>
        </p:nvSpPr>
        <p:spPr/>
        <p:txBody>
          <a:bodyPr/>
          <a:lstStyle/>
          <a:p>
            <a:pPr marL="0" indent="0">
              <a:lnSpc>
                <a:spcPct val="100000"/>
              </a:lnSpc>
              <a:buNone/>
            </a:pPr>
            <a:r>
              <a:rPr lang="en-US" altLang="en-US" sz="2200" dirty="0"/>
              <a:t>You have just had a quick review of the person-centered thinking tools that can support you in gaining skill in person-centered approaches. When you are first learning the tools they can feel cumbersome. The specific separate use of the tools in these lessons is purposeful for learning. However, in an actual interaction, you are unlikely to use all the tools or even most of them at one visit. On occasion, you may use some of them explicitly. However, for the most part the tools are meant to blend together and aid you in becoming skilled in a general approach to working with people. </a:t>
            </a:r>
          </a:p>
          <a:p>
            <a:endParaRPr lang="en-US" alt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(1/2) </a:t>
            </a:r>
          </a:p>
        </p:txBody>
      </p:sp>
      <p:sp>
        <p:nvSpPr>
          <p:cNvPr id="3" name="Content Placeholder 2"/>
          <p:cNvSpPr>
            <a:spLocks noGrp="1"/>
          </p:cNvSpPr>
          <p:nvPr>
            <p:ph idx="1"/>
          </p:nvPr>
        </p:nvSpPr>
        <p:spPr>
          <a:xfrm>
            <a:off x="838200" y="1825625"/>
            <a:ext cx="10515600" cy="4879975"/>
          </a:xfrm>
        </p:spPr>
        <p:txBody>
          <a:bodyPr rtlCol="0">
            <a:noAutofit/>
          </a:bodyPr>
          <a:lstStyle/>
          <a:p>
            <a:pPr fontAlgn="auto">
              <a:lnSpc>
                <a:spcPct val="100000"/>
              </a:lnSpc>
              <a:spcAft>
                <a:spcPts val="0"/>
              </a:spcAft>
              <a:defRPr/>
            </a:pPr>
            <a:r>
              <a:rPr lang="en-US" sz="2400" dirty="0" smtClean="0"/>
              <a:t>Person-centered thinking tools are meant to support professionals in understanding what is important to a person. They support finding the right balance, in the person’s view, with what is important for them. </a:t>
            </a:r>
          </a:p>
          <a:p>
            <a:pPr fontAlgn="auto">
              <a:lnSpc>
                <a:spcPct val="100000"/>
              </a:lnSpc>
              <a:spcAft>
                <a:spcPts val="0"/>
              </a:spcAft>
              <a:defRPr/>
            </a:pPr>
            <a:r>
              <a:rPr lang="en-US" sz="2400" dirty="0" smtClean="0"/>
              <a:t>The tools of this training program are divided into three different types. They include: discovery, everyday learning, and management. </a:t>
            </a:r>
          </a:p>
          <a:p>
            <a:pPr fontAlgn="auto">
              <a:lnSpc>
                <a:spcPct val="100000"/>
              </a:lnSpc>
              <a:spcAft>
                <a:spcPts val="0"/>
              </a:spcAft>
              <a:defRPr/>
            </a:pPr>
            <a:r>
              <a:rPr lang="en-US" sz="2400" dirty="0" smtClean="0"/>
              <a:t>All of the person-centered thinking tools are designed to support skill development. They are not necessarily used all together. They may not be used explicitly. They can be blended with other skills Person-Centered Counseling (PCC) professionals already have.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list and describe the value of each of the core tools that support person-centered thinking skills in the Learning Community model.</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a:t>
            </a:r>
            <a:r>
              <a:rPr lang="en-US" sz="2400" dirty="0" smtClean="0"/>
              <a:t>. Write </a:t>
            </a:r>
            <a:r>
              <a:rPr lang="en-US" sz="2400" dirty="0"/>
              <a:t>down your answers to the </a:t>
            </a:r>
            <a:r>
              <a:rPr lang="en-US" sz="2400" dirty="0" smtClean="0"/>
              <a:t>following </a:t>
            </a:r>
            <a:r>
              <a:rPr lang="en-US" sz="2400" dirty="0"/>
              <a:t>questions. </a:t>
            </a:r>
            <a:endParaRPr lang="en-US" sz="2400" dirty="0" smtClean="0"/>
          </a:p>
          <a:p>
            <a:pPr marL="514350" indent="-514350" fontAlgn="auto">
              <a:lnSpc>
                <a:spcPct val="100000"/>
              </a:lnSpc>
              <a:spcAft>
                <a:spcPts val="0"/>
              </a:spcAft>
              <a:buFont typeface="+mj-lt"/>
              <a:buAutoNum type="arabicPeriod"/>
              <a:defRPr/>
            </a:pPr>
            <a:r>
              <a:rPr lang="en-US" sz="2400" dirty="0" smtClean="0"/>
              <a:t>What </a:t>
            </a:r>
            <a:r>
              <a:rPr lang="en-US" sz="2400" dirty="0"/>
              <a:t>did you learn in this lesson that you felt was important? </a:t>
            </a:r>
            <a:endParaRPr lang="en-US" sz="2400" dirty="0" smtClean="0"/>
          </a:p>
          <a:p>
            <a:pPr marL="514350" indent="-514350" fontAlgn="auto">
              <a:lnSpc>
                <a:spcPct val="100000"/>
              </a:lnSpc>
              <a:spcAft>
                <a:spcPts val="0"/>
              </a:spcAft>
              <a:buFont typeface="+mj-lt"/>
              <a:buAutoNum type="arabicPeriod"/>
              <a:defRPr/>
            </a:pPr>
            <a:r>
              <a:rPr lang="en-US" sz="2400" dirty="0" smtClean="0"/>
              <a:t>What </a:t>
            </a:r>
            <a:r>
              <a:rPr lang="en-US" sz="2400" dirty="0"/>
              <a:t>will you do differently because of the content in this lesson? </a:t>
            </a:r>
          </a:p>
          <a:p>
            <a:endParaRPr lang="en-US" dirty="0"/>
          </a:p>
        </p:txBody>
      </p:sp>
    </p:spTree>
    <p:extLst>
      <p:ext uri="{BB962C8B-B14F-4D97-AF65-F5344CB8AC3E}">
        <p14:creationId xmlns:p14="http://schemas.microsoft.com/office/powerpoint/2010/main" val="1575455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446933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Person-Centered Counseling (PCC) training program teaches skills that will enhance your ability to provide person-centered support. These skills are not specific to working with people who have long-term service and support (LTSS) needs. They are strategies that help you understand any person’s “to/for balance.”</a:t>
            </a:r>
          </a:p>
          <a:p>
            <a:pPr marL="0" indent="0" fontAlgn="auto">
              <a:lnSpc>
                <a:spcPct val="100000"/>
              </a:lnSpc>
              <a:spcAft>
                <a:spcPts val="0"/>
              </a:spcAft>
              <a:buNone/>
              <a:defRPr/>
            </a:pPr>
            <a:r>
              <a:rPr lang="en-US" sz="2400" dirty="0" smtClean="0"/>
              <a:t>However, when applied thoughtfully in a No Wrong Door setting, they can support person-centered discovery and assessment. They can help professionals learn more and problem-solve. They can help professionals support people in organizing information to achieve person-centered support.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This lesson provides an overview of three sets of skills (discovery, everyday learning, and management) that are part of the Learning Community approach to person-centered thinking (PCT). This is a brief overview and orientation. Each set has its own lesson for more depth. You will also get to practice many of the skills in person as part of the blended learning approach.</a:t>
            </a:r>
          </a:p>
        </p:txBody>
      </p:sp>
    </p:spTree>
    <p:extLst>
      <p:ext uri="{BB962C8B-B14F-4D97-AF65-F5344CB8AC3E}">
        <p14:creationId xmlns:p14="http://schemas.microsoft.com/office/powerpoint/2010/main" val="1590558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a:t>Learning Objective</a:t>
            </a:r>
            <a:endParaRPr lang="en-US" sz="2400" dirty="0"/>
          </a:p>
          <a:p>
            <a:pPr marL="0" indent="0" fontAlgn="auto">
              <a:lnSpc>
                <a:spcPct val="100000"/>
              </a:lnSpc>
              <a:spcAft>
                <a:spcPts val="0"/>
              </a:spcAft>
              <a:buNone/>
              <a:defRPr/>
            </a:pPr>
            <a:r>
              <a:rPr lang="en-US" sz="2400" dirty="0"/>
              <a:t>After completing this lesson: You will be able to list and describe the value of each of the core tools that support person-centered thinking skills in the Learning Community model.</a:t>
            </a:r>
          </a:p>
        </p:txBody>
      </p:sp>
    </p:spTree>
    <p:extLst>
      <p:ext uri="{BB962C8B-B14F-4D97-AF65-F5344CB8AC3E}">
        <p14:creationId xmlns:p14="http://schemas.microsoft.com/office/powerpoint/2010/main" val="3185401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The Tools and Skills of the Person-Centered Thinking Training program </a:t>
            </a:r>
          </a:p>
        </p:txBody>
      </p:sp>
      <p:sp>
        <p:nvSpPr>
          <p:cNvPr id="6147" name="Content Placeholder 2"/>
          <p:cNvSpPr>
            <a:spLocks noGrp="1"/>
          </p:cNvSpPr>
          <p:nvPr>
            <p:ph idx="1"/>
          </p:nvPr>
        </p:nvSpPr>
        <p:spPr/>
        <p:txBody>
          <a:bodyPr/>
          <a:lstStyle/>
          <a:p>
            <a:pPr marL="0" indent="0">
              <a:lnSpc>
                <a:spcPct val="100000"/>
              </a:lnSpc>
              <a:buNone/>
            </a:pPr>
            <a:r>
              <a:rPr lang="en-US" altLang="en-US" sz="2400" dirty="0" smtClean="0"/>
              <a:t>There are many ways to be person-centered and many tools that can help you build your skills. You probably already have experience with specific approaches that work well for individuals, such as active listening or motivational interviewing. Perhaps you also have skills in other important areas, such as mediation, working with teams, or specific forms of person-centered planning. The skills in this training program can enhance the good skills you already have. They can give you more options when trying to stay person-centered. The tools in this training program support people in living a life they value. They are organized around the following areas.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Using the Tools and Skills </a:t>
            </a:r>
          </a:p>
        </p:txBody>
      </p:sp>
      <p:sp>
        <p:nvSpPr>
          <p:cNvPr id="8195" name="Content Placeholder 2"/>
          <p:cNvSpPr>
            <a:spLocks noGrp="1"/>
          </p:cNvSpPr>
          <p:nvPr>
            <p:ph idx="1"/>
          </p:nvPr>
        </p:nvSpPr>
        <p:spPr/>
        <p:txBody>
          <a:bodyPr/>
          <a:lstStyle/>
          <a:p>
            <a:pPr marL="0" indent="0">
              <a:lnSpc>
                <a:spcPct val="100000"/>
              </a:lnSpc>
              <a:buNone/>
            </a:pPr>
            <a:r>
              <a:rPr lang="en-US" altLang="en-US" sz="2400" dirty="0" smtClean="0"/>
              <a:t>It is common for long-term service and support situations to require a number of people to be involved. It is also common for there to be a lot to learn in order to truly support a good “to/for balance” for each individual. Discovery skills help you more clearly understand the views of the individual seeking services. The everyday learning and management tools can help groups function better. They support ongoing learning for everyone.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Discovery Skills </a:t>
            </a:r>
          </a:p>
        </p:txBody>
      </p:sp>
      <p:sp>
        <p:nvSpPr>
          <p:cNvPr id="10243" name="Content Placeholder 2"/>
          <p:cNvSpPr>
            <a:spLocks noGrp="1"/>
          </p:cNvSpPr>
          <p:nvPr>
            <p:ph idx="1"/>
          </p:nvPr>
        </p:nvSpPr>
        <p:spPr/>
        <p:txBody>
          <a:bodyPr/>
          <a:lstStyle/>
          <a:p>
            <a:pPr marL="0" indent="0">
              <a:buNone/>
            </a:pPr>
            <a:r>
              <a:rPr lang="en-US" altLang="en-US" sz="2400" dirty="0" smtClean="0"/>
              <a:t>Discovery tools help refine the exploration of the “to/for balance” for individuals.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Everyday Learning Skills </a:t>
            </a:r>
          </a:p>
        </p:txBody>
      </p:sp>
      <p:sp>
        <p:nvSpPr>
          <p:cNvPr id="12291" name="Content Placeholder 2"/>
          <p:cNvSpPr>
            <a:spLocks noGrp="1"/>
          </p:cNvSpPr>
          <p:nvPr>
            <p:ph idx="1"/>
          </p:nvPr>
        </p:nvSpPr>
        <p:spPr/>
        <p:txBody>
          <a:bodyPr/>
          <a:lstStyle/>
          <a:p>
            <a:pPr marL="0" indent="0">
              <a:lnSpc>
                <a:spcPct val="100000"/>
              </a:lnSpc>
              <a:buNone/>
            </a:pPr>
            <a:r>
              <a:rPr lang="en-US" altLang="en-US" sz="2400" dirty="0" smtClean="0"/>
              <a:t>These tools help individuals and teams reflect on and communicate about learning and views.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YI+4PlME8AdJiPqRvGXO2x5cL74="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57318CDB-9D0D-4125-827E-D34C062A2CF6}">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104</TotalTime>
  <Words>1506</Words>
  <Application>Microsoft Office PowerPoint</Application>
  <PresentationFormat>Widescreen</PresentationFormat>
  <Paragraphs>64</Paragraphs>
  <Slides>13</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(1/3)</vt:lpstr>
      <vt:lpstr>Welcome! (2/3)</vt:lpstr>
      <vt:lpstr>Welcome! (3/3)</vt:lpstr>
      <vt:lpstr>The Tools and Skills of the Person-Centered Thinking Training program </vt:lpstr>
      <vt:lpstr>Using the Tools and Skills </vt:lpstr>
      <vt:lpstr>Discovery Skills </vt:lpstr>
      <vt:lpstr>Everyday Learning Skills </vt:lpstr>
      <vt:lpstr>Management Skills </vt:lpstr>
      <vt:lpstr>Seamlessly Intertwining the Skills </vt:lpstr>
      <vt:lpstr>Conclusion and Lesson Review (1/2) </vt:lpstr>
      <vt:lpstr>Conclusion and Lesson Review (2/2)</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An Overview of Person-Centered Thinking Skills and Tools</dc:title>
  <dc:subject>An Overview of Person-Centered Thinking Skills and Tools</dc:subject>
  <dc:creator>Administration for Community Living (ACL)</dc:creator>
  <cp:keywords>PCT, PCC, NWD, Skills, Tools, LTSS, Discovery, Everday, Learning, Management</cp:keywords>
  <cp:lastModifiedBy>Weiss, Falyn</cp:lastModifiedBy>
  <cp:revision>13</cp:revision>
  <dcterms:created xsi:type="dcterms:W3CDTF">2019-08-27T16:30:21Z</dcterms:created>
  <dcterms:modified xsi:type="dcterms:W3CDTF">2019-12-28T00:28:34Z</dcterms:modified>
</cp:coreProperties>
</file>