
<file path=[Content_Types].xml><?xml version="1.0" encoding="utf-8"?>
<Types xmlns="http://schemas.openxmlformats.org/package/2006/content-types">
  <Default Extension="emf" ContentType="image/x-emf"/>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13"/>
  </p:notesMasterIdLst>
  <p:handoutMasterIdLst>
    <p:handoutMasterId r:id="rId14"/>
  </p:handoutMasterIdLst>
  <p:sldIdLst>
    <p:sldId id="338" r:id="rId2"/>
    <p:sldId id="342" r:id="rId3"/>
    <p:sldId id="355" r:id="rId4"/>
    <p:sldId id="343" r:id="rId5"/>
    <p:sldId id="344" r:id="rId6"/>
    <p:sldId id="345" r:id="rId7"/>
    <p:sldId id="346" r:id="rId8"/>
    <p:sldId id="347" r:id="rId9"/>
    <p:sldId id="357" r:id="rId10"/>
    <p:sldId id="350" r:id="rId11"/>
    <p:sldId id="354" r:id="rId12"/>
  </p:sldIdLst>
  <p:sldSz cx="9144000" cy="6858000" type="screen4x3"/>
  <p:notesSz cx="7053263" cy="93091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00"/>
    <a:srgbClr val="3333CC"/>
    <a:srgbClr val="00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autoAdjust="0"/>
    <p:restoredTop sz="82286" autoAdjust="0"/>
  </p:normalViewPr>
  <p:slideViewPr>
    <p:cSldViewPr>
      <p:cViewPr varScale="1">
        <p:scale>
          <a:sx n="94" d="100"/>
          <a:sy n="94" d="100"/>
        </p:scale>
        <p:origin x="2094" y="78"/>
      </p:cViewPr>
      <p:guideLst>
        <p:guide orient="horz" pos="2160"/>
        <p:guide pos="2880"/>
      </p:guideLst>
    </p:cSldViewPr>
  </p:slideViewPr>
  <p:outlineViewPr>
    <p:cViewPr>
      <p:scale>
        <a:sx n="33" d="100"/>
        <a:sy n="33" d="100"/>
      </p:scale>
      <p:origin x="0" y="2232"/>
    </p:cViewPr>
  </p:outlineViewPr>
  <p:notesTextViewPr>
    <p:cViewPr>
      <p:scale>
        <a:sx n="100" d="100"/>
        <a:sy n="100" d="100"/>
      </p:scale>
      <p:origin x="0" y="0"/>
    </p:cViewPr>
  </p:notesTextViewPr>
  <p:sorterViewPr>
    <p:cViewPr>
      <p:scale>
        <a:sx n="66" d="100"/>
        <a:sy n="66" d="100"/>
      </p:scale>
      <p:origin x="0" y="336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920" b="1" i="0" u="none" strike="noStrike" kern="1200" cap="all" spc="120" normalizeH="0" baseline="0">
                <a:solidFill>
                  <a:schemeClr val="tx1">
                    <a:lumMod val="65000"/>
                    <a:lumOff val="35000"/>
                  </a:schemeClr>
                </a:solidFill>
                <a:latin typeface="+mn-lt"/>
                <a:ea typeface="+mn-ea"/>
                <a:cs typeface="+mn-cs"/>
              </a:defRPr>
            </a:pPr>
            <a:r>
              <a:rPr lang="en-US" cap="none" baseline="0" dirty="0">
                <a:latin typeface="Franklin Gothic Book" panose="020B0503020102020204" pitchFamily="34" charset="0"/>
              </a:rPr>
              <a:t>Income vs. Expenses </a:t>
            </a:r>
            <a:br>
              <a:rPr lang="en-US" cap="none" baseline="0" dirty="0">
                <a:latin typeface="Franklin Gothic Book" panose="020B0503020102020204" pitchFamily="34" charset="0"/>
              </a:rPr>
            </a:br>
            <a:r>
              <a:rPr lang="en-US" sz="1400" cap="none" baseline="0" dirty="0">
                <a:latin typeface="Franklin Gothic Book" panose="020B0503020102020204" pitchFamily="34" charset="0"/>
              </a:rPr>
              <a:t>Senior retired worker with only Social Security income, living alone in rental unit in </a:t>
            </a:r>
            <a:r>
              <a:rPr lang="en-US" sz="1400" i="1" cap="none" baseline="0" dirty="0">
                <a:latin typeface="Franklin Gothic Book" panose="020B0503020102020204" pitchFamily="34" charset="0"/>
              </a:rPr>
              <a:t>Mobile County</a:t>
            </a:r>
            <a:endParaRPr lang="en-US" i="1" cap="none" baseline="0" dirty="0">
              <a:latin typeface="Franklin Gothic Book" panose="020B0503020102020204" pitchFamily="34" charset="0"/>
            </a:endParaRPr>
          </a:p>
        </c:rich>
      </c:tx>
      <c:overlay val="0"/>
      <c:spPr>
        <a:noFill/>
        <a:ln>
          <a:noFill/>
        </a:ln>
        <a:effectLst/>
      </c:spPr>
    </c:title>
    <c:autoTitleDeleted val="0"/>
    <c:plotArea>
      <c:layout>
        <c:manualLayout>
          <c:layoutTarget val="inner"/>
          <c:xMode val="edge"/>
          <c:yMode val="edge"/>
          <c:x val="2.0733652312599681E-2"/>
          <c:y val="0.2743986455609132"/>
          <c:w val="0.96491228070175439"/>
          <c:h val="0.60154726334389252"/>
        </c:manualLayout>
      </c:layout>
      <c:barChart>
        <c:barDir val="col"/>
        <c:grouping val="stacked"/>
        <c:varyColors val="0"/>
        <c:ser>
          <c:idx val="0"/>
          <c:order val="0"/>
          <c:tx>
            <c:strRef>
              <c:f>Sheet1!$B$1</c:f>
              <c:strCache>
                <c:ptCount val="1"/>
                <c:pt idx="0">
                  <c:v>Social Security</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600" b="0"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Sheet1!$A$2:$A$3</c:f>
              <c:strCache>
                <c:ptCount val="2"/>
                <c:pt idx="0">
                  <c:v>Income</c:v>
                </c:pt>
                <c:pt idx="1">
                  <c:v>Expenses</c:v>
                </c:pt>
              </c:strCache>
            </c:strRef>
          </c:cat>
          <c:val>
            <c:numRef>
              <c:f>Sheet1!$B$2:$B$3</c:f>
              <c:numCache>
                <c:formatCode>General</c:formatCode>
                <c:ptCount val="2"/>
                <c:pt idx="0" formatCode="&quot;$&quot;#,##0_);[Red]\(&quot;$&quot;#,##0\)">
                  <c:v>1211</c:v>
                </c:pt>
              </c:numCache>
            </c:numRef>
          </c:val>
          <c:extLst>
            <c:ext xmlns:c16="http://schemas.microsoft.com/office/drawing/2014/chart" uri="{C3380CC4-5D6E-409C-BE32-E72D297353CC}">
              <c16:uniqueId val="{00000000-85C6-4794-AD5A-D7BC84ED7DDA}"/>
            </c:ext>
          </c:extLst>
        </c:ser>
        <c:ser>
          <c:idx val="1"/>
          <c:order val="1"/>
          <c:tx>
            <c:strRef>
              <c:f>Sheet1!$C$1</c:f>
              <c:strCache>
                <c:ptCount val="1"/>
                <c:pt idx="0">
                  <c:v>Housing</c:v>
                </c:pt>
              </c:strCache>
            </c:strRef>
          </c:tx>
          <c:spPr>
            <a:solidFill>
              <a:schemeClr val="accent2"/>
            </a:solidFill>
            <a:ln>
              <a:noFill/>
            </a:ln>
            <a:effectLst/>
          </c:spPr>
          <c:invertIfNegative val="0"/>
          <c:dLbls>
            <c:spPr>
              <a:noFill/>
              <a:ln>
                <a:noFill/>
              </a:ln>
              <a:effectLst/>
            </c:spPr>
            <c:txPr>
              <a:bodyPr rot="0" spcFirstLastPara="1" vertOverflow="ellipsis" vert="horz" wrap="square" anchor="ctr" anchorCtr="1"/>
              <a:lstStyle/>
              <a:p>
                <a:pPr>
                  <a:defRPr sz="1600" b="0"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Sheet1!$A$2:$A$3</c:f>
              <c:strCache>
                <c:ptCount val="2"/>
                <c:pt idx="0">
                  <c:v>Income</c:v>
                </c:pt>
                <c:pt idx="1">
                  <c:v>Expenses</c:v>
                </c:pt>
              </c:strCache>
            </c:strRef>
          </c:cat>
          <c:val>
            <c:numRef>
              <c:f>Sheet1!$C$2:$C$3</c:f>
              <c:numCache>
                <c:formatCode>"$"#,##0_);[Red]\("$"#,##0\)</c:formatCode>
                <c:ptCount val="2"/>
                <c:pt idx="1">
                  <c:v>637</c:v>
                </c:pt>
              </c:numCache>
            </c:numRef>
          </c:val>
          <c:extLst>
            <c:ext xmlns:c16="http://schemas.microsoft.com/office/drawing/2014/chart" uri="{C3380CC4-5D6E-409C-BE32-E72D297353CC}">
              <c16:uniqueId val="{00000001-85C6-4794-AD5A-D7BC84ED7DDA}"/>
            </c:ext>
          </c:extLst>
        </c:ser>
        <c:ser>
          <c:idx val="2"/>
          <c:order val="2"/>
          <c:tx>
            <c:strRef>
              <c:f>Sheet1!$D$1</c:f>
              <c:strCache>
                <c:ptCount val="1"/>
                <c:pt idx="0">
                  <c:v>Food</c:v>
                </c:pt>
              </c:strCache>
            </c:strRef>
          </c:tx>
          <c:spPr>
            <a:solidFill>
              <a:schemeClr val="accent3"/>
            </a:solidFill>
            <a:ln>
              <a:noFill/>
            </a:ln>
            <a:effectLst/>
          </c:spPr>
          <c:invertIfNegative val="0"/>
          <c:dLbls>
            <c:spPr>
              <a:noFill/>
              <a:ln>
                <a:noFill/>
              </a:ln>
              <a:effectLst/>
            </c:spPr>
            <c:txPr>
              <a:bodyPr rot="0" spcFirstLastPara="1" vertOverflow="ellipsis" vert="horz" wrap="square" anchor="ctr" anchorCtr="1"/>
              <a:lstStyle/>
              <a:p>
                <a:pPr>
                  <a:defRPr sz="1600" b="0"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Sheet1!$A$2:$A$3</c:f>
              <c:strCache>
                <c:ptCount val="2"/>
                <c:pt idx="0">
                  <c:v>Income</c:v>
                </c:pt>
                <c:pt idx="1">
                  <c:v>Expenses</c:v>
                </c:pt>
              </c:strCache>
            </c:strRef>
          </c:cat>
          <c:val>
            <c:numRef>
              <c:f>Sheet1!$D$2:$D$3</c:f>
              <c:numCache>
                <c:formatCode>"$"#,##0_);[Red]\("$"#,##0\)</c:formatCode>
                <c:ptCount val="2"/>
                <c:pt idx="1">
                  <c:v>251</c:v>
                </c:pt>
              </c:numCache>
            </c:numRef>
          </c:val>
          <c:extLst>
            <c:ext xmlns:c16="http://schemas.microsoft.com/office/drawing/2014/chart" uri="{C3380CC4-5D6E-409C-BE32-E72D297353CC}">
              <c16:uniqueId val="{00000002-85C6-4794-AD5A-D7BC84ED7DDA}"/>
            </c:ext>
          </c:extLst>
        </c:ser>
        <c:ser>
          <c:idx val="3"/>
          <c:order val="3"/>
          <c:tx>
            <c:strRef>
              <c:f>Sheet1!$E$1</c:f>
              <c:strCache>
                <c:ptCount val="1"/>
                <c:pt idx="0">
                  <c:v>Transportation</c:v>
                </c:pt>
              </c:strCache>
            </c:strRef>
          </c:tx>
          <c:spPr>
            <a:solidFill>
              <a:schemeClr val="accent4"/>
            </a:solidFill>
            <a:ln>
              <a:noFill/>
            </a:ln>
            <a:effectLst/>
          </c:spPr>
          <c:invertIfNegative val="0"/>
          <c:dLbls>
            <c:spPr>
              <a:noFill/>
              <a:ln>
                <a:noFill/>
              </a:ln>
              <a:effectLst/>
            </c:spPr>
            <c:txPr>
              <a:bodyPr rot="0" spcFirstLastPara="1" vertOverflow="ellipsis" vert="horz" wrap="square" anchor="ctr" anchorCtr="1"/>
              <a:lstStyle/>
              <a:p>
                <a:pPr>
                  <a:defRPr sz="1600" b="0"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Sheet1!$A$2:$A$3</c:f>
              <c:strCache>
                <c:ptCount val="2"/>
                <c:pt idx="0">
                  <c:v>Income</c:v>
                </c:pt>
                <c:pt idx="1">
                  <c:v>Expenses</c:v>
                </c:pt>
              </c:strCache>
            </c:strRef>
          </c:cat>
          <c:val>
            <c:numRef>
              <c:f>Sheet1!$E$2:$E$3</c:f>
              <c:numCache>
                <c:formatCode>"$"#,##0_);[Red]\("$"#,##0\)</c:formatCode>
                <c:ptCount val="2"/>
                <c:pt idx="1">
                  <c:v>303</c:v>
                </c:pt>
              </c:numCache>
            </c:numRef>
          </c:val>
          <c:extLst>
            <c:ext xmlns:c16="http://schemas.microsoft.com/office/drawing/2014/chart" uri="{C3380CC4-5D6E-409C-BE32-E72D297353CC}">
              <c16:uniqueId val="{00000003-85C6-4794-AD5A-D7BC84ED7DDA}"/>
            </c:ext>
          </c:extLst>
        </c:ser>
        <c:ser>
          <c:idx val="4"/>
          <c:order val="4"/>
          <c:tx>
            <c:strRef>
              <c:f>Sheet1!$F$1</c:f>
              <c:strCache>
                <c:ptCount val="1"/>
                <c:pt idx="0">
                  <c:v>Healthcare</c:v>
                </c:pt>
              </c:strCache>
            </c:strRef>
          </c:tx>
          <c:spPr>
            <a:solidFill>
              <a:schemeClr val="accent5"/>
            </a:solidFill>
            <a:ln>
              <a:noFill/>
            </a:ln>
            <a:effectLst/>
          </c:spPr>
          <c:invertIfNegative val="0"/>
          <c:dLbls>
            <c:spPr>
              <a:noFill/>
              <a:ln>
                <a:noFill/>
              </a:ln>
              <a:effectLst/>
            </c:spPr>
            <c:txPr>
              <a:bodyPr rot="0" spcFirstLastPara="1" vertOverflow="ellipsis" vert="horz" wrap="square" anchor="ctr" anchorCtr="1"/>
              <a:lstStyle/>
              <a:p>
                <a:pPr>
                  <a:defRPr sz="1600" b="0"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Sheet1!$A$2:$A$3</c:f>
              <c:strCache>
                <c:ptCount val="2"/>
                <c:pt idx="0">
                  <c:v>Income</c:v>
                </c:pt>
                <c:pt idx="1">
                  <c:v>Expenses</c:v>
                </c:pt>
              </c:strCache>
            </c:strRef>
          </c:cat>
          <c:val>
            <c:numRef>
              <c:f>Sheet1!$F$2:$F$3</c:f>
              <c:numCache>
                <c:formatCode>"$"#,##0_);[Red]\("$"#,##0\)</c:formatCode>
                <c:ptCount val="2"/>
                <c:pt idx="1">
                  <c:v>351</c:v>
                </c:pt>
              </c:numCache>
            </c:numRef>
          </c:val>
          <c:extLst>
            <c:ext xmlns:c16="http://schemas.microsoft.com/office/drawing/2014/chart" uri="{C3380CC4-5D6E-409C-BE32-E72D297353CC}">
              <c16:uniqueId val="{00000004-85C6-4794-AD5A-D7BC84ED7DDA}"/>
            </c:ext>
          </c:extLst>
        </c:ser>
        <c:ser>
          <c:idx val="5"/>
          <c:order val="5"/>
          <c:tx>
            <c:strRef>
              <c:f>Sheet1!$G$1</c:f>
              <c:strCache>
                <c:ptCount val="1"/>
                <c:pt idx="0">
                  <c:v>Misc</c:v>
                </c:pt>
              </c:strCache>
            </c:strRef>
          </c:tx>
          <c:spPr>
            <a:solidFill>
              <a:schemeClr val="accent6"/>
            </a:solidFill>
            <a:ln>
              <a:noFill/>
            </a:ln>
            <a:effectLst/>
          </c:spPr>
          <c:invertIfNegative val="0"/>
          <c:dLbls>
            <c:spPr>
              <a:noFill/>
              <a:ln>
                <a:noFill/>
              </a:ln>
              <a:effectLst/>
            </c:spPr>
            <c:txPr>
              <a:bodyPr rot="0" spcFirstLastPara="1" vertOverflow="ellipsis" vert="horz" wrap="square" anchor="ctr" anchorCtr="1"/>
              <a:lstStyle/>
              <a:p>
                <a:pPr>
                  <a:defRPr sz="1600" b="0"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Sheet1!$A$2:$A$3</c:f>
              <c:strCache>
                <c:ptCount val="2"/>
                <c:pt idx="0">
                  <c:v>Income</c:v>
                </c:pt>
                <c:pt idx="1">
                  <c:v>Expenses</c:v>
                </c:pt>
              </c:strCache>
            </c:strRef>
          </c:cat>
          <c:val>
            <c:numRef>
              <c:f>Sheet1!$G$2:$G$3</c:f>
              <c:numCache>
                <c:formatCode>"$"#,##0_);[Red]\("$"#,##0\)</c:formatCode>
                <c:ptCount val="2"/>
                <c:pt idx="1">
                  <c:v>251</c:v>
                </c:pt>
              </c:numCache>
            </c:numRef>
          </c:val>
          <c:extLst>
            <c:ext xmlns:c16="http://schemas.microsoft.com/office/drawing/2014/chart" uri="{C3380CC4-5D6E-409C-BE32-E72D297353CC}">
              <c16:uniqueId val="{00000005-85C6-4794-AD5A-D7BC84ED7DDA}"/>
            </c:ext>
          </c:extLst>
        </c:ser>
        <c:dLbls>
          <c:dLblPos val="ctr"/>
          <c:showLegendKey val="0"/>
          <c:showVal val="1"/>
          <c:showCatName val="0"/>
          <c:showSerName val="0"/>
          <c:showPercent val="0"/>
          <c:showBubbleSize val="0"/>
        </c:dLbls>
        <c:gapWidth val="79"/>
        <c:overlap val="100"/>
        <c:axId val="208727648"/>
        <c:axId val="208728040"/>
      </c:barChart>
      <c:catAx>
        <c:axId val="208727648"/>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cap="all" spc="120" normalizeH="0" baseline="0">
                <a:solidFill>
                  <a:schemeClr val="tx1">
                    <a:lumMod val="65000"/>
                    <a:lumOff val="35000"/>
                  </a:schemeClr>
                </a:solidFill>
                <a:latin typeface="+mn-lt"/>
                <a:ea typeface="+mn-ea"/>
                <a:cs typeface="+mn-cs"/>
              </a:defRPr>
            </a:pPr>
            <a:endParaRPr lang="en-US"/>
          </a:p>
        </c:txPr>
        <c:crossAx val="208728040"/>
        <c:crosses val="autoZero"/>
        <c:auto val="1"/>
        <c:lblAlgn val="ctr"/>
        <c:lblOffset val="100"/>
        <c:noMultiLvlLbl val="0"/>
      </c:catAx>
      <c:valAx>
        <c:axId val="208728040"/>
        <c:scaling>
          <c:orientation val="minMax"/>
        </c:scaling>
        <c:delete val="1"/>
        <c:axPos val="l"/>
        <c:numFmt formatCode="&quot;$&quot;#,##0_);[Red]\(&quot;$&quot;#,##0\)" sourceLinked="1"/>
        <c:majorTickMark val="none"/>
        <c:minorTickMark val="none"/>
        <c:tickLblPos val="nextTo"/>
        <c:crossAx val="208727648"/>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sz="1600"/>
      </a:pPr>
      <a:endParaRPr lang="en-US"/>
    </a:p>
  </c:txPr>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0.125</cdr:x>
      <cdr:y>0.33375</cdr:y>
    </cdr:from>
    <cdr:to>
      <cdr:x>0.39342</cdr:x>
      <cdr:y>0.51075</cdr:y>
    </cdr:to>
    <cdr:sp macro="" textlink="">
      <cdr:nvSpPr>
        <cdr:cNvPr id="2" name="Rectangle 1"/>
        <cdr:cNvSpPr/>
      </cdr:nvSpPr>
      <cdr:spPr>
        <a:xfrm xmlns:a="http://schemas.openxmlformats.org/drawingml/2006/main">
          <a:off x="995363" y="1543919"/>
          <a:ext cx="2137401" cy="818797"/>
        </a:xfrm>
        <a:prstGeom xmlns:a="http://schemas.openxmlformats.org/drawingml/2006/main" prst="rect">
          <a:avLst/>
        </a:prstGeom>
        <a:noFill xmlns:a="http://schemas.openxmlformats.org/drawingml/2006/main"/>
        <a:ln xmlns:a="http://schemas.openxmlformats.org/drawingml/2006/main" w="19050">
          <a:solidFill>
            <a:sysClr val="windowText" lastClr="000000"/>
          </a:solidFill>
          <a:prstDash val="dash"/>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n-US" dirty="0"/>
        </a:p>
      </cdr:txBody>
    </cdr:sp>
  </cdr:relSizeAnchor>
  <cdr:relSizeAnchor xmlns:cdr="http://schemas.openxmlformats.org/drawingml/2006/chartDrawing">
    <cdr:from>
      <cdr:x>0.12799</cdr:x>
      <cdr:y>0.3308</cdr:y>
    </cdr:from>
    <cdr:to>
      <cdr:x>0.38756</cdr:x>
      <cdr:y>0.51548</cdr:y>
    </cdr:to>
    <cdr:sp macro="" textlink="">
      <cdr:nvSpPr>
        <cdr:cNvPr id="3" name="TextBox 2"/>
        <cdr:cNvSpPr txBox="1"/>
      </cdr:nvSpPr>
      <cdr:spPr>
        <a:xfrm xmlns:a="http://schemas.openxmlformats.org/drawingml/2006/main">
          <a:off x="1019172" y="1530272"/>
          <a:ext cx="2066930" cy="854325"/>
        </a:xfrm>
        <a:prstGeom xmlns:a="http://schemas.openxmlformats.org/drawingml/2006/main" prst="rect">
          <a:avLst/>
        </a:prstGeom>
      </cdr:spPr>
      <cdr:txBody>
        <a:bodyPr xmlns:a="http://schemas.openxmlformats.org/drawingml/2006/main" vertOverflow="clip" wrap="square" rtlCol="0" anchor="ctr"/>
        <a:lstStyle xmlns:a="http://schemas.openxmlformats.org/drawingml/2006/main"/>
        <a:p xmlns:a="http://schemas.openxmlformats.org/drawingml/2006/main">
          <a:pPr algn="ctr"/>
          <a:r>
            <a:rPr lang="en-US" sz="1400" b="1" dirty="0">
              <a:solidFill>
                <a:srgbClr val="595959"/>
              </a:solidFill>
              <a:latin typeface="Franklin Gothic Book" panose="020B0503020102020204" pitchFamily="34" charset="0"/>
            </a:rPr>
            <a:t>Public benefits</a:t>
          </a:r>
          <a:r>
            <a:rPr lang="en-US" sz="1400" b="1" baseline="0" dirty="0">
              <a:solidFill>
                <a:srgbClr val="595959"/>
              </a:solidFill>
              <a:latin typeface="Franklin Gothic Book" panose="020B0503020102020204" pitchFamily="34" charset="0"/>
            </a:rPr>
            <a:t> help close the gap</a:t>
          </a:r>
        </a:p>
      </cdr:txBody>
    </cdr:sp>
  </cdr:relSizeAnchor>
  <cdr:relSizeAnchor xmlns:cdr="http://schemas.openxmlformats.org/drawingml/2006/chartDrawing">
    <cdr:from>
      <cdr:x>0.88517</cdr:x>
      <cdr:y>0.47211</cdr:y>
    </cdr:from>
    <cdr:to>
      <cdr:x>1</cdr:x>
      <cdr:y>0.66978</cdr:y>
    </cdr:to>
    <cdr:sp macro="" textlink="">
      <cdr:nvSpPr>
        <cdr:cNvPr id="4" name="TextBox 3"/>
        <cdr:cNvSpPr txBox="1"/>
      </cdr:nvSpPr>
      <cdr:spPr>
        <a:xfrm xmlns:a="http://schemas.openxmlformats.org/drawingml/2006/main">
          <a:off x="7048500" y="2183978"/>
          <a:ext cx="914400" cy="914400"/>
        </a:xfrm>
        <a:prstGeom xmlns:a="http://schemas.openxmlformats.org/drawingml/2006/main" prst="rect">
          <a:avLst/>
        </a:prstGeom>
      </cdr:spPr>
      <cdr:txBody>
        <a:bodyPr xmlns:a="http://schemas.openxmlformats.org/drawingml/2006/main" vertOverflow="clip" vert="horz" wrap="none" rtlCol="0"/>
        <a:lstStyle xmlns:a="http://schemas.openxmlformats.org/drawingml/2006/main"/>
        <a:p xmlns:a="http://schemas.openxmlformats.org/drawingml/2006/main">
          <a:pPr algn="r" eaLnBrk="0" hangingPunct="0">
            <a:spcBef>
              <a:spcPct val="20000"/>
            </a:spcBef>
            <a:buClr>
              <a:srgbClr val="003767"/>
            </a:buClr>
            <a:buSzPct val="80000"/>
          </a:pPr>
          <a:r>
            <a:rPr lang="en-US" sz="1600" dirty="0">
              <a:solidFill>
                <a:srgbClr val="003767"/>
              </a:solidFill>
              <a:latin typeface="Franklin Gothic Book"/>
              <a:ea typeface="ヒラギノ角ゴ Pro W3" charset="-128"/>
              <a:cs typeface="Franklin Gothic Book"/>
            </a:rPr>
            <a:t>Total</a:t>
          </a:r>
        </a:p>
        <a:p xmlns:a="http://schemas.openxmlformats.org/drawingml/2006/main">
          <a:pPr algn="r" eaLnBrk="0" hangingPunct="0">
            <a:spcBef>
              <a:spcPct val="20000"/>
            </a:spcBef>
            <a:buClr>
              <a:srgbClr val="003767"/>
            </a:buClr>
            <a:buSzPct val="80000"/>
          </a:pPr>
          <a:r>
            <a:rPr lang="en-US" sz="1600" dirty="0">
              <a:solidFill>
                <a:srgbClr val="003767"/>
              </a:solidFill>
              <a:latin typeface="Franklin Gothic Book"/>
              <a:ea typeface="ヒラギノ角ゴ Pro W3" charset="-128"/>
              <a:cs typeface="Franklin Gothic Book"/>
            </a:rPr>
            <a:t>$1,793</a:t>
          </a:r>
        </a:p>
      </cdr:txBody>
    </cdr:sp>
  </cdr:relSizeAnchor>
  <cdr:relSizeAnchor xmlns:cdr="http://schemas.openxmlformats.org/drawingml/2006/chartDrawing">
    <cdr:from>
      <cdr:x>0.87965</cdr:x>
      <cdr:y>0.34706</cdr:y>
    </cdr:from>
    <cdr:to>
      <cdr:x>0.91246</cdr:x>
      <cdr:y>0.87955</cdr:y>
    </cdr:to>
    <cdr:sp macro="" textlink="">
      <cdr:nvSpPr>
        <cdr:cNvPr id="6" name="Right Brace 5"/>
        <cdr:cNvSpPr/>
      </cdr:nvSpPr>
      <cdr:spPr>
        <a:xfrm xmlns:a="http://schemas.openxmlformats.org/drawingml/2006/main">
          <a:off x="7004568" y="1605480"/>
          <a:ext cx="261258" cy="2463282"/>
        </a:xfrm>
        <a:prstGeom xmlns:a="http://schemas.openxmlformats.org/drawingml/2006/main" prst="rightBrace">
          <a:avLst>
            <a:gd name="adj1" fmla="val 0"/>
            <a:gd name="adj2" fmla="val 50000"/>
          </a:avLst>
        </a:prstGeom>
      </cdr:spPr>
      <cdr:style>
        <a:lnRef xmlns:a="http://schemas.openxmlformats.org/drawingml/2006/main" idx="2">
          <a:schemeClr val="accent1"/>
        </a:lnRef>
        <a:fillRef xmlns:a="http://schemas.openxmlformats.org/drawingml/2006/main" idx="0">
          <a:schemeClr val="accent1"/>
        </a:fillRef>
        <a:effectRef xmlns:a="http://schemas.openxmlformats.org/drawingml/2006/main" idx="1">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dirty="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56949" cy="466411"/>
          </a:xfrm>
          <a:prstGeom prst="rect">
            <a:avLst/>
          </a:prstGeom>
        </p:spPr>
        <p:txBody>
          <a:bodyPr vert="horz" lIns="91961" tIns="45981" rIns="91961" bIns="45981" rtlCol="0"/>
          <a:lstStyle>
            <a:lvl1pPr algn="l">
              <a:defRPr sz="1200"/>
            </a:lvl1pPr>
          </a:lstStyle>
          <a:p>
            <a:endParaRPr lang="en-US" dirty="0"/>
          </a:p>
        </p:txBody>
      </p:sp>
      <p:sp>
        <p:nvSpPr>
          <p:cNvPr id="3" name="Date Placeholder 2"/>
          <p:cNvSpPr>
            <a:spLocks noGrp="1"/>
          </p:cNvSpPr>
          <p:nvPr>
            <p:ph type="dt" sz="quarter" idx="1"/>
          </p:nvPr>
        </p:nvSpPr>
        <p:spPr>
          <a:xfrm>
            <a:off x="3994712" y="0"/>
            <a:ext cx="3056949" cy="466411"/>
          </a:xfrm>
          <a:prstGeom prst="rect">
            <a:avLst/>
          </a:prstGeom>
        </p:spPr>
        <p:txBody>
          <a:bodyPr vert="horz" lIns="91961" tIns="45981" rIns="91961" bIns="45981" rtlCol="0"/>
          <a:lstStyle>
            <a:lvl1pPr algn="r">
              <a:defRPr sz="1200"/>
            </a:lvl1pPr>
          </a:lstStyle>
          <a:p>
            <a:fld id="{5D2D2E7C-DDA9-46F5-867A-CE585CA4AD73}" type="datetimeFigureOut">
              <a:rPr lang="en-US" smtClean="0"/>
              <a:t>6/2/2023</a:t>
            </a:fld>
            <a:endParaRPr lang="en-US" dirty="0"/>
          </a:p>
        </p:txBody>
      </p:sp>
      <p:sp>
        <p:nvSpPr>
          <p:cNvPr id="4" name="Footer Placeholder 3"/>
          <p:cNvSpPr>
            <a:spLocks noGrp="1"/>
          </p:cNvSpPr>
          <p:nvPr>
            <p:ph type="ftr" sz="quarter" idx="2"/>
          </p:nvPr>
        </p:nvSpPr>
        <p:spPr>
          <a:xfrm>
            <a:off x="0" y="8842691"/>
            <a:ext cx="3056949" cy="466410"/>
          </a:xfrm>
          <a:prstGeom prst="rect">
            <a:avLst/>
          </a:prstGeom>
        </p:spPr>
        <p:txBody>
          <a:bodyPr vert="horz" lIns="91961" tIns="45981" rIns="91961" bIns="45981"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94712" y="8842691"/>
            <a:ext cx="3056949" cy="466410"/>
          </a:xfrm>
          <a:prstGeom prst="rect">
            <a:avLst/>
          </a:prstGeom>
        </p:spPr>
        <p:txBody>
          <a:bodyPr vert="horz" lIns="91961" tIns="45981" rIns="91961" bIns="45981" rtlCol="0" anchor="b"/>
          <a:lstStyle>
            <a:lvl1pPr algn="r">
              <a:defRPr sz="1200"/>
            </a:lvl1pPr>
          </a:lstStyle>
          <a:p>
            <a:fld id="{29CF6A48-40B5-4C4D-ACCC-23533723072A}" type="slidenum">
              <a:rPr lang="en-US" smtClean="0"/>
              <a:t>‹#›</a:t>
            </a:fld>
            <a:endParaRPr lang="en-US" dirty="0"/>
          </a:p>
        </p:txBody>
      </p:sp>
    </p:spTree>
    <p:extLst>
      <p:ext uri="{BB962C8B-B14F-4D97-AF65-F5344CB8AC3E}">
        <p14:creationId xmlns:p14="http://schemas.microsoft.com/office/powerpoint/2010/main" val="360910719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1"/>
            <a:ext cx="3056414" cy="465455"/>
          </a:xfrm>
          <a:prstGeom prst="rect">
            <a:avLst/>
          </a:prstGeom>
          <a:noFill/>
          <a:ln>
            <a:noFill/>
          </a:ln>
          <a:effectLst/>
        </p:spPr>
        <p:txBody>
          <a:bodyPr vert="horz" wrap="square" lIns="93488" tIns="46744" rIns="93488" bIns="46744" numCol="1" anchor="t" anchorCtr="0" compatLnSpc="1">
            <a:prstTxWarp prst="textNoShape">
              <a:avLst/>
            </a:prstTxWarp>
          </a:bodyPr>
          <a:lstStyle>
            <a:lvl1pPr eaLnBrk="1" hangingPunct="1">
              <a:defRPr sz="1200"/>
            </a:lvl1pPr>
          </a:lstStyle>
          <a:p>
            <a:pPr>
              <a:defRPr/>
            </a:pPr>
            <a:endParaRPr lang="en-US" dirty="0"/>
          </a:p>
        </p:txBody>
      </p:sp>
      <p:sp>
        <p:nvSpPr>
          <p:cNvPr id="4099" name="Rectangle 3"/>
          <p:cNvSpPr>
            <a:spLocks noGrp="1" noChangeArrowheads="1"/>
          </p:cNvSpPr>
          <p:nvPr>
            <p:ph type="dt" idx="1"/>
          </p:nvPr>
        </p:nvSpPr>
        <p:spPr bwMode="auto">
          <a:xfrm>
            <a:off x="3995217" y="1"/>
            <a:ext cx="3056414" cy="465455"/>
          </a:xfrm>
          <a:prstGeom prst="rect">
            <a:avLst/>
          </a:prstGeom>
          <a:noFill/>
          <a:ln>
            <a:noFill/>
          </a:ln>
          <a:effectLst/>
        </p:spPr>
        <p:txBody>
          <a:bodyPr vert="horz" wrap="square" lIns="93488" tIns="46744" rIns="93488" bIns="46744" numCol="1" anchor="t" anchorCtr="0" compatLnSpc="1">
            <a:prstTxWarp prst="textNoShape">
              <a:avLst/>
            </a:prstTxWarp>
          </a:bodyPr>
          <a:lstStyle>
            <a:lvl1pPr algn="r" eaLnBrk="1" hangingPunct="1">
              <a:defRPr sz="1200"/>
            </a:lvl1pPr>
          </a:lstStyle>
          <a:p>
            <a:pPr>
              <a:defRPr/>
            </a:pPr>
            <a:endParaRPr lang="en-US" dirty="0"/>
          </a:p>
        </p:txBody>
      </p:sp>
      <p:sp>
        <p:nvSpPr>
          <p:cNvPr id="16388" name="Rectangle 4"/>
          <p:cNvSpPr>
            <a:spLocks noGrp="1" noRot="1" noChangeAspect="1" noChangeArrowheads="1" noTextEdit="1"/>
          </p:cNvSpPr>
          <p:nvPr>
            <p:ph type="sldImg" idx="2"/>
          </p:nvPr>
        </p:nvSpPr>
        <p:spPr bwMode="auto">
          <a:xfrm>
            <a:off x="1198563" y="698500"/>
            <a:ext cx="4656137" cy="3490913"/>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705327" y="4421824"/>
            <a:ext cx="5642610" cy="4189095"/>
          </a:xfrm>
          <a:prstGeom prst="rect">
            <a:avLst/>
          </a:prstGeom>
          <a:noFill/>
          <a:ln>
            <a:noFill/>
          </a:ln>
          <a:effectLst/>
        </p:spPr>
        <p:txBody>
          <a:bodyPr vert="horz" wrap="square" lIns="93488" tIns="46744" rIns="93488" bIns="46744"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0" y="8842030"/>
            <a:ext cx="3056414" cy="465455"/>
          </a:xfrm>
          <a:prstGeom prst="rect">
            <a:avLst/>
          </a:prstGeom>
          <a:noFill/>
          <a:ln>
            <a:noFill/>
          </a:ln>
          <a:effectLst/>
        </p:spPr>
        <p:txBody>
          <a:bodyPr vert="horz" wrap="square" lIns="93488" tIns="46744" rIns="93488" bIns="46744" numCol="1" anchor="b" anchorCtr="0" compatLnSpc="1">
            <a:prstTxWarp prst="textNoShape">
              <a:avLst/>
            </a:prstTxWarp>
          </a:bodyPr>
          <a:lstStyle>
            <a:lvl1pPr eaLnBrk="1" hangingPunct="1">
              <a:defRPr sz="1200"/>
            </a:lvl1pPr>
          </a:lstStyle>
          <a:p>
            <a:pPr>
              <a:defRPr/>
            </a:pPr>
            <a:endParaRPr lang="en-US" dirty="0"/>
          </a:p>
        </p:txBody>
      </p:sp>
      <p:sp>
        <p:nvSpPr>
          <p:cNvPr id="4103" name="Rectangle 7"/>
          <p:cNvSpPr>
            <a:spLocks noGrp="1" noChangeArrowheads="1"/>
          </p:cNvSpPr>
          <p:nvPr>
            <p:ph type="sldNum" sz="quarter" idx="5"/>
          </p:nvPr>
        </p:nvSpPr>
        <p:spPr bwMode="auto">
          <a:xfrm>
            <a:off x="3995217" y="8842030"/>
            <a:ext cx="3056414" cy="465455"/>
          </a:xfrm>
          <a:prstGeom prst="rect">
            <a:avLst/>
          </a:prstGeom>
          <a:noFill/>
          <a:ln>
            <a:noFill/>
          </a:ln>
          <a:effectLst/>
        </p:spPr>
        <p:txBody>
          <a:bodyPr vert="horz" wrap="square" lIns="93488" tIns="46744" rIns="93488" bIns="46744" numCol="1" anchor="b" anchorCtr="0" compatLnSpc="1">
            <a:prstTxWarp prst="textNoShape">
              <a:avLst/>
            </a:prstTxWarp>
          </a:bodyPr>
          <a:lstStyle>
            <a:lvl1pPr algn="r" eaLnBrk="1" hangingPunct="1">
              <a:defRPr sz="1200"/>
            </a:lvl1pPr>
          </a:lstStyle>
          <a:p>
            <a:pPr>
              <a:defRPr/>
            </a:pPr>
            <a:fld id="{8B76AE94-1F0F-416C-812C-CBC76180EE94}" type="slidenum">
              <a:rPr lang="en-US"/>
              <a:pPr>
                <a:defRPr/>
              </a:pPr>
              <a:t>‹#›</a:t>
            </a:fld>
            <a:endParaRPr lang="en-US" dirty="0"/>
          </a:p>
        </p:txBody>
      </p:sp>
    </p:spTree>
    <p:extLst>
      <p:ext uri="{BB962C8B-B14F-4D97-AF65-F5344CB8AC3E}">
        <p14:creationId xmlns:p14="http://schemas.microsoft.com/office/powerpoint/2010/main" val="399912511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p:cNvSpPr>
            <a:spLocks noGrp="1"/>
          </p:cNvSpPr>
          <p:nvPr>
            <p:ph type="body" idx="1"/>
          </p:nvPr>
        </p:nvSpPr>
        <p:spPr bwMode="auto"/>
        <p:txBody>
          <a:bodyPr wrap="square" numCol="1" anchor="t" anchorCtr="0" compatLnSpc="1">
            <a:prstTxWarp prst="textNoShape">
              <a:avLst/>
            </a:prstTxWarp>
          </a:bodyPr>
          <a:lstStyle/>
          <a:p>
            <a:pPr>
              <a:defRPr/>
            </a:pPr>
            <a:r>
              <a:rPr lang="en-US" dirty="0"/>
              <a:t>Basic Economic Security</a:t>
            </a:r>
          </a:p>
          <a:p>
            <a:pPr marL="171065" indent="-171065">
              <a:buFont typeface="Arial" pitchFamily="34" charset="0"/>
              <a:buChar char="•"/>
              <a:defRPr/>
            </a:pPr>
            <a:r>
              <a:rPr lang="en-US" dirty="0"/>
              <a:t>More than one-third of senior households had no money left over each month or is in debt after meeting essential expenses. (Demos &amp; Institute on Assets and Social Policy, 2011)</a:t>
            </a:r>
          </a:p>
          <a:p>
            <a:pPr marL="171065" indent="-171065">
              <a:buFont typeface="Arial" pitchFamily="34" charset="0"/>
              <a:buChar char="•"/>
              <a:defRPr/>
            </a:pPr>
            <a:r>
              <a:rPr lang="en-US" dirty="0"/>
              <a:t>About half of all senior households of color and senior single women households are economically insecure.(Demos 2011)</a:t>
            </a:r>
          </a:p>
          <a:p>
            <a:pPr marL="171065" indent="-171065">
              <a:buFont typeface="Arial" pitchFamily="34" charset="0"/>
              <a:buChar char="•"/>
              <a:defRPr/>
            </a:pPr>
            <a:endParaRPr lang="en-US" dirty="0"/>
          </a:p>
          <a:p>
            <a:pPr>
              <a:defRPr/>
            </a:pPr>
            <a:r>
              <a:rPr lang="en-US" dirty="0"/>
              <a:t>Credit Card Debt</a:t>
            </a:r>
          </a:p>
          <a:p>
            <a:pPr marL="171065" indent="-171065">
              <a:buFont typeface="Arial" pitchFamily="34" charset="0"/>
              <a:buChar char="•"/>
              <a:defRPr/>
            </a:pPr>
            <a:r>
              <a:rPr lang="en-US" dirty="0"/>
              <a:t>According to a study released in early 2013, older adults aged 50+ carried $8,278 in average card debt. (Traub, 2013)</a:t>
            </a:r>
          </a:p>
          <a:p>
            <a:pPr>
              <a:defRPr/>
            </a:pPr>
            <a:endParaRPr lang="en-US" dirty="0"/>
          </a:p>
          <a:p>
            <a:pPr>
              <a:defRPr/>
            </a:pPr>
            <a:r>
              <a:rPr lang="en-US" dirty="0"/>
              <a:t>Employment</a:t>
            </a:r>
          </a:p>
          <a:p>
            <a:pPr marL="171065" indent="-171065">
              <a:buFont typeface="Arial" pitchFamily="34" charset="0"/>
              <a:buChar char="•"/>
              <a:defRPr/>
            </a:pPr>
            <a:r>
              <a:rPr lang="en-US" dirty="0"/>
              <a:t>Many older workers who lost jobs during the recession drew early Social Security retirement at age 62 to avoid poverty. However, being forced into early retirement substantially reduces monthly Social Security payments for the rest of their lives. (Urban Institute, 2013)</a:t>
            </a:r>
          </a:p>
          <a:p>
            <a:pPr marL="171065" indent="-171065">
              <a:buFont typeface="Arial" pitchFamily="34" charset="0"/>
              <a:buChar char="•"/>
              <a:defRPr/>
            </a:pPr>
            <a:r>
              <a:rPr lang="en-US" dirty="0"/>
              <a:t>By January 2012, older workers displaced in the years following the recession were half as likely to have regained employment as the nationwide average. (Bureau of Labor Statistics)</a:t>
            </a:r>
          </a:p>
        </p:txBody>
      </p:sp>
      <p:sp>
        <p:nvSpPr>
          <p:cNvPr id="481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41278" indent="-285106" eaLnBrk="0" hangingPunct="0">
              <a:defRPr>
                <a:solidFill>
                  <a:schemeClr val="tx1"/>
                </a:solidFill>
                <a:latin typeface="Arial" pitchFamily="34" charset="0"/>
                <a:cs typeface="Arial" pitchFamily="34" charset="0"/>
              </a:defRPr>
            </a:lvl2pPr>
            <a:lvl3pPr marL="1140428" indent="-228086" eaLnBrk="0" hangingPunct="0">
              <a:defRPr>
                <a:solidFill>
                  <a:schemeClr val="tx1"/>
                </a:solidFill>
                <a:latin typeface="Arial" pitchFamily="34" charset="0"/>
                <a:cs typeface="Arial" pitchFamily="34" charset="0"/>
              </a:defRPr>
            </a:lvl3pPr>
            <a:lvl4pPr marL="1596598" indent="-228086" eaLnBrk="0" hangingPunct="0">
              <a:defRPr>
                <a:solidFill>
                  <a:schemeClr val="tx1"/>
                </a:solidFill>
                <a:latin typeface="Arial" pitchFamily="34" charset="0"/>
                <a:cs typeface="Arial" pitchFamily="34" charset="0"/>
              </a:defRPr>
            </a:lvl4pPr>
            <a:lvl5pPr marL="2052769" indent="-228086" eaLnBrk="0" hangingPunct="0">
              <a:defRPr>
                <a:solidFill>
                  <a:schemeClr val="tx1"/>
                </a:solidFill>
                <a:latin typeface="Arial" pitchFamily="34" charset="0"/>
                <a:cs typeface="Arial" pitchFamily="34" charset="0"/>
              </a:defRPr>
            </a:lvl5pPr>
            <a:lvl6pPr marL="2508940" indent="-228086" defTabSz="456170" eaLnBrk="0" fontAlgn="base" hangingPunct="0">
              <a:spcBef>
                <a:spcPct val="0"/>
              </a:spcBef>
              <a:spcAft>
                <a:spcPct val="0"/>
              </a:spcAft>
              <a:defRPr>
                <a:solidFill>
                  <a:schemeClr val="tx1"/>
                </a:solidFill>
                <a:latin typeface="Arial" pitchFamily="34" charset="0"/>
                <a:cs typeface="Arial" pitchFamily="34" charset="0"/>
              </a:defRPr>
            </a:lvl6pPr>
            <a:lvl7pPr marL="2965110" indent="-228086" defTabSz="456170" eaLnBrk="0" fontAlgn="base" hangingPunct="0">
              <a:spcBef>
                <a:spcPct val="0"/>
              </a:spcBef>
              <a:spcAft>
                <a:spcPct val="0"/>
              </a:spcAft>
              <a:defRPr>
                <a:solidFill>
                  <a:schemeClr val="tx1"/>
                </a:solidFill>
                <a:latin typeface="Arial" pitchFamily="34" charset="0"/>
                <a:cs typeface="Arial" pitchFamily="34" charset="0"/>
              </a:defRPr>
            </a:lvl7pPr>
            <a:lvl8pPr marL="3421283" indent="-228086" defTabSz="456170" eaLnBrk="0" fontAlgn="base" hangingPunct="0">
              <a:spcBef>
                <a:spcPct val="0"/>
              </a:spcBef>
              <a:spcAft>
                <a:spcPct val="0"/>
              </a:spcAft>
              <a:defRPr>
                <a:solidFill>
                  <a:schemeClr val="tx1"/>
                </a:solidFill>
                <a:latin typeface="Arial" pitchFamily="34" charset="0"/>
                <a:cs typeface="Arial" pitchFamily="34" charset="0"/>
              </a:defRPr>
            </a:lvl8pPr>
            <a:lvl9pPr marL="3877453" indent="-228086" defTabSz="456170"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base" hangingPunct="1">
              <a:spcBef>
                <a:spcPct val="0"/>
              </a:spcBef>
              <a:spcAft>
                <a:spcPct val="0"/>
              </a:spcAft>
            </a:pPr>
            <a:fld id="{E074309B-5CAF-4429-8FE2-F8844D8681B8}" type="slidenum">
              <a:rPr lang="en-US" altLang="en-US" smtClean="0"/>
              <a:pPr eaLnBrk="1" fontAlgn="base" hangingPunct="1">
                <a:spcBef>
                  <a:spcPct val="0"/>
                </a:spcBef>
                <a:spcAft>
                  <a:spcPct val="0"/>
                </a:spcAft>
              </a:pPr>
              <a:t>2</a:t>
            </a:fld>
            <a:endParaRPr lang="en-US" altLang="en-US" dirty="0"/>
          </a:p>
        </p:txBody>
      </p:sp>
    </p:spTree>
    <p:extLst>
      <p:ext uri="{BB962C8B-B14F-4D97-AF65-F5344CB8AC3E}">
        <p14:creationId xmlns:p14="http://schemas.microsoft.com/office/powerpoint/2010/main" val="42651761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600" dirty="0"/>
          </a:p>
        </p:txBody>
      </p:sp>
      <p:sp>
        <p:nvSpPr>
          <p:cNvPr id="4" name="Slide Number Placeholder 3"/>
          <p:cNvSpPr>
            <a:spLocks noGrp="1"/>
          </p:cNvSpPr>
          <p:nvPr>
            <p:ph type="sldNum" sz="quarter" idx="10"/>
          </p:nvPr>
        </p:nvSpPr>
        <p:spPr/>
        <p:txBody>
          <a:bodyPr/>
          <a:lstStyle/>
          <a:p>
            <a:pPr>
              <a:defRPr/>
            </a:pPr>
            <a:fld id="{8C509B93-224F-4ABA-B833-21ADAFD8A4C7}" type="slidenum">
              <a:rPr lang="en-US" smtClean="0"/>
              <a:pPr>
                <a:defRPr/>
              </a:pPr>
              <a:t>4</a:t>
            </a:fld>
            <a:endParaRPr lang="en-US" dirty="0"/>
          </a:p>
        </p:txBody>
      </p:sp>
      <p:sp>
        <p:nvSpPr>
          <p:cNvPr id="5" name="Date Placeholder 4"/>
          <p:cNvSpPr>
            <a:spLocks noGrp="1"/>
          </p:cNvSpPr>
          <p:nvPr>
            <p:ph type="dt" idx="11"/>
          </p:nvPr>
        </p:nvSpPr>
        <p:spPr/>
        <p:txBody>
          <a:bodyPr/>
          <a:lstStyle/>
          <a:p>
            <a:r>
              <a:rPr lang="en-US" dirty="0"/>
              <a:t>7/14/2014</a:t>
            </a:r>
          </a:p>
        </p:txBody>
      </p:sp>
    </p:spTree>
    <p:extLst>
      <p:ext uri="{BB962C8B-B14F-4D97-AF65-F5344CB8AC3E}">
        <p14:creationId xmlns:p14="http://schemas.microsoft.com/office/powerpoint/2010/main" val="759881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p:cNvSpPr>
            <a:spLocks noGrp="1"/>
          </p:cNvSpPr>
          <p:nvPr>
            <p:ph type="body" idx="1"/>
          </p:nvPr>
        </p:nvSpPr>
        <p:spPr bwMode="auto"/>
        <p:txBody>
          <a:bodyPr wrap="square" numCol="1" anchor="t" anchorCtr="0" compatLnSpc="1">
            <a:prstTxWarp prst="textNoShape">
              <a:avLst/>
            </a:prstTxWarp>
          </a:bodyPr>
          <a:lstStyle/>
          <a:p>
            <a:pPr>
              <a:defRPr/>
            </a:pPr>
            <a:endParaRPr lang="en-US" dirty="0"/>
          </a:p>
        </p:txBody>
      </p:sp>
      <p:sp>
        <p:nvSpPr>
          <p:cNvPr id="481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41278" indent="-285106" eaLnBrk="0" hangingPunct="0">
              <a:defRPr>
                <a:solidFill>
                  <a:schemeClr val="tx1"/>
                </a:solidFill>
                <a:latin typeface="Arial" pitchFamily="34" charset="0"/>
                <a:cs typeface="Arial" pitchFamily="34" charset="0"/>
              </a:defRPr>
            </a:lvl2pPr>
            <a:lvl3pPr marL="1140428" indent="-228086" eaLnBrk="0" hangingPunct="0">
              <a:defRPr>
                <a:solidFill>
                  <a:schemeClr val="tx1"/>
                </a:solidFill>
                <a:latin typeface="Arial" pitchFamily="34" charset="0"/>
                <a:cs typeface="Arial" pitchFamily="34" charset="0"/>
              </a:defRPr>
            </a:lvl3pPr>
            <a:lvl4pPr marL="1596598" indent="-228086" eaLnBrk="0" hangingPunct="0">
              <a:defRPr>
                <a:solidFill>
                  <a:schemeClr val="tx1"/>
                </a:solidFill>
                <a:latin typeface="Arial" pitchFamily="34" charset="0"/>
                <a:cs typeface="Arial" pitchFamily="34" charset="0"/>
              </a:defRPr>
            </a:lvl4pPr>
            <a:lvl5pPr marL="2052769" indent="-228086" eaLnBrk="0" hangingPunct="0">
              <a:defRPr>
                <a:solidFill>
                  <a:schemeClr val="tx1"/>
                </a:solidFill>
                <a:latin typeface="Arial" pitchFamily="34" charset="0"/>
                <a:cs typeface="Arial" pitchFamily="34" charset="0"/>
              </a:defRPr>
            </a:lvl5pPr>
            <a:lvl6pPr marL="2508940" indent="-228086" defTabSz="456170" eaLnBrk="0" fontAlgn="base" hangingPunct="0">
              <a:spcBef>
                <a:spcPct val="0"/>
              </a:spcBef>
              <a:spcAft>
                <a:spcPct val="0"/>
              </a:spcAft>
              <a:defRPr>
                <a:solidFill>
                  <a:schemeClr val="tx1"/>
                </a:solidFill>
                <a:latin typeface="Arial" pitchFamily="34" charset="0"/>
                <a:cs typeface="Arial" pitchFamily="34" charset="0"/>
              </a:defRPr>
            </a:lvl6pPr>
            <a:lvl7pPr marL="2965110" indent="-228086" defTabSz="456170" eaLnBrk="0" fontAlgn="base" hangingPunct="0">
              <a:spcBef>
                <a:spcPct val="0"/>
              </a:spcBef>
              <a:spcAft>
                <a:spcPct val="0"/>
              </a:spcAft>
              <a:defRPr>
                <a:solidFill>
                  <a:schemeClr val="tx1"/>
                </a:solidFill>
                <a:latin typeface="Arial" pitchFamily="34" charset="0"/>
                <a:cs typeface="Arial" pitchFamily="34" charset="0"/>
              </a:defRPr>
            </a:lvl7pPr>
            <a:lvl8pPr marL="3421283" indent="-228086" defTabSz="456170" eaLnBrk="0" fontAlgn="base" hangingPunct="0">
              <a:spcBef>
                <a:spcPct val="0"/>
              </a:spcBef>
              <a:spcAft>
                <a:spcPct val="0"/>
              </a:spcAft>
              <a:defRPr>
                <a:solidFill>
                  <a:schemeClr val="tx1"/>
                </a:solidFill>
                <a:latin typeface="Arial" pitchFamily="34" charset="0"/>
                <a:cs typeface="Arial" pitchFamily="34" charset="0"/>
              </a:defRPr>
            </a:lvl8pPr>
            <a:lvl9pPr marL="3877453" indent="-228086" defTabSz="456170"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base" hangingPunct="1">
              <a:spcBef>
                <a:spcPct val="0"/>
              </a:spcBef>
              <a:spcAft>
                <a:spcPct val="0"/>
              </a:spcAft>
            </a:pPr>
            <a:fld id="{E074309B-5CAF-4429-8FE2-F8844D8681B8}" type="slidenum">
              <a:rPr lang="en-US" altLang="en-US" smtClean="0"/>
              <a:pPr eaLnBrk="1" fontAlgn="base" hangingPunct="1">
                <a:spcBef>
                  <a:spcPct val="0"/>
                </a:spcBef>
                <a:spcAft>
                  <a:spcPct val="0"/>
                </a:spcAft>
              </a:pPr>
              <a:t>5</a:t>
            </a:fld>
            <a:endParaRPr lang="en-US" altLang="en-US" dirty="0"/>
          </a:p>
        </p:txBody>
      </p:sp>
    </p:spTree>
    <p:extLst>
      <p:ext uri="{BB962C8B-B14F-4D97-AF65-F5344CB8AC3E}">
        <p14:creationId xmlns:p14="http://schemas.microsoft.com/office/powerpoint/2010/main" val="24627300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a:t>$11,490, $15,510 – FPL</a:t>
            </a:r>
          </a:p>
          <a:p>
            <a:pPr eaLnBrk="1" hangingPunct="1">
              <a:spcBef>
                <a:spcPct val="0"/>
              </a:spcBef>
            </a:pPr>
            <a:r>
              <a:rPr lang="en-US" altLang="en-US" dirty="0"/>
              <a:t>$13,168 and $17,318 – Avg Social Security (women/men)</a:t>
            </a:r>
          </a:p>
          <a:p>
            <a:pPr eaLnBrk="1" hangingPunct="1">
              <a:spcBef>
                <a:spcPct val="0"/>
              </a:spcBef>
            </a:pPr>
            <a:r>
              <a:rPr lang="en-US" altLang="en-US" dirty="0"/>
              <a:t>$16, 733 and $19,907 – Median Income in Retirement (women/men)</a:t>
            </a:r>
          </a:p>
          <a:p>
            <a:pPr eaLnBrk="1" hangingPunct="1">
              <a:spcBef>
                <a:spcPct val="0"/>
              </a:spcBef>
            </a:pPr>
            <a:endParaRPr lang="en-US" altLang="en-US" dirty="0"/>
          </a:p>
        </p:txBody>
      </p:sp>
      <p:sp>
        <p:nvSpPr>
          <p:cNvPr id="184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81E21B3-7F7C-4BDA-851B-A625971697A0}" type="slidenum">
              <a:rPr lang="en-US">
                <a:cs typeface="Arial" charset="0"/>
              </a:rPr>
              <a:pPr fontAlgn="base">
                <a:spcBef>
                  <a:spcPct val="0"/>
                </a:spcBef>
                <a:spcAft>
                  <a:spcPct val="0"/>
                </a:spcAft>
                <a:defRPr/>
              </a:pPr>
              <a:t>6</a:t>
            </a:fld>
            <a:endParaRPr lang="en-US" dirty="0">
              <a:cs typeface="Arial" charset="0"/>
            </a:endParaRPr>
          </a:p>
        </p:txBody>
      </p:sp>
    </p:spTree>
    <p:extLst>
      <p:ext uri="{BB962C8B-B14F-4D97-AF65-F5344CB8AC3E}">
        <p14:creationId xmlns:p14="http://schemas.microsoft.com/office/powerpoint/2010/main" val="10335376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a:p>
        </p:txBody>
      </p:sp>
      <p:sp>
        <p:nvSpPr>
          <p:cNvPr id="60419"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1278" indent="-285106">
              <a:defRPr>
                <a:solidFill>
                  <a:schemeClr val="tx1"/>
                </a:solidFill>
                <a:latin typeface="Calibri" pitchFamily="34" charset="0"/>
              </a:defRPr>
            </a:lvl2pPr>
            <a:lvl3pPr marL="1140428" indent="-228086">
              <a:defRPr>
                <a:solidFill>
                  <a:schemeClr val="tx1"/>
                </a:solidFill>
                <a:latin typeface="Calibri" pitchFamily="34" charset="0"/>
              </a:defRPr>
            </a:lvl3pPr>
            <a:lvl4pPr marL="1596598" indent="-228086">
              <a:defRPr>
                <a:solidFill>
                  <a:schemeClr val="tx1"/>
                </a:solidFill>
                <a:latin typeface="Calibri" pitchFamily="34" charset="0"/>
              </a:defRPr>
            </a:lvl4pPr>
            <a:lvl5pPr marL="2052769" indent="-228086">
              <a:defRPr>
                <a:solidFill>
                  <a:schemeClr val="tx1"/>
                </a:solidFill>
                <a:latin typeface="Calibri" pitchFamily="34" charset="0"/>
              </a:defRPr>
            </a:lvl5pPr>
            <a:lvl6pPr marL="2508940" indent="-228086" defTabSz="456170" fontAlgn="base">
              <a:spcBef>
                <a:spcPct val="0"/>
              </a:spcBef>
              <a:spcAft>
                <a:spcPct val="0"/>
              </a:spcAft>
              <a:defRPr>
                <a:solidFill>
                  <a:schemeClr val="tx1"/>
                </a:solidFill>
                <a:latin typeface="Calibri" pitchFamily="34" charset="0"/>
              </a:defRPr>
            </a:lvl6pPr>
            <a:lvl7pPr marL="2965110" indent="-228086" defTabSz="456170" fontAlgn="base">
              <a:spcBef>
                <a:spcPct val="0"/>
              </a:spcBef>
              <a:spcAft>
                <a:spcPct val="0"/>
              </a:spcAft>
              <a:defRPr>
                <a:solidFill>
                  <a:schemeClr val="tx1"/>
                </a:solidFill>
                <a:latin typeface="Calibri" pitchFamily="34" charset="0"/>
              </a:defRPr>
            </a:lvl7pPr>
            <a:lvl8pPr marL="3421283" indent="-228086" defTabSz="456170" fontAlgn="base">
              <a:spcBef>
                <a:spcPct val="0"/>
              </a:spcBef>
              <a:spcAft>
                <a:spcPct val="0"/>
              </a:spcAft>
              <a:defRPr>
                <a:solidFill>
                  <a:schemeClr val="tx1"/>
                </a:solidFill>
                <a:latin typeface="Calibri" pitchFamily="34" charset="0"/>
              </a:defRPr>
            </a:lvl8pPr>
            <a:lvl9pPr marL="3877453" indent="-228086" defTabSz="45617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D3EA15D0-9ACD-4674-BE85-5F8D2EDB248D}" type="slidenum">
              <a:rPr lang="en-US" altLang="en-US"/>
              <a:pPr fontAlgn="base">
                <a:spcBef>
                  <a:spcPct val="0"/>
                </a:spcBef>
                <a:spcAft>
                  <a:spcPct val="0"/>
                </a:spcAft>
                <a:defRPr/>
              </a:pPr>
              <a:t>7</a:t>
            </a:fld>
            <a:endParaRPr lang="en-US" altLang="en-US" dirty="0"/>
          </a:p>
        </p:txBody>
      </p:sp>
    </p:spTree>
    <p:extLst>
      <p:ext uri="{BB962C8B-B14F-4D97-AF65-F5344CB8AC3E}">
        <p14:creationId xmlns:p14="http://schemas.microsoft.com/office/powerpoint/2010/main" val="38872835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DADA8AD-698D-444A-82A1-27588ABEAAD4}" type="slidenum">
              <a:rPr lang="en-US" smtClean="0"/>
              <a:pPr/>
              <a:t>8</a:t>
            </a:fld>
            <a:endParaRPr lang="en-US" dirty="0"/>
          </a:p>
        </p:txBody>
      </p:sp>
    </p:spTree>
    <p:extLst>
      <p:ext uri="{BB962C8B-B14F-4D97-AF65-F5344CB8AC3E}">
        <p14:creationId xmlns:p14="http://schemas.microsoft.com/office/powerpoint/2010/main" val="15361018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464839">
              <a:defRPr/>
            </a:pPr>
            <a:r>
              <a:rPr lang="en-US" i="0" dirty="0"/>
              <a:t>The reasons why the</a:t>
            </a:r>
            <a:r>
              <a:rPr lang="en-US" i="0" baseline="0" dirty="0"/>
              <a:t> rate of older adult participation remains low boils down to five well-documented and persistent reasons.</a:t>
            </a:r>
          </a:p>
          <a:p>
            <a:pPr defTabSz="464839">
              <a:defRPr/>
            </a:pPr>
            <a:endParaRPr lang="en-US" i="0" baseline="0" dirty="0"/>
          </a:p>
          <a:p>
            <a:pPr lvl="0"/>
            <a:r>
              <a:rPr lang="en-US" dirty="0"/>
              <a:t>You might also</a:t>
            </a:r>
            <a:r>
              <a:rPr lang="en-US" baseline="0" dirty="0"/>
              <a:t> hear your clients say, </a:t>
            </a:r>
            <a:r>
              <a:rPr lang="en-US" dirty="0"/>
              <a:t>“Other people need SNAP more than I do,” or,</a:t>
            </a:r>
            <a:r>
              <a:rPr lang="en-US" baseline="0" dirty="0"/>
              <a:t> </a:t>
            </a:r>
            <a:r>
              <a:rPr lang="en-US" dirty="0"/>
              <a:t>“I don’t really eat that much anyway.”</a:t>
            </a:r>
            <a:endParaRPr lang="en-US" i="0" dirty="0"/>
          </a:p>
          <a:p>
            <a:pPr defTabSz="464839"/>
            <a:endParaRPr lang="en-US" i="0" dirty="0"/>
          </a:p>
          <a:p>
            <a:pPr defTabSz="464839"/>
            <a:r>
              <a:rPr lang="en-US" i="0" dirty="0"/>
              <a:t>The </a:t>
            </a:r>
            <a:r>
              <a:rPr lang="en-US" i="0" baseline="0" dirty="0"/>
              <a:t>Aging Network is well positioned to help seniors overcome these barriers because of the Network’s person-centered approach to benefits access, expertise in reaching older adults, credibility and trust within the senior community, and the connection to older adults (for example, seniors returning every year for help with Medicare Part D enrollment; seniors attending congregate dining programs every day, or receiving home-delivered meals).</a:t>
            </a:r>
          </a:p>
          <a:p>
            <a:pPr defTabSz="464839"/>
            <a:endParaRPr lang="en-US" i="0" baseline="0" dirty="0"/>
          </a:p>
          <a:p>
            <a:pPr defTabSz="464839"/>
            <a:r>
              <a:rPr lang="en-US" i="0" baseline="0" dirty="0"/>
              <a:t>For these same reasons, aging network organizations can also reach out to non-traditional partners and leverage their strengths by partnering with pharmacies or food banks (which are seeing more seniors as repeat clients).</a:t>
            </a:r>
          </a:p>
          <a:p>
            <a:pPr defTabSz="464839"/>
            <a:endParaRPr lang="en-US" i="0" baseline="0" dirty="0"/>
          </a:p>
          <a:p>
            <a:pPr defTabSz="464839"/>
            <a:r>
              <a:rPr lang="en-US" b="1" i="0" u="sng" baseline="0" dirty="0">
                <a:solidFill>
                  <a:srgbClr val="FF0000"/>
                </a:solidFill>
              </a:rPr>
              <a:t>What Aging Network organizations can do AND what states can do to make SNAP enrollment easier.</a:t>
            </a:r>
          </a:p>
        </p:txBody>
      </p:sp>
      <p:sp>
        <p:nvSpPr>
          <p:cNvPr id="4" name="Slide Number Placeholder 3"/>
          <p:cNvSpPr>
            <a:spLocks noGrp="1"/>
          </p:cNvSpPr>
          <p:nvPr>
            <p:ph type="sldNum" sz="quarter" idx="10"/>
          </p:nvPr>
        </p:nvSpPr>
        <p:spPr/>
        <p:txBody>
          <a:bodyPr/>
          <a:lstStyle/>
          <a:p>
            <a:pPr>
              <a:defRPr/>
            </a:pPr>
            <a:fld id="{8C509B93-224F-4ABA-B833-21ADAFD8A4C7}" type="slidenum">
              <a:rPr lang="en-US" smtClean="0"/>
              <a:pPr>
                <a:defRPr/>
              </a:pPr>
              <a:t>10</a:t>
            </a:fld>
            <a:endParaRPr lang="en-US" dirty="0"/>
          </a:p>
        </p:txBody>
      </p:sp>
    </p:spTree>
    <p:extLst>
      <p:ext uri="{BB962C8B-B14F-4D97-AF65-F5344CB8AC3E}">
        <p14:creationId xmlns:p14="http://schemas.microsoft.com/office/powerpoint/2010/main" val="42763192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AutoShape 7"/>
          <p:cNvSpPr>
            <a:spLocks noChangeArrowheads="1"/>
          </p:cNvSpPr>
          <p:nvPr/>
        </p:nvSpPr>
        <p:spPr bwMode="auto">
          <a:xfrm>
            <a:off x="685800" y="2393950"/>
            <a:ext cx="7772400" cy="109538"/>
          </a:xfrm>
          <a:custGeom>
            <a:avLst/>
            <a:gdLst>
              <a:gd name="T0" fmla="*/ 0 w 1000"/>
              <a:gd name="T1" fmla="*/ 0 h 1000"/>
              <a:gd name="T2" fmla="*/ 4803343 w 1000"/>
              <a:gd name="T3" fmla="*/ 0 h 1000"/>
              <a:gd name="T4" fmla="*/ 4803343 w 1000"/>
              <a:gd name="T5" fmla="*/ 109538 h 1000"/>
              <a:gd name="T6" fmla="*/ 0 w 1000"/>
              <a:gd name="T7" fmla="*/ 109538 h 1000"/>
              <a:gd name="T8" fmla="*/ 0 w 1000"/>
              <a:gd name="T9" fmla="*/ 0 h 1000"/>
              <a:gd name="T10" fmla="*/ 7772400 w 1000"/>
              <a:gd name="T11" fmla="*/ 0 h 1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00" h="1000" stroke="0">
                <a:moveTo>
                  <a:pt x="0" y="0"/>
                </a:moveTo>
                <a:lnTo>
                  <a:pt x="618" y="0"/>
                </a:lnTo>
                <a:lnTo>
                  <a:pt x="618" y="1000"/>
                </a:lnTo>
                <a:lnTo>
                  <a:pt x="0" y="1000"/>
                </a:lnTo>
                <a:lnTo>
                  <a:pt x="0" y="0"/>
                </a:lnTo>
                <a:close/>
              </a:path>
              <a:path w="1000" h="1000">
                <a:moveTo>
                  <a:pt x="0" y="0"/>
                </a:moveTo>
                <a:lnTo>
                  <a:pt x="1000" y="0"/>
                </a:lnTo>
              </a:path>
            </a:pathLst>
          </a:custGeom>
          <a:solidFill>
            <a:schemeClr val="accent2"/>
          </a:solidFill>
          <a:ln w="9525">
            <a:solidFill>
              <a:schemeClr val="accent2"/>
            </a:solidFill>
            <a:round/>
            <a:headEnd/>
            <a:tailEnd/>
          </a:ln>
        </p:spPr>
        <p:txBody>
          <a:bodyPr/>
          <a:lstStyle/>
          <a:p>
            <a:pPr eaLnBrk="0" hangingPunct="0">
              <a:defRPr/>
            </a:pPr>
            <a:endParaRPr lang="en-US" dirty="0"/>
          </a:p>
        </p:txBody>
      </p:sp>
      <p:sp>
        <p:nvSpPr>
          <p:cNvPr id="168962" name="Rectangle 2"/>
          <p:cNvSpPr>
            <a:spLocks noGrp="1" noChangeArrowheads="1"/>
          </p:cNvSpPr>
          <p:nvPr>
            <p:ph type="ctrTitle"/>
          </p:nvPr>
        </p:nvSpPr>
        <p:spPr>
          <a:xfrm>
            <a:off x="685800" y="990600"/>
            <a:ext cx="7772400" cy="1371600"/>
          </a:xfrm>
        </p:spPr>
        <p:txBody>
          <a:bodyPr/>
          <a:lstStyle>
            <a:lvl1pPr>
              <a:defRPr/>
            </a:lvl1pPr>
          </a:lstStyle>
          <a:p>
            <a:pPr lvl="0"/>
            <a:r>
              <a:rPr lang="en-US" noProof="0"/>
              <a:t>Click to edit Master title style</a:t>
            </a:r>
          </a:p>
        </p:txBody>
      </p:sp>
      <p:sp>
        <p:nvSpPr>
          <p:cNvPr id="168963" name="Rectangle 3"/>
          <p:cNvSpPr>
            <a:spLocks noGrp="1" noChangeArrowheads="1"/>
          </p:cNvSpPr>
          <p:nvPr>
            <p:ph type="subTitle" idx="1"/>
          </p:nvPr>
        </p:nvSpPr>
        <p:spPr>
          <a:xfrm>
            <a:off x="1447800" y="3429000"/>
            <a:ext cx="7010400" cy="1600200"/>
          </a:xfrm>
        </p:spPr>
        <p:txBody>
          <a:bodyPr/>
          <a:lstStyle>
            <a:lvl1pPr marL="0" indent="0" algn="ctr">
              <a:buFont typeface="Wingdings" pitchFamily="2" charset="2"/>
              <a:buNone/>
              <a:defRPr/>
            </a:lvl1pPr>
          </a:lstStyle>
          <a:p>
            <a:pPr lvl="0"/>
            <a:r>
              <a:rPr lang="en-US" noProof="0"/>
              <a:t>Click to edit Master subtitle style</a:t>
            </a:r>
          </a:p>
        </p:txBody>
      </p:sp>
      <p:sp>
        <p:nvSpPr>
          <p:cNvPr id="5" name="Rectangle 4"/>
          <p:cNvSpPr>
            <a:spLocks noGrp="1" noChangeArrowheads="1"/>
          </p:cNvSpPr>
          <p:nvPr>
            <p:ph type="dt" sz="half" idx="10"/>
          </p:nvPr>
        </p:nvSpPr>
        <p:spPr>
          <a:xfrm>
            <a:off x="685800" y="6248400"/>
            <a:ext cx="1905000" cy="457200"/>
          </a:xfrm>
        </p:spPr>
        <p:txBody>
          <a:bodyPr/>
          <a:lstStyle>
            <a:lvl1pPr>
              <a:defRPr/>
            </a:lvl1pPr>
          </a:lstStyle>
          <a:p>
            <a:pPr>
              <a:defRPr/>
            </a:pPr>
            <a:fld id="{9D78365B-A8F6-43B7-B873-F01855DFEFE0}" type="datetime1">
              <a:rPr lang="en-US"/>
              <a:pPr>
                <a:defRPr/>
              </a:pPr>
              <a:t>6/2/2023</a:t>
            </a:fld>
            <a:endParaRPr lang="en-US" dirty="0"/>
          </a:p>
        </p:txBody>
      </p:sp>
      <p:sp>
        <p:nvSpPr>
          <p:cNvPr id="6" name="Rectangle 5"/>
          <p:cNvSpPr>
            <a:spLocks noGrp="1" noChangeArrowheads="1"/>
          </p:cNvSpPr>
          <p:nvPr>
            <p:ph type="ftr" sz="quarter" idx="11"/>
          </p:nvPr>
        </p:nvSpPr>
        <p:spPr>
          <a:xfrm>
            <a:off x="3124200" y="6248400"/>
            <a:ext cx="2895600" cy="457200"/>
          </a:xfrm>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xfrm>
            <a:off x="6553200" y="6248400"/>
            <a:ext cx="1905000" cy="457200"/>
          </a:xfrm>
        </p:spPr>
        <p:txBody>
          <a:bodyPr/>
          <a:lstStyle>
            <a:lvl1pPr>
              <a:defRPr/>
            </a:lvl1pPr>
          </a:lstStyle>
          <a:p>
            <a:pPr>
              <a:defRPr/>
            </a:pPr>
            <a:fld id="{0894AEC0-7072-4027-920D-841954D03B6E}"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dt" sz="half" idx="10"/>
          </p:nvPr>
        </p:nvSpPr>
        <p:spPr>
          <a:ln/>
        </p:spPr>
        <p:txBody>
          <a:bodyPr/>
          <a:lstStyle>
            <a:lvl1pPr>
              <a:defRPr/>
            </a:lvl1pPr>
          </a:lstStyle>
          <a:p>
            <a:pPr>
              <a:defRPr/>
            </a:pPr>
            <a:fld id="{E70F008B-575D-4A0D-8572-A189B063C276}" type="datetime1">
              <a:rPr lang="en-US"/>
              <a:pPr>
                <a:defRPr/>
              </a:pPr>
              <a:t>6/2/2023</a:t>
            </a:fld>
            <a:endParaRPr lang="en-US" dirty="0"/>
          </a:p>
        </p:txBody>
      </p:sp>
      <p:sp>
        <p:nvSpPr>
          <p:cNvPr id="5" name="Rectangle 7"/>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8"/>
          <p:cNvSpPr>
            <a:spLocks noGrp="1" noChangeArrowheads="1"/>
          </p:cNvSpPr>
          <p:nvPr>
            <p:ph type="sldNum" sz="quarter" idx="12"/>
          </p:nvPr>
        </p:nvSpPr>
        <p:spPr>
          <a:ln/>
        </p:spPr>
        <p:txBody>
          <a:bodyPr/>
          <a:lstStyle>
            <a:lvl1pPr>
              <a:defRPr/>
            </a:lvl1pPr>
          </a:lstStyle>
          <a:p>
            <a:pPr>
              <a:defRPr/>
            </a:pPr>
            <a:fld id="{3711B404-4C3F-430E-A08D-C156075AF396}"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73838" y="304800"/>
            <a:ext cx="2001837" cy="5715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66738" y="304800"/>
            <a:ext cx="5854700" cy="5715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dt" sz="half" idx="10"/>
          </p:nvPr>
        </p:nvSpPr>
        <p:spPr>
          <a:ln/>
        </p:spPr>
        <p:txBody>
          <a:bodyPr/>
          <a:lstStyle>
            <a:lvl1pPr>
              <a:defRPr/>
            </a:lvl1pPr>
          </a:lstStyle>
          <a:p>
            <a:pPr>
              <a:defRPr/>
            </a:pPr>
            <a:fld id="{4EABD185-35FC-4557-A2BD-D713C9E5832A}" type="datetime1">
              <a:rPr lang="en-US"/>
              <a:pPr>
                <a:defRPr/>
              </a:pPr>
              <a:t>6/2/2023</a:t>
            </a:fld>
            <a:endParaRPr lang="en-US" dirty="0"/>
          </a:p>
        </p:txBody>
      </p:sp>
      <p:sp>
        <p:nvSpPr>
          <p:cNvPr id="5" name="Rectangle 7"/>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8"/>
          <p:cNvSpPr>
            <a:spLocks noGrp="1" noChangeArrowheads="1"/>
          </p:cNvSpPr>
          <p:nvPr>
            <p:ph type="sldNum" sz="quarter" idx="12"/>
          </p:nvPr>
        </p:nvSpPr>
        <p:spPr>
          <a:ln/>
        </p:spPr>
        <p:txBody>
          <a:bodyPr/>
          <a:lstStyle>
            <a:lvl1pPr>
              <a:defRPr/>
            </a:lvl1pPr>
          </a:lstStyle>
          <a:p>
            <a:pPr>
              <a:defRPr/>
            </a:pPr>
            <a:fld id="{FBA6452E-0F0E-4E2E-A9BE-C3A763AFBC2B}" type="slidenum">
              <a:rPr lang="en-US"/>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574675" y="304800"/>
            <a:ext cx="8001000" cy="1216025"/>
          </a:xfrm>
        </p:spPr>
        <p:txBody>
          <a:bodyPr/>
          <a:lstStyle/>
          <a:p>
            <a:r>
              <a:rPr lang="en-US"/>
              <a:t>Click to edit Master title style</a:t>
            </a:r>
          </a:p>
        </p:txBody>
      </p:sp>
      <p:sp>
        <p:nvSpPr>
          <p:cNvPr id="3" name="ClipArt Placeholder 2"/>
          <p:cNvSpPr>
            <a:spLocks noGrp="1"/>
          </p:cNvSpPr>
          <p:nvPr>
            <p:ph type="clipArt" sz="half" idx="1"/>
          </p:nvPr>
        </p:nvSpPr>
        <p:spPr>
          <a:xfrm>
            <a:off x="566738" y="1752600"/>
            <a:ext cx="3924300" cy="4267200"/>
          </a:xfrm>
        </p:spPr>
        <p:txBody>
          <a:bodyPr/>
          <a:lstStyle/>
          <a:p>
            <a:pPr lvl="0"/>
            <a:endParaRPr lang="en-US" noProof="0" dirty="0"/>
          </a:p>
        </p:txBody>
      </p:sp>
      <p:sp>
        <p:nvSpPr>
          <p:cNvPr id="4" name="Text Placeholder 3"/>
          <p:cNvSpPr>
            <a:spLocks noGrp="1"/>
          </p:cNvSpPr>
          <p:nvPr>
            <p:ph type="body" sz="half" idx="2"/>
          </p:nvPr>
        </p:nvSpPr>
        <p:spPr>
          <a:xfrm>
            <a:off x="4643438" y="1752600"/>
            <a:ext cx="3924300" cy="4267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dt" sz="half" idx="10"/>
          </p:nvPr>
        </p:nvSpPr>
        <p:spPr>
          <a:ln/>
        </p:spPr>
        <p:txBody>
          <a:bodyPr/>
          <a:lstStyle>
            <a:lvl1pPr>
              <a:defRPr/>
            </a:lvl1pPr>
          </a:lstStyle>
          <a:p>
            <a:pPr>
              <a:defRPr/>
            </a:pPr>
            <a:fld id="{20F6DDD9-C60A-4B09-8BC7-953BD118E68C}" type="datetime1">
              <a:rPr lang="en-US"/>
              <a:pPr>
                <a:defRPr/>
              </a:pPr>
              <a:t>6/2/2023</a:t>
            </a:fld>
            <a:endParaRPr lang="en-US" dirty="0"/>
          </a:p>
        </p:txBody>
      </p:sp>
      <p:sp>
        <p:nvSpPr>
          <p:cNvPr id="6" name="Rectangle 7"/>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8"/>
          <p:cNvSpPr>
            <a:spLocks noGrp="1" noChangeArrowheads="1"/>
          </p:cNvSpPr>
          <p:nvPr>
            <p:ph type="sldNum" sz="quarter" idx="12"/>
          </p:nvPr>
        </p:nvSpPr>
        <p:spPr>
          <a:ln/>
        </p:spPr>
        <p:txBody>
          <a:bodyPr/>
          <a:lstStyle>
            <a:lvl1pPr>
              <a:defRPr/>
            </a:lvl1pPr>
          </a:lstStyle>
          <a:p>
            <a:pPr>
              <a:defRPr/>
            </a:pPr>
            <a:fld id="{C687BD42-6C6A-44B9-A238-32BADE150084}" type="slidenum">
              <a:rPr lang="en-US"/>
              <a:pPr>
                <a:defRPr/>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74675" y="304800"/>
            <a:ext cx="8001000" cy="1216025"/>
          </a:xfrm>
        </p:spPr>
        <p:txBody>
          <a:bodyPr/>
          <a:lstStyle/>
          <a:p>
            <a:r>
              <a:rPr lang="en-US"/>
              <a:t>Click to edit Master title style</a:t>
            </a:r>
          </a:p>
        </p:txBody>
      </p:sp>
      <p:sp>
        <p:nvSpPr>
          <p:cNvPr id="3" name="Text Placeholder 2"/>
          <p:cNvSpPr>
            <a:spLocks noGrp="1"/>
          </p:cNvSpPr>
          <p:nvPr>
            <p:ph type="body" sz="half" idx="1"/>
          </p:nvPr>
        </p:nvSpPr>
        <p:spPr>
          <a:xfrm>
            <a:off x="566738" y="1752600"/>
            <a:ext cx="3924300" cy="4267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3438" y="1752600"/>
            <a:ext cx="3924300" cy="4267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dt" sz="half" idx="10"/>
          </p:nvPr>
        </p:nvSpPr>
        <p:spPr>
          <a:ln/>
        </p:spPr>
        <p:txBody>
          <a:bodyPr/>
          <a:lstStyle>
            <a:lvl1pPr>
              <a:defRPr/>
            </a:lvl1pPr>
          </a:lstStyle>
          <a:p>
            <a:pPr>
              <a:defRPr/>
            </a:pPr>
            <a:fld id="{5CA2EF20-6564-4ABF-A15B-519805AF7411}" type="datetime1">
              <a:rPr lang="en-US"/>
              <a:pPr>
                <a:defRPr/>
              </a:pPr>
              <a:t>6/2/2023</a:t>
            </a:fld>
            <a:endParaRPr lang="en-US" dirty="0"/>
          </a:p>
        </p:txBody>
      </p:sp>
      <p:sp>
        <p:nvSpPr>
          <p:cNvPr id="6" name="Rectangle 7"/>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8"/>
          <p:cNvSpPr>
            <a:spLocks noGrp="1" noChangeArrowheads="1"/>
          </p:cNvSpPr>
          <p:nvPr>
            <p:ph type="sldNum" sz="quarter" idx="12"/>
          </p:nvPr>
        </p:nvSpPr>
        <p:spPr>
          <a:ln/>
        </p:spPr>
        <p:txBody>
          <a:bodyPr/>
          <a:lstStyle>
            <a:lvl1pPr>
              <a:defRPr/>
            </a:lvl1pPr>
          </a:lstStyle>
          <a:p>
            <a:pPr>
              <a:defRPr/>
            </a:pPr>
            <a:fld id="{0CB4E1EF-AB69-44BF-A8DA-7BAAD6C725F2}" type="slidenum">
              <a:rPr lang="en-US"/>
              <a:pPr>
                <a:defRPr/>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574675" y="304800"/>
            <a:ext cx="8001000" cy="1216025"/>
          </a:xfrm>
        </p:spPr>
        <p:txBody>
          <a:bodyPr/>
          <a:lstStyle/>
          <a:p>
            <a:r>
              <a:rPr lang="en-US"/>
              <a:t>Click to edit Master title style</a:t>
            </a:r>
          </a:p>
        </p:txBody>
      </p:sp>
      <p:sp>
        <p:nvSpPr>
          <p:cNvPr id="3" name="Content Placeholder 2"/>
          <p:cNvSpPr>
            <a:spLocks noGrp="1"/>
          </p:cNvSpPr>
          <p:nvPr>
            <p:ph sz="half" idx="1"/>
          </p:nvPr>
        </p:nvSpPr>
        <p:spPr>
          <a:xfrm>
            <a:off x="566738" y="1752600"/>
            <a:ext cx="3924300" cy="4267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43438" y="1752600"/>
            <a:ext cx="3924300" cy="2057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643438" y="3962400"/>
            <a:ext cx="3924300" cy="2057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6"/>
          <p:cNvSpPr>
            <a:spLocks noGrp="1" noChangeArrowheads="1"/>
          </p:cNvSpPr>
          <p:nvPr>
            <p:ph type="dt" sz="half" idx="10"/>
          </p:nvPr>
        </p:nvSpPr>
        <p:spPr>
          <a:ln/>
        </p:spPr>
        <p:txBody>
          <a:bodyPr/>
          <a:lstStyle>
            <a:lvl1pPr>
              <a:defRPr/>
            </a:lvl1pPr>
          </a:lstStyle>
          <a:p>
            <a:pPr>
              <a:defRPr/>
            </a:pPr>
            <a:fld id="{79A6414B-456F-46B9-917E-4324F16662CF}" type="datetime1">
              <a:rPr lang="en-US"/>
              <a:pPr>
                <a:defRPr/>
              </a:pPr>
              <a:t>6/2/2023</a:t>
            </a:fld>
            <a:endParaRPr lang="en-US" dirty="0"/>
          </a:p>
        </p:txBody>
      </p:sp>
      <p:sp>
        <p:nvSpPr>
          <p:cNvPr id="7" name="Rectangle 7"/>
          <p:cNvSpPr>
            <a:spLocks noGrp="1" noChangeArrowheads="1"/>
          </p:cNvSpPr>
          <p:nvPr>
            <p:ph type="ftr" sz="quarter" idx="11"/>
          </p:nvPr>
        </p:nvSpPr>
        <p:spPr>
          <a:ln/>
        </p:spPr>
        <p:txBody>
          <a:bodyPr/>
          <a:lstStyle>
            <a:lvl1pPr>
              <a:defRPr/>
            </a:lvl1pPr>
          </a:lstStyle>
          <a:p>
            <a:pPr>
              <a:defRPr/>
            </a:pPr>
            <a:endParaRPr lang="en-US" dirty="0"/>
          </a:p>
        </p:txBody>
      </p:sp>
      <p:sp>
        <p:nvSpPr>
          <p:cNvPr id="8" name="Rectangle 8"/>
          <p:cNvSpPr>
            <a:spLocks noGrp="1" noChangeArrowheads="1"/>
          </p:cNvSpPr>
          <p:nvPr>
            <p:ph type="sldNum" sz="quarter" idx="12"/>
          </p:nvPr>
        </p:nvSpPr>
        <p:spPr>
          <a:ln/>
        </p:spPr>
        <p:txBody>
          <a:bodyPr/>
          <a:lstStyle>
            <a:lvl1pPr>
              <a:defRPr/>
            </a:lvl1pPr>
          </a:lstStyle>
          <a:p>
            <a:pPr>
              <a:defRPr/>
            </a:pPr>
            <a:fld id="{0E5E809D-F7A8-48C9-8A94-A9384A58B95A}" type="slidenum">
              <a:rPr lang="en-US"/>
              <a:pPr>
                <a:defRPr/>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342575" y="274638"/>
            <a:ext cx="8344226" cy="794901"/>
          </a:xfrm>
          <a:prstGeom prst="rect">
            <a:avLst/>
          </a:prstGeom>
        </p:spPr>
        <p:txBody>
          <a:bodyPr vert="horz"/>
          <a:lstStyle>
            <a:lvl1pPr algn="l">
              <a:defRPr sz="2400" b="0" i="0">
                <a:solidFill>
                  <a:schemeClr val="bg1"/>
                </a:solidFill>
                <a:latin typeface="Franklin Gothic Medium"/>
                <a:cs typeface="Franklin Gothic Medium"/>
              </a:defRPr>
            </a:lvl1pPr>
          </a:lstStyle>
          <a:p>
            <a:r>
              <a:rPr lang="en-US" dirty="0"/>
              <a:t>Click to edit Master title style</a:t>
            </a:r>
          </a:p>
        </p:txBody>
      </p:sp>
      <p:sp>
        <p:nvSpPr>
          <p:cNvPr id="7" name="Text Placeholder 6"/>
          <p:cNvSpPr>
            <a:spLocks noGrp="1"/>
          </p:cNvSpPr>
          <p:nvPr>
            <p:ph type="body" sz="quarter" idx="10"/>
          </p:nvPr>
        </p:nvSpPr>
        <p:spPr>
          <a:xfrm>
            <a:off x="342575" y="1517619"/>
            <a:ext cx="8343900" cy="4167481"/>
          </a:xfrm>
          <a:prstGeom prst="rect">
            <a:avLst/>
          </a:prstGeom>
        </p:spPr>
        <p:txBody>
          <a:bodyPr vert="horz"/>
          <a:lstStyle>
            <a:lvl1pPr>
              <a:buFont typeface="Wingdings" charset="2"/>
              <a:buChar char="§"/>
              <a:defRPr sz="2000" b="0" i="0">
                <a:solidFill>
                  <a:srgbClr val="1F419B"/>
                </a:solidFill>
                <a:latin typeface="Franklin Gothic Book"/>
                <a:cs typeface="Franklin Gothic Book"/>
              </a:defRPr>
            </a:lvl1pPr>
            <a:lvl2pPr>
              <a:buFont typeface="Arial"/>
              <a:buChar char="•"/>
              <a:defRPr sz="1800" b="0" i="0">
                <a:solidFill>
                  <a:srgbClr val="1F419B"/>
                </a:solidFill>
                <a:latin typeface="Franklin Gothic Book"/>
                <a:cs typeface="Franklin Gothic Book"/>
              </a:defRPr>
            </a:lvl2pPr>
            <a:lvl3pPr>
              <a:buFont typeface="Courier New"/>
              <a:buChar char="o"/>
              <a:defRPr sz="1600" b="0" i="0">
                <a:solidFill>
                  <a:srgbClr val="1F419B"/>
                </a:solidFill>
                <a:latin typeface="Franklin Gothic Book"/>
                <a:cs typeface="Franklin Gothic Book"/>
              </a:defRPr>
            </a:lvl3pPr>
            <a:lvl4pPr>
              <a:defRPr sz="1400" b="0" i="0">
                <a:solidFill>
                  <a:srgbClr val="1F419B"/>
                </a:solidFill>
                <a:latin typeface="Franklin Gothic Book"/>
                <a:cs typeface="Franklin Gothic Book"/>
              </a:defRPr>
            </a:lvl4pPr>
            <a:lvl5pPr>
              <a:defRPr sz="1200" b="0" i="0">
                <a:solidFill>
                  <a:srgbClr val="1F419B"/>
                </a:solidFill>
                <a:latin typeface="Franklin Gothic Book"/>
                <a:cs typeface="Franklin Gothic Book"/>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400012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dt" sz="half" idx="10"/>
          </p:nvPr>
        </p:nvSpPr>
        <p:spPr>
          <a:ln/>
        </p:spPr>
        <p:txBody>
          <a:bodyPr/>
          <a:lstStyle>
            <a:lvl1pPr>
              <a:defRPr/>
            </a:lvl1pPr>
          </a:lstStyle>
          <a:p>
            <a:pPr>
              <a:defRPr/>
            </a:pPr>
            <a:fld id="{1C50EA01-558F-48BA-8899-41E005037BFE}" type="datetime1">
              <a:rPr lang="en-US"/>
              <a:pPr>
                <a:defRPr/>
              </a:pPr>
              <a:t>6/2/2023</a:t>
            </a:fld>
            <a:endParaRPr lang="en-US" dirty="0"/>
          </a:p>
        </p:txBody>
      </p:sp>
      <p:sp>
        <p:nvSpPr>
          <p:cNvPr id="5" name="Rectangle 7"/>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8"/>
          <p:cNvSpPr>
            <a:spLocks noGrp="1" noChangeArrowheads="1"/>
          </p:cNvSpPr>
          <p:nvPr>
            <p:ph type="sldNum" sz="quarter" idx="12"/>
          </p:nvPr>
        </p:nvSpPr>
        <p:spPr>
          <a:ln/>
        </p:spPr>
        <p:txBody>
          <a:bodyPr/>
          <a:lstStyle>
            <a:lvl1pPr>
              <a:defRPr/>
            </a:lvl1pPr>
          </a:lstStyle>
          <a:p>
            <a:pPr>
              <a:defRPr/>
            </a:pPr>
            <a:fld id="{B6CDC133-D0F8-49FE-9074-15824E234FA9}"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6"/>
          <p:cNvSpPr>
            <a:spLocks noGrp="1" noChangeArrowheads="1"/>
          </p:cNvSpPr>
          <p:nvPr>
            <p:ph type="dt" sz="half" idx="10"/>
          </p:nvPr>
        </p:nvSpPr>
        <p:spPr>
          <a:ln/>
        </p:spPr>
        <p:txBody>
          <a:bodyPr/>
          <a:lstStyle>
            <a:lvl1pPr>
              <a:defRPr/>
            </a:lvl1pPr>
          </a:lstStyle>
          <a:p>
            <a:pPr>
              <a:defRPr/>
            </a:pPr>
            <a:fld id="{23B42906-E127-47B2-AC04-730B7D214346}" type="datetime1">
              <a:rPr lang="en-US"/>
              <a:pPr>
                <a:defRPr/>
              </a:pPr>
              <a:t>6/2/2023</a:t>
            </a:fld>
            <a:endParaRPr lang="en-US" dirty="0"/>
          </a:p>
        </p:txBody>
      </p:sp>
      <p:sp>
        <p:nvSpPr>
          <p:cNvPr id="5" name="Rectangle 7"/>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8"/>
          <p:cNvSpPr>
            <a:spLocks noGrp="1" noChangeArrowheads="1"/>
          </p:cNvSpPr>
          <p:nvPr>
            <p:ph type="sldNum" sz="quarter" idx="12"/>
          </p:nvPr>
        </p:nvSpPr>
        <p:spPr>
          <a:ln/>
        </p:spPr>
        <p:txBody>
          <a:bodyPr/>
          <a:lstStyle>
            <a:lvl1pPr>
              <a:defRPr/>
            </a:lvl1pPr>
          </a:lstStyle>
          <a:p>
            <a:pPr>
              <a:defRPr/>
            </a:pPr>
            <a:fld id="{27E6D763-6D67-4EC6-980B-3C86D4CEA5B0}"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66738" y="1752600"/>
            <a:ext cx="39243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3438" y="1752600"/>
            <a:ext cx="39243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dt" sz="half" idx="10"/>
          </p:nvPr>
        </p:nvSpPr>
        <p:spPr>
          <a:ln/>
        </p:spPr>
        <p:txBody>
          <a:bodyPr/>
          <a:lstStyle>
            <a:lvl1pPr>
              <a:defRPr/>
            </a:lvl1pPr>
          </a:lstStyle>
          <a:p>
            <a:pPr>
              <a:defRPr/>
            </a:pPr>
            <a:fld id="{7D9BAC96-D5D0-4091-9537-5408D97EBEFA}" type="datetime1">
              <a:rPr lang="en-US"/>
              <a:pPr>
                <a:defRPr/>
              </a:pPr>
              <a:t>6/2/2023</a:t>
            </a:fld>
            <a:endParaRPr lang="en-US" dirty="0"/>
          </a:p>
        </p:txBody>
      </p:sp>
      <p:sp>
        <p:nvSpPr>
          <p:cNvPr id="6" name="Rectangle 7"/>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8"/>
          <p:cNvSpPr>
            <a:spLocks noGrp="1" noChangeArrowheads="1"/>
          </p:cNvSpPr>
          <p:nvPr>
            <p:ph type="sldNum" sz="quarter" idx="12"/>
          </p:nvPr>
        </p:nvSpPr>
        <p:spPr>
          <a:ln/>
        </p:spPr>
        <p:txBody>
          <a:bodyPr/>
          <a:lstStyle>
            <a:lvl1pPr>
              <a:defRPr/>
            </a:lvl1pPr>
          </a:lstStyle>
          <a:p>
            <a:pPr>
              <a:defRPr/>
            </a:pPr>
            <a:fld id="{144A3784-FAFB-4ECC-8674-9A7E627D266D}"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a:spLocks noGrp="1" noChangeArrowheads="1"/>
          </p:cNvSpPr>
          <p:nvPr>
            <p:ph type="dt" sz="half" idx="10"/>
          </p:nvPr>
        </p:nvSpPr>
        <p:spPr>
          <a:ln/>
        </p:spPr>
        <p:txBody>
          <a:bodyPr/>
          <a:lstStyle>
            <a:lvl1pPr>
              <a:defRPr/>
            </a:lvl1pPr>
          </a:lstStyle>
          <a:p>
            <a:pPr>
              <a:defRPr/>
            </a:pPr>
            <a:fld id="{3D14752E-E9B8-4328-8078-F646442F5958}" type="datetime1">
              <a:rPr lang="en-US"/>
              <a:pPr>
                <a:defRPr/>
              </a:pPr>
              <a:t>6/2/2023</a:t>
            </a:fld>
            <a:endParaRPr lang="en-US" dirty="0"/>
          </a:p>
        </p:txBody>
      </p:sp>
      <p:sp>
        <p:nvSpPr>
          <p:cNvPr id="8" name="Rectangle 7"/>
          <p:cNvSpPr>
            <a:spLocks noGrp="1" noChangeArrowheads="1"/>
          </p:cNvSpPr>
          <p:nvPr>
            <p:ph type="ftr" sz="quarter" idx="11"/>
          </p:nvPr>
        </p:nvSpPr>
        <p:spPr>
          <a:ln/>
        </p:spPr>
        <p:txBody>
          <a:bodyPr/>
          <a:lstStyle>
            <a:lvl1pPr>
              <a:defRPr/>
            </a:lvl1pPr>
          </a:lstStyle>
          <a:p>
            <a:pPr>
              <a:defRPr/>
            </a:pPr>
            <a:endParaRPr lang="en-US" dirty="0"/>
          </a:p>
        </p:txBody>
      </p:sp>
      <p:sp>
        <p:nvSpPr>
          <p:cNvPr id="9" name="Rectangle 8"/>
          <p:cNvSpPr>
            <a:spLocks noGrp="1" noChangeArrowheads="1"/>
          </p:cNvSpPr>
          <p:nvPr>
            <p:ph type="sldNum" sz="quarter" idx="12"/>
          </p:nvPr>
        </p:nvSpPr>
        <p:spPr>
          <a:ln/>
        </p:spPr>
        <p:txBody>
          <a:bodyPr/>
          <a:lstStyle>
            <a:lvl1pPr>
              <a:defRPr/>
            </a:lvl1pPr>
          </a:lstStyle>
          <a:p>
            <a:pPr>
              <a:defRPr/>
            </a:pPr>
            <a:fld id="{0628CC23-1AEE-4E74-9528-E1A3C547B3F2}"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6"/>
          <p:cNvSpPr>
            <a:spLocks noGrp="1" noChangeArrowheads="1"/>
          </p:cNvSpPr>
          <p:nvPr>
            <p:ph type="dt" sz="half" idx="10"/>
          </p:nvPr>
        </p:nvSpPr>
        <p:spPr>
          <a:ln/>
        </p:spPr>
        <p:txBody>
          <a:bodyPr/>
          <a:lstStyle>
            <a:lvl1pPr>
              <a:defRPr/>
            </a:lvl1pPr>
          </a:lstStyle>
          <a:p>
            <a:pPr>
              <a:defRPr/>
            </a:pPr>
            <a:fld id="{BA5BFF1D-CC46-43D2-A9E8-872A1ED4095F}" type="datetime1">
              <a:rPr lang="en-US"/>
              <a:pPr>
                <a:defRPr/>
              </a:pPr>
              <a:t>6/2/2023</a:t>
            </a:fld>
            <a:endParaRPr lang="en-US" dirty="0"/>
          </a:p>
        </p:txBody>
      </p:sp>
      <p:sp>
        <p:nvSpPr>
          <p:cNvPr id="4" name="Rectangle 7"/>
          <p:cNvSpPr>
            <a:spLocks noGrp="1" noChangeArrowheads="1"/>
          </p:cNvSpPr>
          <p:nvPr>
            <p:ph type="ftr" sz="quarter" idx="11"/>
          </p:nvPr>
        </p:nvSpPr>
        <p:spPr>
          <a:ln/>
        </p:spPr>
        <p:txBody>
          <a:bodyPr/>
          <a:lstStyle>
            <a:lvl1pPr>
              <a:defRPr/>
            </a:lvl1pPr>
          </a:lstStyle>
          <a:p>
            <a:pPr>
              <a:defRPr/>
            </a:pPr>
            <a:endParaRPr lang="en-US" dirty="0"/>
          </a:p>
        </p:txBody>
      </p:sp>
      <p:sp>
        <p:nvSpPr>
          <p:cNvPr id="5" name="Rectangle 8"/>
          <p:cNvSpPr>
            <a:spLocks noGrp="1" noChangeArrowheads="1"/>
          </p:cNvSpPr>
          <p:nvPr>
            <p:ph type="sldNum" sz="quarter" idx="12"/>
          </p:nvPr>
        </p:nvSpPr>
        <p:spPr>
          <a:ln/>
        </p:spPr>
        <p:txBody>
          <a:bodyPr/>
          <a:lstStyle>
            <a:lvl1pPr>
              <a:defRPr/>
            </a:lvl1pPr>
          </a:lstStyle>
          <a:p>
            <a:pPr>
              <a:defRPr/>
            </a:pPr>
            <a:fld id="{8CDA0552-8D26-42A3-9C44-A4725A1FA04A}"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dt" sz="half" idx="10"/>
          </p:nvPr>
        </p:nvSpPr>
        <p:spPr>
          <a:ln/>
        </p:spPr>
        <p:txBody>
          <a:bodyPr/>
          <a:lstStyle>
            <a:lvl1pPr>
              <a:defRPr/>
            </a:lvl1pPr>
          </a:lstStyle>
          <a:p>
            <a:pPr>
              <a:defRPr/>
            </a:pPr>
            <a:fld id="{BF62381A-03F8-48A0-A75B-1ADB04C83F7E}" type="datetime1">
              <a:rPr lang="en-US"/>
              <a:pPr>
                <a:defRPr/>
              </a:pPr>
              <a:t>6/2/2023</a:t>
            </a:fld>
            <a:endParaRPr lang="en-US" dirty="0"/>
          </a:p>
        </p:txBody>
      </p:sp>
      <p:sp>
        <p:nvSpPr>
          <p:cNvPr id="3" name="Rectangle 7"/>
          <p:cNvSpPr>
            <a:spLocks noGrp="1" noChangeArrowheads="1"/>
          </p:cNvSpPr>
          <p:nvPr>
            <p:ph type="ftr" sz="quarter" idx="11"/>
          </p:nvPr>
        </p:nvSpPr>
        <p:spPr>
          <a:ln/>
        </p:spPr>
        <p:txBody>
          <a:bodyPr/>
          <a:lstStyle>
            <a:lvl1pPr>
              <a:defRPr/>
            </a:lvl1pPr>
          </a:lstStyle>
          <a:p>
            <a:pPr>
              <a:defRPr/>
            </a:pPr>
            <a:endParaRPr lang="en-US" dirty="0"/>
          </a:p>
        </p:txBody>
      </p:sp>
      <p:sp>
        <p:nvSpPr>
          <p:cNvPr id="4" name="Rectangle 8"/>
          <p:cNvSpPr>
            <a:spLocks noGrp="1" noChangeArrowheads="1"/>
          </p:cNvSpPr>
          <p:nvPr>
            <p:ph type="sldNum" sz="quarter" idx="12"/>
          </p:nvPr>
        </p:nvSpPr>
        <p:spPr>
          <a:ln/>
        </p:spPr>
        <p:txBody>
          <a:bodyPr/>
          <a:lstStyle>
            <a:lvl1pPr>
              <a:defRPr/>
            </a:lvl1pPr>
          </a:lstStyle>
          <a:p>
            <a:pPr>
              <a:defRPr/>
            </a:pPr>
            <a:fld id="{77105C29-775C-46FF-A520-A10B9B578407}"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6"/>
          <p:cNvSpPr>
            <a:spLocks noGrp="1" noChangeArrowheads="1"/>
          </p:cNvSpPr>
          <p:nvPr>
            <p:ph type="dt" sz="half" idx="10"/>
          </p:nvPr>
        </p:nvSpPr>
        <p:spPr>
          <a:ln/>
        </p:spPr>
        <p:txBody>
          <a:bodyPr/>
          <a:lstStyle>
            <a:lvl1pPr>
              <a:defRPr/>
            </a:lvl1pPr>
          </a:lstStyle>
          <a:p>
            <a:pPr>
              <a:defRPr/>
            </a:pPr>
            <a:fld id="{0C04545C-680C-43B4-815A-4B0AFBF8C246}" type="datetime1">
              <a:rPr lang="en-US"/>
              <a:pPr>
                <a:defRPr/>
              </a:pPr>
              <a:t>6/2/2023</a:t>
            </a:fld>
            <a:endParaRPr lang="en-US" dirty="0"/>
          </a:p>
        </p:txBody>
      </p:sp>
      <p:sp>
        <p:nvSpPr>
          <p:cNvPr id="6" name="Rectangle 7"/>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8"/>
          <p:cNvSpPr>
            <a:spLocks noGrp="1" noChangeArrowheads="1"/>
          </p:cNvSpPr>
          <p:nvPr>
            <p:ph type="sldNum" sz="quarter" idx="12"/>
          </p:nvPr>
        </p:nvSpPr>
        <p:spPr>
          <a:ln/>
        </p:spPr>
        <p:txBody>
          <a:bodyPr/>
          <a:lstStyle>
            <a:lvl1pPr>
              <a:defRPr/>
            </a:lvl1pPr>
          </a:lstStyle>
          <a:p>
            <a:pPr>
              <a:defRPr/>
            </a:pPr>
            <a:fld id="{36136C88-0129-4F78-8C5B-6566A060557C}"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6"/>
          <p:cNvSpPr>
            <a:spLocks noGrp="1" noChangeArrowheads="1"/>
          </p:cNvSpPr>
          <p:nvPr>
            <p:ph type="dt" sz="half" idx="10"/>
          </p:nvPr>
        </p:nvSpPr>
        <p:spPr>
          <a:ln/>
        </p:spPr>
        <p:txBody>
          <a:bodyPr/>
          <a:lstStyle>
            <a:lvl1pPr>
              <a:defRPr/>
            </a:lvl1pPr>
          </a:lstStyle>
          <a:p>
            <a:pPr>
              <a:defRPr/>
            </a:pPr>
            <a:fld id="{33288BB7-3DF4-4FE0-AC6B-51357CFA00B2}" type="datetime1">
              <a:rPr lang="en-US"/>
              <a:pPr>
                <a:defRPr/>
              </a:pPr>
              <a:t>6/2/2023</a:t>
            </a:fld>
            <a:endParaRPr lang="en-US" dirty="0"/>
          </a:p>
        </p:txBody>
      </p:sp>
      <p:sp>
        <p:nvSpPr>
          <p:cNvPr id="6" name="Rectangle 7"/>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8"/>
          <p:cNvSpPr>
            <a:spLocks noGrp="1" noChangeArrowheads="1"/>
          </p:cNvSpPr>
          <p:nvPr>
            <p:ph type="sldNum" sz="quarter" idx="12"/>
          </p:nvPr>
        </p:nvSpPr>
        <p:spPr>
          <a:ln/>
        </p:spPr>
        <p:txBody>
          <a:bodyPr/>
          <a:lstStyle>
            <a:lvl1pPr>
              <a:defRPr/>
            </a:lvl1pPr>
          </a:lstStyle>
          <a:p>
            <a:pPr>
              <a:defRPr/>
            </a:pPr>
            <a:fld id="{BC00F0AE-25EA-407B-8AC2-83E9458A237A}"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ltHorz">
          <a:fgClr>
            <a:schemeClr val="bg2"/>
          </a:fgClr>
          <a:bgClr>
            <a:schemeClr val="bg1"/>
          </a:bgClr>
        </a:patt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74675" y="304800"/>
            <a:ext cx="8001000" cy="1216025"/>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566738" y="1752600"/>
            <a:ext cx="8001000" cy="426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AutoShape 4"/>
          <p:cNvSpPr>
            <a:spLocks noChangeArrowheads="1"/>
          </p:cNvSpPr>
          <p:nvPr/>
        </p:nvSpPr>
        <p:spPr bwMode="auto">
          <a:xfrm>
            <a:off x="609600" y="1566863"/>
            <a:ext cx="7958138" cy="109537"/>
          </a:xfrm>
          <a:custGeom>
            <a:avLst/>
            <a:gdLst>
              <a:gd name="T0" fmla="*/ 0 w 1000"/>
              <a:gd name="T1" fmla="*/ 0 h 1000"/>
              <a:gd name="T2" fmla="*/ 4655511 w 1000"/>
              <a:gd name="T3" fmla="*/ 0 h 1000"/>
              <a:gd name="T4" fmla="*/ 4655511 w 1000"/>
              <a:gd name="T5" fmla="*/ 109537 h 1000"/>
              <a:gd name="T6" fmla="*/ 0 w 1000"/>
              <a:gd name="T7" fmla="*/ 109537 h 1000"/>
              <a:gd name="T8" fmla="*/ 0 w 1000"/>
              <a:gd name="T9" fmla="*/ 0 h 1000"/>
              <a:gd name="T10" fmla="*/ 7958138 w 1000"/>
              <a:gd name="T11" fmla="*/ 0 h 1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00" h="1000" stroke="0">
                <a:moveTo>
                  <a:pt x="0" y="0"/>
                </a:moveTo>
                <a:lnTo>
                  <a:pt x="585" y="0"/>
                </a:lnTo>
                <a:lnTo>
                  <a:pt x="585" y="1000"/>
                </a:lnTo>
                <a:lnTo>
                  <a:pt x="0" y="1000"/>
                </a:lnTo>
                <a:lnTo>
                  <a:pt x="0" y="0"/>
                </a:lnTo>
                <a:close/>
              </a:path>
              <a:path w="1000" h="1000">
                <a:moveTo>
                  <a:pt x="0" y="0"/>
                </a:moveTo>
                <a:lnTo>
                  <a:pt x="1000" y="0"/>
                </a:lnTo>
              </a:path>
            </a:pathLst>
          </a:custGeom>
          <a:solidFill>
            <a:schemeClr val="accent2"/>
          </a:solidFill>
          <a:ln w="9525">
            <a:solidFill>
              <a:schemeClr val="accent2"/>
            </a:solidFill>
            <a:round/>
            <a:headEnd/>
            <a:tailEnd/>
          </a:ln>
        </p:spPr>
        <p:txBody>
          <a:bodyPr/>
          <a:lstStyle/>
          <a:p>
            <a:pPr eaLnBrk="0" hangingPunct="0">
              <a:defRPr/>
            </a:pPr>
            <a:endParaRPr lang="en-US" dirty="0"/>
          </a:p>
        </p:txBody>
      </p:sp>
      <p:sp>
        <p:nvSpPr>
          <p:cNvPr id="1029" name="Line 5"/>
          <p:cNvSpPr>
            <a:spLocks noChangeShapeType="1"/>
          </p:cNvSpPr>
          <p:nvPr/>
        </p:nvSpPr>
        <p:spPr bwMode="auto">
          <a:xfrm flipV="1">
            <a:off x="609600" y="6172200"/>
            <a:ext cx="7924800" cy="0"/>
          </a:xfrm>
          <a:prstGeom prst="line">
            <a:avLst/>
          </a:prstGeom>
          <a:noFill/>
          <a:ln w="3175">
            <a:solidFill>
              <a:schemeClr val="accent2"/>
            </a:solidFill>
            <a:round/>
            <a:headEnd/>
            <a:tailEnd/>
          </a:ln>
          <a:effectLst/>
        </p:spPr>
        <p:txBody>
          <a:bodyPr/>
          <a:lstStyle/>
          <a:p>
            <a:pPr eaLnBrk="0" hangingPunct="0">
              <a:defRPr/>
            </a:pPr>
            <a:endParaRPr lang="en-US" dirty="0"/>
          </a:p>
        </p:txBody>
      </p:sp>
      <p:sp>
        <p:nvSpPr>
          <p:cNvPr id="167942" name="Rectangle 6"/>
          <p:cNvSpPr>
            <a:spLocks noGrp="1" noChangeArrowheads="1"/>
          </p:cNvSpPr>
          <p:nvPr>
            <p:ph type="dt" sz="half" idx="2"/>
          </p:nvPr>
        </p:nvSpPr>
        <p:spPr bwMode="auto">
          <a:xfrm>
            <a:off x="609600" y="6245225"/>
            <a:ext cx="19812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a:defRPr sz="1200">
                <a:latin typeface="Verdana" pitchFamily="34" charset="0"/>
              </a:defRPr>
            </a:lvl1pPr>
          </a:lstStyle>
          <a:p>
            <a:pPr>
              <a:defRPr/>
            </a:pPr>
            <a:fld id="{8A0F49EC-E2D1-45F5-BBFC-03C9BFF57937}" type="datetime1">
              <a:rPr lang="en-US"/>
              <a:pPr>
                <a:defRPr/>
              </a:pPr>
              <a:t>6/2/2023</a:t>
            </a:fld>
            <a:endParaRPr lang="en-US" dirty="0"/>
          </a:p>
        </p:txBody>
      </p:sp>
      <p:sp>
        <p:nvSpPr>
          <p:cNvPr id="167943" name="Rectangle 7"/>
          <p:cNvSpPr>
            <a:spLocks noGrp="1" noChangeArrowheads="1"/>
          </p:cNvSpPr>
          <p:nvPr>
            <p:ph type="ftr" sz="quarter" idx="3"/>
          </p:nvPr>
        </p:nvSpPr>
        <p:spPr bwMode="auto">
          <a:xfrm>
            <a:off x="3124200" y="6245225"/>
            <a:ext cx="28956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ctr">
              <a:defRPr sz="1200">
                <a:latin typeface="Verdana" pitchFamily="34" charset="0"/>
              </a:defRPr>
            </a:lvl1pPr>
          </a:lstStyle>
          <a:p>
            <a:pPr>
              <a:defRPr/>
            </a:pPr>
            <a:endParaRPr lang="en-US" dirty="0"/>
          </a:p>
        </p:txBody>
      </p:sp>
      <p:sp>
        <p:nvSpPr>
          <p:cNvPr id="167944" name="Rectangle 8"/>
          <p:cNvSpPr>
            <a:spLocks noGrp="1" noChangeArrowheads="1"/>
          </p:cNvSpPr>
          <p:nvPr>
            <p:ph type="sldNum" sz="quarter" idx="4"/>
          </p:nvPr>
        </p:nvSpPr>
        <p:spPr bwMode="auto">
          <a:xfrm>
            <a:off x="6553200" y="6245225"/>
            <a:ext cx="1981200" cy="4762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defRPr sz="1200">
                <a:latin typeface="+mn-lt"/>
              </a:defRPr>
            </a:lvl1pPr>
          </a:lstStyle>
          <a:p>
            <a:pPr>
              <a:defRPr/>
            </a:pPr>
            <a:fld id="{D4823A47-2351-4D61-9BC4-07744BCC1C85}"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723" r:id="rId1"/>
    <p:sldLayoutId id="2147483722" r:id="rId2"/>
    <p:sldLayoutId id="2147483721" r:id="rId3"/>
    <p:sldLayoutId id="2147483720" r:id="rId4"/>
    <p:sldLayoutId id="2147483719" r:id="rId5"/>
    <p:sldLayoutId id="2147483718" r:id="rId6"/>
    <p:sldLayoutId id="2147483717" r:id="rId7"/>
    <p:sldLayoutId id="2147483716" r:id="rId8"/>
    <p:sldLayoutId id="2147483715" r:id="rId9"/>
    <p:sldLayoutId id="2147483714" r:id="rId10"/>
    <p:sldLayoutId id="2147483713" r:id="rId11"/>
    <p:sldLayoutId id="2147483712" r:id="rId12"/>
    <p:sldLayoutId id="2147483711" r:id="rId13"/>
    <p:sldLayoutId id="2147483710" r:id="rId14"/>
    <p:sldLayoutId id="2147483724" r:id="rId15"/>
  </p:sldLayoutIdLst>
  <p:hf hdr="0" ftr="0" dt="0"/>
  <p:txStyles>
    <p:titleStyle>
      <a:lvl1pPr algn="l" rtl="0" eaLnBrk="0" fontAlgn="base" hangingPunct="0">
        <a:spcBef>
          <a:spcPct val="0"/>
        </a:spcBef>
        <a:spcAft>
          <a:spcPct val="0"/>
        </a:spcAft>
        <a:defRPr sz="38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Verdana" pitchFamily="34" charset="0"/>
        </a:defRPr>
      </a:lvl2pPr>
      <a:lvl3pPr algn="l" rtl="0" eaLnBrk="0" fontAlgn="base" hangingPunct="0">
        <a:spcBef>
          <a:spcPct val="0"/>
        </a:spcBef>
        <a:spcAft>
          <a:spcPct val="0"/>
        </a:spcAft>
        <a:defRPr sz="3800">
          <a:solidFill>
            <a:schemeClr val="tx2"/>
          </a:solidFill>
          <a:latin typeface="Verdana" pitchFamily="34" charset="0"/>
        </a:defRPr>
      </a:lvl3pPr>
      <a:lvl4pPr algn="l" rtl="0" eaLnBrk="0" fontAlgn="base" hangingPunct="0">
        <a:spcBef>
          <a:spcPct val="0"/>
        </a:spcBef>
        <a:spcAft>
          <a:spcPct val="0"/>
        </a:spcAft>
        <a:defRPr sz="3800">
          <a:solidFill>
            <a:schemeClr val="tx2"/>
          </a:solidFill>
          <a:latin typeface="Verdana" pitchFamily="34" charset="0"/>
        </a:defRPr>
      </a:lvl4pPr>
      <a:lvl5pPr algn="l" rtl="0" eaLnBrk="0" fontAlgn="base" hangingPunct="0">
        <a:spcBef>
          <a:spcPct val="0"/>
        </a:spcBef>
        <a:spcAft>
          <a:spcPct val="0"/>
        </a:spcAft>
        <a:defRPr sz="3800">
          <a:solidFill>
            <a:schemeClr val="tx2"/>
          </a:solidFill>
          <a:latin typeface="Verdana" pitchFamily="34" charset="0"/>
        </a:defRPr>
      </a:lvl5pPr>
      <a:lvl6pPr marL="457200" algn="l" rtl="0" fontAlgn="base">
        <a:spcBef>
          <a:spcPct val="0"/>
        </a:spcBef>
        <a:spcAft>
          <a:spcPct val="0"/>
        </a:spcAft>
        <a:defRPr sz="3800">
          <a:solidFill>
            <a:schemeClr val="tx2"/>
          </a:solidFill>
          <a:latin typeface="Verdana" pitchFamily="34" charset="0"/>
        </a:defRPr>
      </a:lvl6pPr>
      <a:lvl7pPr marL="914400" algn="l" rtl="0" fontAlgn="base">
        <a:spcBef>
          <a:spcPct val="0"/>
        </a:spcBef>
        <a:spcAft>
          <a:spcPct val="0"/>
        </a:spcAft>
        <a:defRPr sz="3800">
          <a:solidFill>
            <a:schemeClr val="tx2"/>
          </a:solidFill>
          <a:latin typeface="Verdana" pitchFamily="34" charset="0"/>
        </a:defRPr>
      </a:lvl7pPr>
      <a:lvl8pPr marL="1371600" algn="l" rtl="0" fontAlgn="base">
        <a:spcBef>
          <a:spcPct val="0"/>
        </a:spcBef>
        <a:spcAft>
          <a:spcPct val="0"/>
        </a:spcAft>
        <a:defRPr sz="3800">
          <a:solidFill>
            <a:schemeClr val="tx2"/>
          </a:solidFill>
          <a:latin typeface="Verdana" pitchFamily="34" charset="0"/>
        </a:defRPr>
      </a:lvl8pPr>
      <a:lvl9pPr marL="1828800" algn="l" rtl="0" fontAlgn="base">
        <a:spcBef>
          <a:spcPct val="0"/>
        </a:spcBef>
        <a:spcAft>
          <a:spcPct val="0"/>
        </a:spcAft>
        <a:defRPr sz="3800">
          <a:solidFill>
            <a:schemeClr val="tx2"/>
          </a:solidFill>
          <a:latin typeface="Verdana" pitchFamily="34" charset="0"/>
        </a:defRPr>
      </a:lvl9pPr>
    </p:titleStyle>
    <p:bodyStyle>
      <a:lvl1pPr marL="469900" indent="-469900" algn="l" rtl="0" eaLnBrk="0" fontAlgn="base" hangingPunct="0">
        <a:spcBef>
          <a:spcPct val="20000"/>
        </a:spcBef>
        <a:spcAft>
          <a:spcPct val="0"/>
        </a:spcAft>
        <a:buClr>
          <a:schemeClr val="accent2"/>
        </a:buClr>
        <a:buFont typeface="Wingdings" pitchFamily="2" charset="2"/>
        <a:buChar char="o"/>
        <a:defRPr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sz="2600">
          <a:solidFill>
            <a:schemeClr val="tx1"/>
          </a:solidFill>
          <a:latin typeface="+mn-lt"/>
        </a:defRPr>
      </a:lvl2pPr>
      <a:lvl3pPr marL="1304925" indent="-395288" algn="l" rtl="0" eaLnBrk="0" fontAlgn="base" hangingPunct="0">
        <a:spcBef>
          <a:spcPct val="20000"/>
        </a:spcBef>
        <a:spcAft>
          <a:spcPct val="0"/>
        </a:spcAft>
        <a:buClr>
          <a:schemeClr val="accent2"/>
        </a:buClr>
        <a:buFont typeface="Wingdings" pitchFamily="2" charset="2"/>
        <a:buChar char="o"/>
        <a:defRPr sz="2300">
          <a:solidFill>
            <a:schemeClr val="tx1"/>
          </a:solidFill>
          <a:latin typeface="+mn-lt"/>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basiceconomicsecurity.org/"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emf"/></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2362200"/>
            <a:ext cx="8001000" cy="2819400"/>
          </a:xfrm>
        </p:spPr>
        <p:txBody>
          <a:bodyPr/>
          <a:lstStyle/>
          <a:p>
            <a:pPr marL="0" indent="0" algn="ctr">
              <a:buNone/>
            </a:pPr>
            <a:r>
              <a:rPr lang="en-US" sz="4000" b="1" dirty="0"/>
              <a:t>Economic Security</a:t>
            </a:r>
          </a:p>
          <a:p>
            <a:pPr marL="0" indent="0" algn="ctr">
              <a:buNone/>
            </a:pPr>
            <a:r>
              <a:rPr lang="en-US" sz="4000" b="1" dirty="0"/>
              <a:t>And</a:t>
            </a:r>
          </a:p>
          <a:p>
            <a:pPr marL="0" indent="0" algn="ctr">
              <a:buNone/>
            </a:pPr>
            <a:r>
              <a:rPr lang="en-US" sz="4000" b="1" dirty="0"/>
              <a:t>Senior Hunger Initiatives</a:t>
            </a:r>
          </a:p>
        </p:txBody>
      </p:sp>
      <p:sp>
        <p:nvSpPr>
          <p:cNvPr id="4" name="Slide Number Placeholder 3"/>
          <p:cNvSpPr>
            <a:spLocks noGrp="1"/>
          </p:cNvSpPr>
          <p:nvPr>
            <p:ph type="sldNum" sz="quarter" idx="12"/>
          </p:nvPr>
        </p:nvSpPr>
        <p:spPr/>
        <p:txBody>
          <a:bodyPr/>
          <a:lstStyle/>
          <a:p>
            <a:pPr>
              <a:defRPr/>
            </a:pPr>
            <a:fld id="{B6CDC133-D0F8-49FE-9074-15824E234FA9}" type="slidenum">
              <a:rPr lang="en-US" smtClean="0"/>
              <a:pPr>
                <a:defRPr/>
              </a:pPr>
              <a:t>1</a:t>
            </a:fld>
            <a:endParaRPr lang="en-US" dirty="0"/>
          </a:p>
        </p:txBody>
      </p:sp>
    </p:spTree>
    <p:extLst>
      <p:ext uri="{BB962C8B-B14F-4D97-AF65-F5344CB8AC3E}">
        <p14:creationId xmlns:p14="http://schemas.microsoft.com/office/powerpoint/2010/main" val="6760543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sz="3200" dirty="0">
                <a:solidFill>
                  <a:schemeClr val="tx1"/>
                </a:solidFill>
              </a:rPr>
              <a:t>Why are seniors missing out on benefits?</a:t>
            </a:r>
            <a:br>
              <a:rPr lang="en-US" sz="3200" dirty="0">
                <a:solidFill>
                  <a:schemeClr val="tx1"/>
                </a:solidFill>
              </a:rPr>
            </a:br>
            <a:r>
              <a:rPr lang="en-US" sz="3200" dirty="0">
                <a:solidFill>
                  <a:schemeClr val="tx1"/>
                </a:solidFill>
              </a:rPr>
              <a:t>  The Role of the ADRC and Outreach</a:t>
            </a:r>
          </a:p>
        </p:txBody>
      </p:sp>
      <p:sp>
        <p:nvSpPr>
          <p:cNvPr id="5" name="Text Placeholder 4"/>
          <p:cNvSpPr>
            <a:spLocks noGrp="1"/>
          </p:cNvSpPr>
          <p:nvPr>
            <p:ph type="body" sz="quarter" idx="10"/>
          </p:nvPr>
        </p:nvSpPr>
        <p:spPr>
          <a:xfrm>
            <a:off x="359249" y="1828800"/>
            <a:ext cx="8343900" cy="4167481"/>
          </a:xfrm>
        </p:spPr>
        <p:txBody>
          <a:bodyPr/>
          <a:lstStyle/>
          <a:p>
            <a:r>
              <a:rPr lang="en-US" sz="2400" dirty="0">
                <a:latin typeface="Franklin Gothic Book" panose="020B0503020102020204" pitchFamily="34" charset="0"/>
              </a:rPr>
              <a:t>Stigma of “welfare” programs</a:t>
            </a:r>
          </a:p>
          <a:p>
            <a:r>
              <a:rPr lang="en-US" sz="2400" dirty="0">
                <a:latin typeface="Franklin Gothic Book" panose="020B0503020102020204" pitchFamily="34" charset="0"/>
              </a:rPr>
              <a:t>Less likely to be aware of their eligibility, or how to apply</a:t>
            </a:r>
          </a:p>
          <a:p>
            <a:r>
              <a:rPr lang="en-US" sz="2400" dirty="0">
                <a:latin typeface="Franklin Gothic Book" panose="020B0503020102020204" pitchFamily="34" charset="0"/>
              </a:rPr>
              <a:t>Believe they are only eligible for the minimum benefit—when 80% of elderly SNAP participants receive more</a:t>
            </a:r>
          </a:p>
          <a:p>
            <a:r>
              <a:rPr lang="en-US" sz="2400" dirty="0">
                <a:latin typeface="Franklin Gothic Book" panose="020B0503020102020204" pitchFamily="34" charset="0"/>
              </a:rPr>
              <a:t>Complicated application process, unaware of AESAP </a:t>
            </a:r>
          </a:p>
          <a:p>
            <a:r>
              <a:rPr lang="en-US" sz="2400" dirty="0">
                <a:latin typeface="Franklin Gothic Book" panose="020B0503020102020204" pitchFamily="34" charset="0"/>
              </a:rPr>
              <a:t>Transportation/unaware of phone application</a:t>
            </a:r>
          </a:p>
          <a:p>
            <a:r>
              <a:rPr lang="en-US" sz="2400" dirty="0">
                <a:latin typeface="Franklin Gothic Book" panose="020B0503020102020204" pitchFamily="34" charset="0"/>
              </a:rPr>
              <a:t>Social Isolation, trust, difficulty with forms</a:t>
            </a:r>
          </a:p>
          <a:p>
            <a:endParaRPr lang="en-US" dirty="0">
              <a:latin typeface="Franklin Gothic Book" panose="020B0503020102020204" pitchFamily="34" charset="0"/>
            </a:endParaRPr>
          </a:p>
          <a:p>
            <a:endParaRPr lang="en-US" dirty="0">
              <a:latin typeface="Franklin Gothic Book" panose="020B0503020102020204" pitchFamily="34" charset="0"/>
            </a:endParaRPr>
          </a:p>
          <a:p>
            <a:pPr>
              <a:buNone/>
            </a:pPr>
            <a:endParaRPr lang="en-US" dirty="0">
              <a:latin typeface="Franklin Gothic Book" panose="020B0503020102020204" pitchFamily="34" charset="0"/>
            </a:endParaRPr>
          </a:p>
        </p:txBody>
      </p:sp>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t="17806" r="6527"/>
          <a:stretch/>
        </p:blipFill>
        <p:spPr>
          <a:xfrm>
            <a:off x="6936121" y="4038600"/>
            <a:ext cx="1598279" cy="2110459"/>
          </a:xfrm>
          <a:prstGeom prst="rect">
            <a:avLst/>
          </a:prstGeom>
        </p:spPr>
      </p:pic>
    </p:spTree>
    <p:extLst>
      <p:ext uri="{BB962C8B-B14F-4D97-AF65-F5344CB8AC3E}">
        <p14:creationId xmlns:p14="http://schemas.microsoft.com/office/powerpoint/2010/main" val="10980962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solidFill>
              </a:rPr>
              <a:t>QUESTIONS?</a:t>
            </a:r>
          </a:p>
        </p:txBody>
      </p:sp>
      <p:sp>
        <p:nvSpPr>
          <p:cNvPr id="3" name="Text Placeholder 2"/>
          <p:cNvSpPr>
            <a:spLocks noGrp="1"/>
          </p:cNvSpPr>
          <p:nvPr>
            <p:ph type="body" sz="quarter" idx="10"/>
          </p:nvPr>
        </p:nvSpPr>
        <p:spPr/>
        <p:txBody>
          <a:bodyPr/>
          <a:lstStyle/>
          <a:p>
            <a:endParaRPr lang="en-US" dirty="0"/>
          </a:p>
          <a:p>
            <a:pPr marL="0" indent="0" algn="ctr">
              <a:buNone/>
            </a:pPr>
            <a:endParaRPr lang="en-US" dirty="0"/>
          </a:p>
          <a:p>
            <a:pPr marL="0" indent="0" algn="ctr">
              <a:buNone/>
            </a:pPr>
            <a:r>
              <a:rPr lang="en-US" b="1" u="sng" dirty="0"/>
              <a:t>Contact Information</a:t>
            </a:r>
          </a:p>
          <a:p>
            <a:pPr marL="0" indent="0" algn="ctr">
              <a:buNone/>
            </a:pPr>
            <a:endParaRPr lang="en-US" b="1" u="sng" dirty="0"/>
          </a:p>
          <a:p>
            <a:pPr marL="0" indent="0" algn="ctr">
              <a:buNone/>
            </a:pPr>
            <a:r>
              <a:rPr lang="en-US" dirty="0"/>
              <a:t>Julie McGee</a:t>
            </a:r>
          </a:p>
          <a:p>
            <a:pPr marL="0" indent="0" algn="ctr">
              <a:buNone/>
            </a:pPr>
            <a:r>
              <a:rPr lang="en-US" dirty="0"/>
              <a:t>Area Agency on Aging Director</a:t>
            </a:r>
          </a:p>
          <a:p>
            <a:pPr marL="0" indent="0" algn="ctr">
              <a:buNone/>
            </a:pPr>
            <a:r>
              <a:rPr lang="en-US" dirty="0"/>
              <a:t>South Alabama Regional Planning Commission</a:t>
            </a:r>
          </a:p>
          <a:p>
            <a:pPr marL="0" indent="0" algn="ctr">
              <a:buNone/>
            </a:pPr>
            <a:r>
              <a:rPr lang="en-US" dirty="0"/>
              <a:t>251-706-4623</a:t>
            </a:r>
          </a:p>
          <a:p>
            <a:pPr marL="0" indent="0" algn="ctr">
              <a:buNone/>
            </a:pPr>
            <a:r>
              <a:rPr lang="en-US" dirty="0"/>
              <a:t>jmcgee@sarpc.org</a:t>
            </a:r>
          </a:p>
        </p:txBody>
      </p:sp>
    </p:spTree>
    <p:extLst>
      <p:ext uri="{BB962C8B-B14F-4D97-AF65-F5344CB8AC3E}">
        <p14:creationId xmlns:p14="http://schemas.microsoft.com/office/powerpoint/2010/main" val="13163612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bwMode="auto">
          <a:xfrm>
            <a:off x="583162" y="474257"/>
            <a:ext cx="8001000" cy="838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eaLnBrk="1" hangingPunct="1"/>
            <a:r>
              <a:rPr lang="en-US" altLang="en-US" sz="3200" dirty="0">
                <a:solidFill>
                  <a:schemeClr val="tx1"/>
                </a:solidFill>
                <a:latin typeface="Franklin Gothic Medium" panose="020B0603020102020204" pitchFamily="34" charset="0"/>
                <a:cs typeface="Times New Roman" pitchFamily="18" charset="0"/>
              </a:rPr>
              <a:t>Seniors in economic distress</a:t>
            </a:r>
            <a:endParaRPr lang="en-US" altLang="en-US" sz="4000" dirty="0">
              <a:solidFill>
                <a:schemeClr val="tx1"/>
              </a:solidFill>
              <a:latin typeface="Franklin Gothic Medium" panose="020B0603020102020204" pitchFamily="34" charset="0"/>
              <a:cs typeface="Franklin Gothic Medium"/>
            </a:endParaRPr>
          </a:p>
        </p:txBody>
      </p:sp>
      <p:sp>
        <p:nvSpPr>
          <p:cNvPr id="8" name="Text Placeholder 4"/>
          <p:cNvSpPr txBox="1">
            <a:spLocks/>
          </p:cNvSpPr>
          <p:nvPr/>
        </p:nvSpPr>
        <p:spPr>
          <a:xfrm>
            <a:off x="342900" y="1636889"/>
            <a:ext cx="8343900" cy="4167481"/>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US" dirty="0"/>
          </a:p>
        </p:txBody>
      </p:sp>
      <p:sp>
        <p:nvSpPr>
          <p:cNvPr id="3" name="TextBox 2"/>
          <p:cNvSpPr txBox="1"/>
          <p:nvPr/>
        </p:nvSpPr>
        <p:spPr>
          <a:xfrm>
            <a:off x="574675" y="1905000"/>
            <a:ext cx="6354149" cy="4007251"/>
          </a:xfrm>
          <a:prstGeom prst="rect">
            <a:avLst/>
          </a:prstGeom>
        </p:spPr>
        <p:txBody>
          <a:bodyPr vert="horz" wrap="square" rtlCol="0">
            <a:spAutoFit/>
          </a:bodyPr>
          <a:lstStyle/>
          <a:p>
            <a:pPr marL="173038" indent="-173038" eaLnBrk="0" hangingPunct="0">
              <a:spcBef>
                <a:spcPct val="20000"/>
              </a:spcBef>
              <a:buClr>
                <a:srgbClr val="003767"/>
              </a:buClr>
              <a:buSzPct val="80000"/>
              <a:buFont typeface="Wingdings" charset="2"/>
              <a:buChar char="§"/>
            </a:pPr>
            <a:r>
              <a:rPr lang="en-US" sz="2400" b="1" dirty="0">
                <a:solidFill>
                  <a:srgbClr val="1F41A5"/>
                </a:solidFill>
                <a:latin typeface="Franklin Gothic Book" panose="020B0503020102020204" pitchFamily="34" charset="0"/>
                <a:ea typeface="ヒラギノ角ゴ Pro W3" charset="-128"/>
                <a:cs typeface="Franklin Gothic Book"/>
              </a:rPr>
              <a:t>Credit Cards:</a:t>
            </a:r>
            <a:r>
              <a:rPr lang="en-US" sz="2400" dirty="0">
                <a:solidFill>
                  <a:srgbClr val="1F41A5"/>
                </a:solidFill>
                <a:latin typeface="Franklin Gothic Book" panose="020B0503020102020204" pitchFamily="34" charset="0"/>
                <a:ea typeface="ヒラギノ角ゴ Pro W3" charset="-128"/>
                <a:cs typeface="Franklin Gothic Book"/>
              </a:rPr>
              <a:t>  32% of senior households have credit card debt, and 25% of them have balances greater than $7,500</a:t>
            </a:r>
          </a:p>
          <a:p>
            <a:pPr marL="173038" indent="-173038" eaLnBrk="0" hangingPunct="0">
              <a:spcBef>
                <a:spcPct val="20000"/>
              </a:spcBef>
              <a:buClr>
                <a:srgbClr val="003767"/>
              </a:buClr>
              <a:buSzPct val="80000"/>
              <a:buFont typeface="Wingdings" charset="2"/>
              <a:buChar char="§"/>
            </a:pPr>
            <a:r>
              <a:rPr lang="en-US" sz="2400" b="1" dirty="0">
                <a:solidFill>
                  <a:srgbClr val="1F41A5"/>
                </a:solidFill>
                <a:latin typeface="Franklin Gothic Book" panose="020B0503020102020204" pitchFamily="34" charset="0"/>
                <a:ea typeface="ヒラギノ角ゴ Pro W3" charset="-128"/>
                <a:cs typeface="Franklin Gothic Book"/>
              </a:rPr>
              <a:t>Housing:  </a:t>
            </a:r>
            <a:r>
              <a:rPr lang="en-US" sz="2400" dirty="0">
                <a:solidFill>
                  <a:srgbClr val="1F41A5"/>
                </a:solidFill>
                <a:latin typeface="Franklin Gothic Book" panose="020B0503020102020204" pitchFamily="34" charset="0"/>
                <a:ea typeface="ヒラギノ角ゴ Pro W3" charset="-128"/>
                <a:cs typeface="Franklin Gothic Book"/>
              </a:rPr>
              <a:t>More than 30% of older adult renters spend nearly half of their incomes on housing</a:t>
            </a:r>
            <a:endParaRPr lang="en-US" sz="2400" b="1" dirty="0">
              <a:solidFill>
                <a:srgbClr val="1F41A5"/>
              </a:solidFill>
              <a:latin typeface="Franklin Gothic Book" panose="020B0503020102020204" pitchFamily="34" charset="0"/>
              <a:ea typeface="ヒラギノ角ゴ Pro W3" charset="-128"/>
              <a:cs typeface="Franklin Gothic Book"/>
            </a:endParaRPr>
          </a:p>
          <a:p>
            <a:pPr marL="173038" indent="-173038" eaLnBrk="0" hangingPunct="0">
              <a:spcBef>
                <a:spcPct val="20000"/>
              </a:spcBef>
              <a:buClr>
                <a:srgbClr val="003767"/>
              </a:buClr>
              <a:buSzPct val="80000"/>
              <a:buFont typeface="Wingdings" charset="2"/>
              <a:buChar char="§"/>
            </a:pPr>
            <a:r>
              <a:rPr lang="en-US" sz="2400" b="1" dirty="0">
                <a:solidFill>
                  <a:srgbClr val="1F41A5"/>
                </a:solidFill>
                <a:latin typeface="Franklin Gothic Book" panose="020B0503020102020204" pitchFamily="34" charset="0"/>
                <a:ea typeface="ヒラギノ角ゴ Pro W3" charset="-128"/>
                <a:cs typeface="Franklin Gothic Book"/>
              </a:rPr>
              <a:t>Medical Expenses:  </a:t>
            </a:r>
            <a:r>
              <a:rPr lang="en-US" sz="2400" dirty="0">
                <a:solidFill>
                  <a:srgbClr val="1F41A5"/>
                </a:solidFill>
                <a:latin typeface="Franklin Gothic Book" panose="020B0503020102020204" pitchFamily="34" charset="0"/>
                <a:ea typeface="ヒラギノ角ゴ Pro W3" charset="-128"/>
                <a:cs typeface="Franklin Gothic Book"/>
              </a:rPr>
              <a:t>Seniors managing chronic diseases spend $38,000 on average in their last 5 years of life</a:t>
            </a:r>
          </a:p>
          <a:p>
            <a:pPr marL="173038" indent="-173038" eaLnBrk="0" hangingPunct="0">
              <a:spcBef>
                <a:spcPct val="20000"/>
              </a:spcBef>
              <a:buClr>
                <a:srgbClr val="003767"/>
              </a:buClr>
              <a:buSzPct val="80000"/>
              <a:buFont typeface="Wingdings" charset="2"/>
              <a:buChar char="§"/>
            </a:pPr>
            <a:endParaRPr lang="en-US" sz="2400" dirty="0">
              <a:solidFill>
                <a:srgbClr val="1F41A5"/>
              </a:solidFill>
              <a:latin typeface="Franklin Gothic Book" panose="020B0503020102020204" pitchFamily="34" charset="0"/>
              <a:ea typeface="ヒラギノ角ゴ Pro W3" charset="-128"/>
              <a:cs typeface="Franklin Gothic Book"/>
            </a:endParaRP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03233" y="2766358"/>
            <a:ext cx="1380929" cy="2071393"/>
          </a:xfrm>
          <a:prstGeom prst="rect">
            <a:avLst/>
          </a:prstGeom>
        </p:spPr>
      </p:pic>
    </p:spTree>
    <p:extLst>
      <p:ext uri="{BB962C8B-B14F-4D97-AF65-F5344CB8AC3E}">
        <p14:creationId xmlns:p14="http://schemas.microsoft.com/office/powerpoint/2010/main" val="19286832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b="1" dirty="0">
                <a:latin typeface="Franklin Gothic Book" panose="020B0503020102020204" pitchFamily="34" charset="0"/>
              </a:rPr>
              <a:t>Seniors Struggling to Pay Bills</a:t>
            </a:r>
            <a:br>
              <a:rPr lang="en-US" sz="3200" b="1" dirty="0">
                <a:latin typeface="Franklin Gothic Book" panose="020B0503020102020204" pitchFamily="34" charset="0"/>
              </a:rPr>
            </a:br>
            <a:r>
              <a:rPr lang="en-US" sz="3200" b="1" dirty="0">
                <a:latin typeface="Franklin Gothic Book" panose="020B0503020102020204" pitchFamily="34" charset="0"/>
              </a:rPr>
              <a:t> Recent NCOA survey results</a:t>
            </a:r>
          </a:p>
        </p:txBody>
      </p:sp>
      <p:sp>
        <p:nvSpPr>
          <p:cNvPr id="3" name="Content Placeholder 2"/>
          <p:cNvSpPr>
            <a:spLocks noGrp="1"/>
          </p:cNvSpPr>
          <p:nvPr>
            <p:ph idx="1"/>
          </p:nvPr>
        </p:nvSpPr>
        <p:spPr/>
        <p:txBody>
          <a:bodyPr/>
          <a:lstStyle/>
          <a:p>
            <a:r>
              <a:rPr lang="en-US" dirty="0">
                <a:latin typeface="Franklin Gothic Book" panose="020B0503020102020204" pitchFamily="34" charset="0"/>
              </a:rPr>
              <a:t>23% forgo needed home or car repairs, putting them at risk of injury</a:t>
            </a:r>
          </a:p>
          <a:p>
            <a:endParaRPr lang="en-US" dirty="0">
              <a:latin typeface="Franklin Gothic Book" panose="020B0503020102020204" pitchFamily="34" charset="0"/>
            </a:endParaRPr>
          </a:p>
          <a:p>
            <a:r>
              <a:rPr lang="en-US" dirty="0">
                <a:latin typeface="Franklin Gothic Book" panose="020B0503020102020204" pitchFamily="34" charset="0"/>
              </a:rPr>
              <a:t>15% cut their prescription pills in half</a:t>
            </a:r>
          </a:p>
          <a:p>
            <a:endParaRPr lang="en-US" dirty="0"/>
          </a:p>
          <a:p>
            <a:r>
              <a:rPr lang="en-US" dirty="0">
                <a:latin typeface="Franklin Gothic Book" panose="020B0503020102020204" pitchFamily="34" charset="0"/>
              </a:rPr>
              <a:t>14% regularly skip meals</a:t>
            </a:r>
          </a:p>
        </p:txBody>
      </p:sp>
      <p:sp>
        <p:nvSpPr>
          <p:cNvPr id="4" name="Slide Number Placeholder 3"/>
          <p:cNvSpPr>
            <a:spLocks noGrp="1"/>
          </p:cNvSpPr>
          <p:nvPr>
            <p:ph type="sldNum" sz="quarter" idx="12"/>
          </p:nvPr>
        </p:nvSpPr>
        <p:spPr/>
        <p:txBody>
          <a:bodyPr/>
          <a:lstStyle/>
          <a:p>
            <a:pPr>
              <a:defRPr/>
            </a:pPr>
            <a:fld id="{B6CDC133-D0F8-49FE-9074-15824E234FA9}" type="slidenum">
              <a:rPr lang="en-US" smtClean="0"/>
              <a:pPr>
                <a:defRPr/>
              </a:pPr>
              <a:t>3</a:t>
            </a:fld>
            <a:endParaRPr lang="en-US" dirty="0"/>
          </a:p>
        </p:txBody>
      </p:sp>
    </p:spTree>
    <p:extLst>
      <p:ext uri="{BB962C8B-B14F-4D97-AF65-F5344CB8AC3E}">
        <p14:creationId xmlns:p14="http://schemas.microsoft.com/office/powerpoint/2010/main" val="34638043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Text Placeholder 2"/>
          <p:cNvSpPr txBox="1">
            <a:spLocks/>
          </p:cNvSpPr>
          <p:nvPr/>
        </p:nvSpPr>
        <p:spPr bwMode="auto">
          <a:xfrm>
            <a:off x="342900" y="1905000"/>
            <a:ext cx="8541794" cy="4621583"/>
          </a:xfrm>
          <a:prstGeom prst="rect">
            <a:avLst/>
          </a:prstGeom>
          <a:noFill/>
          <a:ln w="9525">
            <a:noFill/>
            <a:miter lim="800000"/>
            <a:headEnd/>
            <a:tailEnd/>
          </a:ln>
        </p:spPr>
        <p:txBody>
          <a:bodyPr/>
          <a:lstStyle/>
          <a:p>
            <a:pPr marL="288925" lvl="1" indent="-288925">
              <a:spcBef>
                <a:spcPct val="20000"/>
              </a:spcBef>
              <a:buClr>
                <a:srgbClr val="2041A5"/>
              </a:buClr>
              <a:buFont typeface="Wingdings" pitchFamily="2" charset="2"/>
              <a:buChar char="§"/>
            </a:pPr>
            <a:r>
              <a:rPr lang="en-US" sz="2800" dirty="0">
                <a:solidFill>
                  <a:srgbClr val="2041A5"/>
                </a:solidFill>
                <a:latin typeface="Franklin Gothic Book" pitchFamily="34" charset="0"/>
                <a:ea typeface="Franklin Gothic Book" pitchFamily="34" charset="0"/>
                <a:cs typeface="Franklin Gothic Book" pitchFamily="34" charset="0"/>
              </a:rPr>
              <a:t>Average Social Security retirement benefit: $1,471</a:t>
            </a:r>
          </a:p>
          <a:p>
            <a:pPr marL="746125" lvl="2" indent="-288925">
              <a:spcBef>
                <a:spcPct val="20000"/>
              </a:spcBef>
              <a:buClr>
                <a:srgbClr val="2041A5"/>
              </a:buClr>
              <a:buFont typeface="Wingdings" pitchFamily="2" charset="2"/>
              <a:buChar char="§"/>
            </a:pPr>
            <a:r>
              <a:rPr lang="en-US" sz="2400" dirty="0">
                <a:solidFill>
                  <a:srgbClr val="2041A5"/>
                </a:solidFill>
                <a:latin typeface="Franklin Gothic Book" pitchFamily="34" charset="0"/>
                <a:ea typeface="Franklin Gothic Book" pitchFamily="34" charset="0"/>
                <a:cs typeface="Franklin Gothic Book" pitchFamily="34" charset="0"/>
              </a:rPr>
              <a:t>For 2 in 3, Social Security benefits represent more than half of their income in retirement</a:t>
            </a:r>
          </a:p>
          <a:p>
            <a:pPr marL="746125" lvl="2" indent="-288925">
              <a:spcBef>
                <a:spcPct val="20000"/>
              </a:spcBef>
              <a:buClr>
                <a:srgbClr val="2041A5"/>
              </a:buClr>
              <a:buFont typeface="Wingdings" pitchFamily="2" charset="2"/>
              <a:buChar char="§"/>
            </a:pPr>
            <a:r>
              <a:rPr lang="en-US" sz="2400" dirty="0">
                <a:solidFill>
                  <a:srgbClr val="2041A5"/>
                </a:solidFill>
                <a:latin typeface="Franklin Gothic Book" pitchFamily="34" charset="0"/>
                <a:ea typeface="Franklin Gothic Book" pitchFamily="34" charset="0"/>
                <a:cs typeface="Franklin Gothic Book" pitchFamily="34" charset="0"/>
              </a:rPr>
              <a:t>For 1 in 3, Social Security benefits represent 90% or more of their income</a:t>
            </a:r>
          </a:p>
          <a:p>
            <a:pPr marL="800100" lvl="2" indent="-342900">
              <a:spcBef>
                <a:spcPct val="20000"/>
              </a:spcBef>
              <a:buClr>
                <a:srgbClr val="2041A5"/>
              </a:buClr>
              <a:buFont typeface="Arial" panose="020B0604020202020204" pitchFamily="34" charset="0"/>
              <a:buChar char="•"/>
            </a:pPr>
            <a:endParaRPr lang="en-US" sz="2400" dirty="0">
              <a:solidFill>
                <a:srgbClr val="2041A5"/>
              </a:solidFill>
              <a:latin typeface="Franklin Gothic Book" pitchFamily="34" charset="0"/>
              <a:ea typeface="Franklin Gothic Book" pitchFamily="34" charset="0"/>
              <a:cs typeface="Franklin Gothic Book" pitchFamily="34" charset="0"/>
            </a:endParaRPr>
          </a:p>
        </p:txBody>
      </p:sp>
      <p:sp>
        <p:nvSpPr>
          <p:cNvPr id="10242" name="Title 1"/>
          <p:cNvSpPr>
            <a:spLocks noGrp="1"/>
          </p:cNvSpPr>
          <p:nvPr>
            <p:ph type="title"/>
          </p:nvPr>
        </p:nvSpPr>
        <p:spPr bwMode="auto">
          <a:xfrm>
            <a:off x="342900" y="274638"/>
            <a:ext cx="8343900" cy="795337"/>
          </a:xfrm>
          <a:noFill/>
          <a:ln>
            <a:miter lim="800000"/>
            <a:headEnd/>
            <a:tailEnd/>
          </a:ln>
        </p:spPr>
        <p:txBody>
          <a:bodyPr wrap="square" lIns="91440" tIns="45720" rIns="91440" bIns="45720" numCol="1" anchor="t" anchorCtr="0" compatLnSpc="1">
            <a:prstTxWarp prst="textNoShape">
              <a:avLst/>
            </a:prstTxWarp>
          </a:bodyPr>
          <a:lstStyle/>
          <a:p>
            <a:pPr eaLnBrk="1" hangingPunct="1"/>
            <a:r>
              <a:rPr lang="en-US" sz="3200" dirty="0">
                <a:solidFill>
                  <a:schemeClr val="tx1"/>
                </a:solidFill>
                <a:latin typeface="Franklin Gothic Medium" pitchFamily="34" charset="0"/>
                <a:ea typeface="Franklin Gothic Medium" pitchFamily="34" charset="0"/>
                <a:cs typeface="Franklin Gothic Medium" pitchFamily="34" charset="0"/>
              </a:rPr>
              <a:t>And Social Security is only a modest lifeline…</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66531" y="3944544"/>
            <a:ext cx="2523130" cy="1906365"/>
          </a:xfrm>
          <a:prstGeom prst="rect">
            <a:avLst/>
          </a:prstGeom>
        </p:spPr>
      </p:pic>
    </p:spTree>
    <p:extLst>
      <p:ext uri="{BB962C8B-B14F-4D97-AF65-F5344CB8AC3E}">
        <p14:creationId xmlns:p14="http://schemas.microsoft.com/office/powerpoint/2010/main" val="36621126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bwMode="auto">
          <a:xfrm>
            <a:off x="309770" y="457200"/>
            <a:ext cx="8229600" cy="6397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eaLnBrk="1" hangingPunct="1"/>
            <a:r>
              <a:rPr lang="en-US" altLang="en-US" sz="3200" dirty="0">
                <a:solidFill>
                  <a:schemeClr val="tx1"/>
                </a:solidFill>
                <a:latin typeface="Franklin Gothic Medium" panose="020B0603020102020204" pitchFamily="34" charset="0"/>
                <a:cs typeface="Times New Roman" pitchFamily="18" charset="0"/>
              </a:rPr>
              <a:t>Income realities for older Alabamans</a:t>
            </a:r>
          </a:p>
        </p:txBody>
      </p:sp>
      <p:sp>
        <p:nvSpPr>
          <p:cNvPr id="8" name="Text Placeholder 4"/>
          <p:cNvSpPr txBox="1">
            <a:spLocks/>
          </p:cNvSpPr>
          <p:nvPr/>
        </p:nvSpPr>
        <p:spPr>
          <a:xfrm>
            <a:off x="342900" y="1534019"/>
            <a:ext cx="8343900" cy="4167481"/>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US" dirty="0"/>
          </a:p>
        </p:txBody>
      </p:sp>
      <p:sp>
        <p:nvSpPr>
          <p:cNvPr id="3" name="TextBox 2"/>
          <p:cNvSpPr txBox="1"/>
          <p:nvPr/>
        </p:nvSpPr>
        <p:spPr>
          <a:xfrm>
            <a:off x="490627" y="1530014"/>
            <a:ext cx="8276183" cy="4216539"/>
          </a:xfrm>
          <a:prstGeom prst="rect">
            <a:avLst/>
          </a:prstGeom>
        </p:spPr>
        <p:txBody>
          <a:bodyPr vert="horz" wrap="square" rtlCol="0">
            <a:spAutoFit/>
          </a:bodyPr>
          <a:lstStyle/>
          <a:p>
            <a:pPr algn="ctr" eaLnBrk="0" hangingPunct="0">
              <a:spcBef>
                <a:spcPct val="20000"/>
              </a:spcBef>
              <a:buClr>
                <a:srgbClr val="1F41A5"/>
              </a:buClr>
              <a:buSzPct val="80000"/>
            </a:pPr>
            <a:endParaRPr lang="en-US" sz="2000" dirty="0">
              <a:solidFill>
                <a:srgbClr val="1F41A5"/>
              </a:solidFill>
              <a:latin typeface="Franklin Gothic Book" panose="020B0503020102020204" pitchFamily="34" charset="0"/>
              <a:ea typeface="ヒラギノ角ゴ Pro W3" charset="-128"/>
              <a:cs typeface="Franklin Gothic Book"/>
            </a:endParaRPr>
          </a:p>
          <a:p>
            <a:pPr algn="ctr" eaLnBrk="0" hangingPunct="0">
              <a:spcBef>
                <a:spcPct val="20000"/>
              </a:spcBef>
              <a:buClr>
                <a:srgbClr val="1F41A5"/>
              </a:buClr>
              <a:buSzPct val="80000"/>
            </a:pPr>
            <a:endParaRPr lang="en-US" sz="2000" dirty="0">
              <a:solidFill>
                <a:srgbClr val="1F41A5"/>
              </a:solidFill>
              <a:latin typeface="Franklin Gothic Book" panose="020B0503020102020204" pitchFamily="34" charset="0"/>
              <a:ea typeface="ヒラギノ角ゴ Pro W3" charset="-128"/>
              <a:cs typeface="Franklin Gothic Book"/>
            </a:endParaRPr>
          </a:p>
          <a:p>
            <a:pPr algn="ctr" eaLnBrk="0" hangingPunct="0">
              <a:spcBef>
                <a:spcPct val="20000"/>
              </a:spcBef>
              <a:buClr>
                <a:srgbClr val="1F41A5"/>
              </a:buClr>
              <a:buSzPct val="80000"/>
            </a:pPr>
            <a:r>
              <a:rPr lang="en-US" sz="2800" u="sng" dirty="0">
                <a:solidFill>
                  <a:srgbClr val="1F41A5"/>
                </a:solidFill>
                <a:latin typeface="Franklin Gothic Book" panose="020B0503020102020204" pitchFamily="34" charset="0"/>
                <a:ea typeface="ヒラギノ角ゴ Pro W3" charset="-128"/>
                <a:cs typeface="Franklin Gothic Book"/>
              </a:rPr>
              <a:t>Nearly half</a:t>
            </a:r>
            <a:r>
              <a:rPr lang="en-US" sz="2800" dirty="0">
                <a:solidFill>
                  <a:srgbClr val="1F41A5"/>
                </a:solidFill>
                <a:latin typeface="Franklin Gothic Book" panose="020B0503020102020204" pitchFamily="34" charset="0"/>
                <a:ea typeface="ヒラギノ角ゴ Pro W3" charset="-128"/>
                <a:cs typeface="Franklin Gothic Book"/>
              </a:rPr>
              <a:t> of Alabamans 60+ who live alone </a:t>
            </a:r>
            <a:br>
              <a:rPr lang="en-US" sz="2800" dirty="0">
                <a:solidFill>
                  <a:srgbClr val="1F41A5"/>
                </a:solidFill>
                <a:latin typeface="Franklin Gothic Book" panose="020B0503020102020204" pitchFamily="34" charset="0"/>
                <a:ea typeface="ヒラギノ角ゴ Pro W3" charset="-128"/>
                <a:cs typeface="Franklin Gothic Book"/>
              </a:rPr>
            </a:br>
            <a:r>
              <a:rPr lang="en-US" sz="2800" dirty="0">
                <a:solidFill>
                  <a:srgbClr val="1F41A5"/>
                </a:solidFill>
                <a:latin typeface="Franklin Gothic Book" panose="020B0503020102020204" pitchFamily="34" charset="0"/>
                <a:ea typeface="ヒラギノ角ゴ Pro W3" charset="-128"/>
                <a:cs typeface="Franklin Gothic Book"/>
              </a:rPr>
              <a:t>survive on less than </a:t>
            </a:r>
          </a:p>
          <a:p>
            <a:pPr algn="ctr" eaLnBrk="0" hangingPunct="0">
              <a:spcBef>
                <a:spcPct val="20000"/>
              </a:spcBef>
              <a:buClr>
                <a:srgbClr val="1F41A5"/>
              </a:buClr>
              <a:buSzPct val="80000"/>
            </a:pPr>
            <a:r>
              <a:rPr lang="en-US" sz="2800" dirty="0">
                <a:solidFill>
                  <a:srgbClr val="FF0000"/>
                </a:solidFill>
                <a:latin typeface="Franklin Gothic Book" panose="020B0503020102020204" pitchFamily="34" charset="0"/>
                <a:ea typeface="ヒラギノ角ゴ Pro W3" charset="-128"/>
                <a:cs typeface="Franklin Gothic Book"/>
              </a:rPr>
              <a:t>$17,500 per year</a:t>
            </a:r>
            <a:endParaRPr lang="en-US" sz="2800" dirty="0">
              <a:solidFill>
                <a:srgbClr val="1F41A5"/>
              </a:solidFill>
              <a:latin typeface="Franklin Gothic Book" panose="020B0503020102020204" pitchFamily="34" charset="0"/>
              <a:ea typeface="ヒラギノ角ゴ Pro W3" charset="-128"/>
              <a:cs typeface="Franklin Gothic Book"/>
            </a:endParaRPr>
          </a:p>
          <a:p>
            <a:pPr algn="ctr" eaLnBrk="0" hangingPunct="0">
              <a:spcBef>
                <a:spcPct val="20000"/>
              </a:spcBef>
              <a:buClr>
                <a:srgbClr val="1F41A5"/>
              </a:buClr>
              <a:buSzPct val="80000"/>
            </a:pPr>
            <a:r>
              <a:rPr lang="en-US" sz="2800" u="sng" dirty="0">
                <a:solidFill>
                  <a:srgbClr val="1F41A5"/>
                </a:solidFill>
                <a:latin typeface="Franklin Gothic Book" panose="020B0503020102020204" pitchFamily="34" charset="0"/>
                <a:ea typeface="ヒラギノ角ゴ Pro W3" charset="-128"/>
                <a:cs typeface="Franklin Gothic Book"/>
              </a:rPr>
              <a:t>About 1 in 4 </a:t>
            </a:r>
            <a:r>
              <a:rPr lang="en-US" sz="2800" dirty="0">
                <a:solidFill>
                  <a:srgbClr val="1F41A5"/>
                </a:solidFill>
                <a:latin typeface="Franklin Gothic Book" panose="020B0503020102020204" pitchFamily="34" charset="0"/>
                <a:ea typeface="ヒラギノ角ゴ Pro W3" charset="-128"/>
                <a:cs typeface="Franklin Gothic Book"/>
              </a:rPr>
              <a:t>Alabama couples 60+ live on less than </a:t>
            </a:r>
          </a:p>
          <a:p>
            <a:pPr algn="ctr" eaLnBrk="0" hangingPunct="0">
              <a:spcBef>
                <a:spcPct val="20000"/>
              </a:spcBef>
              <a:buClr>
                <a:srgbClr val="1F41A5"/>
              </a:buClr>
              <a:buSzPct val="80000"/>
            </a:pPr>
            <a:r>
              <a:rPr lang="en-US" sz="2800" dirty="0">
                <a:solidFill>
                  <a:srgbClr val="FF0000"/>
                </a:solidFill>
                <a:latin typeface="Franklin Gothic Book" panose="020B0503020102020204" pitchFamily="34" charset="0"/>
                <a:ea typeface="ヒラギノ角ゴ Pro W3" charset="-128"/>
                <a:cs typeface="Franklin Gothic Book"/>
              </a:rPr>
              <a:t>$27,500 per year</a:t>
            </a:r>
          </a:p>
          <a:p>
            <a:pPr eaLnBrk="0" hangingPunct="0">
              <a:spcBef>
                <a:spcPct val="20000"/>
              </a:spcBef>
              <a:buClr>
                <a:srgbClr val="003767"/>
              </a:buClr>
              <a:buSzPct val="80000"/>
            </a:pPr>
            <a:r>
              <a:rPr lang="en-US" sz="2800" u="sng" dirty="0">
                <a:solidFill>
                  <a:srgbClr val="1F41A5"/>
                </a:solidFill>
                <a:latin typeface="Franklin Gothic Book" panose="020B0503020102020204" pitchFamily="34" charset="0"/>
                <a:ea typeface="ヒラギノ角ゴ Pro W3" charset="-128"/>
                <a:cs typeface="Franklin Gothic Book"/>
              </a:rPr>
              <a:t>1 in 5 </a:t>
            </a:r>
            <a:r>
              <a:rPr lang="en-US" sz="2800" dirty="0">
                <a:solidFill>
                  <a:srgbClr val="1F41A5"/>
                </a:solidFill>
                <a:latin typeface="Franklin Gothic Book" panose="020B0503020102020204" pitchFamily="34" charset="0"/>
                <a:ea typeface="ヒラギノ角ゴ Pro W3" charset="-128"/>
                <a:cs typeface="Franklin Gothic Book"/>
              </a:rPr>
              <a:t>African Americans live in poverty, with an annual income of </a:t>
            </a:r>
            <a:r>
              <a:rPr lang="en-US" sz="2800" dirty="0">
                <a:solidFill>
                  <a:srgbClr val="FF0000"/>
                </a:solidFill>
                <a:latin typeface="Franklin Gothic Book" panose="020B0503020102020204" pitchFamily="34" charset="0"/>
                <a:ea typeface="ヒラギノ角ゴ Pro W3" charset="-128"/>
                <a:cs typeface="Franklin Gothic Book"/>
              </a:rPr>
              <a:t>$12,490 per year</a:t>
            </a:r>
          </a:p>
        </p:txBody>
      </p:sp>
    </p:spTree>
    <p:extLst>
      <p:ext uri="{BB962C8B-B14F-4D97-AF65-F5344CB8AC3E}">
        <p14:creationId xmlns:p14="http://schemas.microsoft.com/office/powerpoint/2010/main" val="7408027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bwMode="auto">
          <a:xfrm>
            <a:off x="183755" y="289248"/>
            <a:ext cx="8461057" cy="79310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eaLnBrk="1" hangingPunct="1"/>
            <a:r>
              <a:rPr lang="en-US" altLang="en-US" sz="3200" dirty="0">
                <a:solidFill>
                  <a:schemeClr val="tx1"/>
                </a:solidFill>
                <a:latin typeface="Franklin Gothic Medium" panose="020B0603020102020204" pitchFamily="34" charset="0"/>
              </a:rPr>
              <a:t>Making ends meet in Alabama</a:t>
            </a:r>
          </a:p>
        </p:txBody>
      </p:sp>
      <p:sp>
        <p:nvSpPr>
          <p:cNvPr id="9219" name="TextBox 4"/>
          <p:cNvSpPr txBox="1">
            <a:spLocks noChangeArrowheads="1"/>
          </p:cNvSpPr>
          <p:nvPr/>
        </p:nvSpPr>
        <p:spPr bwMode="auto">
          <a:xfrm>
            <a:off x="557212" y="5622182"/>
            <a:ext cx="802957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a:solidFill>
                  <a:schemeClr val="tx1"/>
                </a:solidFill>
                <a:latin typeface="Arial" pitchFamily="34" charset="0"/>
                <a:cs typeface="Arial" pitchFamily="34" charset="0"/>
              </a:defRPr>
            </a:lvl9pPr>
          </a:lstStyle>
          <a:p>
            <a:pPr>
              <a:spcBef>
                <a:spcPct val="20000"/>
              </a:spcBef>
              <a:buClr>
                <a:srgbClr val="003767"/>
              </a:buClr>
              <a:buSzPct val="80000"/>
            </a:pPr>
            <a:r>
              <a:rPr lang="en-US" altLang="en-US" sz="1600" dirty="0">
                <a:latin typeface="Franklin Gothic Book" panose="020B0503020102020204" pitchFamily="34" charset="0"/>
                <a:ea typeface="ヒラギノ角ゴ Pro W3"/>
                <a:cs typeface="Franklin Gothic Book" pitchFamily="34" charset="0"/>
              </a:rPr>
              <a:t>Statewide averages accessed at </a:t>
            </a:r>
            <a:r>
              <a:rPr lang="en-US" altLang="en-US" sz="1600" dirty="0">
                <a:latin typeface="Franklin Gothic Book" panose="020B0503020102020204" pitchFamily="34" charset="0"/>
                <a:ea typeface="ヒラギノ角ゴ Pro W3"/>
                <a:cs typeface="Franklin Gothic Book" pitchFamily="34" charset="0"/>
                <a:hlinkClick r:id="rId3"/>
              </a:rPr>
              <a:t>www.basiceconomicsecurity.org</a:t>
            </a:r>
            <a:r>
              <a:rPr lang="en-US" altLang="en-US" sz="1600" dirty="0">
                <a:latin typeface="Franklin Gothic Book" panose="020B0503020102020204" pitchFamily="34" charset="0"/>
                <a:ea typeface="ヒラギノ角ゴ Pro W3"/>
                <a:cs typeface="Franklin Gothic Book" pitchFamily="34" charset="0"/>
              </a:rPr>
              <a:t> </a:t>
            </a:r>
          </a:p>
        </p:txBody>
      </p:sp>
      <p:pic>
        <p:nvPicPr>
          <p:cNvPr id="3" name="Picture 2"/>
          <p:cNvPicPr>
            <a:picLocks noChangeAspect="1"/>
          </p:cNvPicPr>
          <p:nvPr/>
        </p:nvPicPr>
        <p:blipFill>
          <a:blip r:embed="rId4"/>
          <a:stretch>
            <a:fillRect/>
          </a:stretch>
        </p:blipFill>
        <p:spPr>
          <a:xfrm>
            <a:off x="125730" y="1454420"/>
            <a:ext cx="8928766" cy="4108386"/>
          </a:xfrm>
          <a:prstGeom prst="rect">
            <a:avLst/>
          </a:prstGeom>
        </p:spPr>
      </p:pic>
      <p:sp>
        <p:nvSpPr>
          <p:cNvPr id="2" name="Oval 1"/>
          <p:cNvSpPr/>
          <p:nvPr/>
        </p:nvSpPr>
        <p:spPr>
          <a:xfrm>
            <a:off x="8145624" y="2248678"/>
            <a:ext cx="998376" cy="419877"/>
          </a:xfrm>
          <a:prstGeom prst="ellipse">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Franklin Gothic Book" panose="020B0503020102020204" pitchFamily="34" charset="0"/>
            </a:endParaRPr>
          </a:p>
        </p:txBody>
      </p:sp>
      <p:sp>
        <p:nvSpPr>
          <p:cNvPr id="6" name="Oval 5"/>
          <p:cNvSpPr/>
          <p:nvPr/>
        </p:nvSpPr>
        <p:spPr>
          <a:xfrm>
            <a:off x="8145624" y="4080589"/>
            <a:ext cx="998376" cy="419877"/>
          </a:xfrm>
          <a:prstGeom prst="ellipse">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Franklin Gothic Book" panose="020B0503020102020204" pitchFamily="34" charset="0"/>
            </a:endParaRPr>
          </a:p>
        </p:txBody>
      </p:sp>
    </p:spTree>
    <p:extLst>
      <p:ext uri="{BB962C8B-B14F-4D97-AF65-F5344CB8AC3E}">
        <p14:creationId xmlns:p14="http://schemas.microsoft.com/office/powerpoint/2010/main" val="35929079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bwMode="auto">
          <a:xfrm>
            <a:off x="0" y="457200"/>
            <a:ext cx="8965870" cy="715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r>
              <a:rPr lang="en-US" altLang="en-US" sz="3200" dirty="0">
                <a:solidFill>
                  <a:schemeClr val="tx1"/>
                </a:solidFill>
                <a:latin typeface="Franklin Gothic Medium" panose="020B0603020102020204" pitchFamily="34" charset="0"/>
              </a:rPr>
              <a:t>Public &amp; private support help close the gap</a:t>
            </a:r>
          </a:p>
        </p:txBody>
      </p:sp>
      <p:graphicFrame>
        <p:nvGraphicFramePr>
          <p:cNvPr id="6" name="Chart 5"/>
          <p:cNvGraphicFramePr>
            <a:graphicFrameLocks/>
          </p:cNvGraphicFramePr>
          <p:nvPr>
            <p:extLst>
              <p:ext uri="{D42A27DB-BD31-4B8C-83A1-F6EECF244321}">
                <p14:modId xmlns:p14="http://schemas.microsoft.com/office/powerpoint/2010/main" val="1613221027"/>
              </p:ext>
            </p:extLst>
          </p:nvPr>
        </p:nvGraphicFramePr>
        <p:xfrm>
          <a:off x="584612" y="1600200"/>
          <a:ext cx="7962900" cy="462597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80537473"/>
      </p:ext>
    </p:extLst>
  </p:cSld>
  <p:clrMapOvr>
    <a:masterClrMapping/>
  </p:clrMapOvr>
  <p:transition spd="slow" advClick="0" advTm="144500"/>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70588" y="186612"/>
            <a:ext cx="8873411" cy="882927"/>
          </a:xfrm>
        </p:spPr>
        <p:txBody>
          <a:bodyPr/>
          <a:lstStyle/>
          <a:p>
            <a:pPr algn="ctr"/>
            <a:r>
              <a:rPr lang="en-US" sz="3200" dirty="0">
                <a:solidFill>
                  <a:schemeClr val="tx1"/>
                </a:solidFill>
                <a:latin typeface="Franklin Gothic Medium" panose="020B0603020102020204" pitchFamily="34" charset="0"/>
              </a:rPr>
              <a:t>Medical &amp; nutrition benefits help close the gap</a:t>
            </a:r>
          </a:p>
        </p:txBody>
      </p:sp>
      <p:sp>
        <p:nvSpPr>
          <p:cNvPr id="5" name="Text Placeholder 4"/>
          <p:cNvSpPr>
            <a:spLocks noGrp="1"/>
          </p:cNvSpPr>
          <p:nvPr>
            <p:ph type="body" sz="quarter" idx="10"/>
          </p:nvPr>
        </p:nvSpPr>
        <p:spPr>
          <a:xfrm>
            <a:off x="381000" y="1805307"/>
            <a:ext cx="8343900" cy="4519293"/>
          </a:xfrm>
        </p:spPr>
        <p:txBody>
          <a:bodyPr/>
          <a:lstStyle/>
          <a:p>
            <a:r>
              <a:rPr lang="en-US" dirty="0">
                <a:latin typeface="Franklin Gothic Book" panose="020B0503020102020204" pitchFamily="34" charset="0"/>
              </a:rPr>
              <a:t>Medicare Savings Programs (MSPs)</a:t>
            </a:r>
          </a:p>
          <a:p>
            <a:pPr lvl="1"/>
            <a:r>
              <a:rPr lang="en-US" sz="1400" dirty="0">
                <a:latin typeface="Franklin Gothic Book" panose="020B0503020102020204" pitchFamily="34" charset="0"/>
              </a:rPr>
              <a:t>Covers most or all of the out-of-pocket costs of Medicare for doctor and hospital visits</a:t>
            </a:r>
          </a:p>
          <a:p>
            <a:pPr lvl="1"/>
            <a:r>
              <a:rPr lang="en-US" sz="1400" dirty="0">
                <a:latin typeface="Franklin Gothic Book" panose="020B0503020102020204" pitchFamily="34" charset="0"/>
              </a:rPr>
              <a:t>Average annual value: </a:t>
            </a:r>
            <a:r>
              <a:rPr lang="en-US" sz="1400" dirty="0">
                <a:solidFill>
                  <a:srgbClr val="FF0000"/>
                </a:solidFill>
                <a:latin typeface="Franklin Gothic Book" panose="020B0503020102020204" pitchFamily="34" charset="0"/>
              </a:rPr>
              <a:t>$1,663 </a:t>
            </a:r>
            <a:r>
              <a:rPr lang="en-US" sz="1400" dirty="0">
                <a:latin typeface="Franklin Gothic Book" panose="020B0503020102020204" pitchFamily="34" charset="0"/>
              </a:rPr>
              <a:t>(national)</a:t>
            </a:r>
          </a:p>
          <a:p>
            <a:pPr lvl="1"/>
            <a:r>
              <a:rPr lang="en-US" sz="1400" dirty="0">
                <a:latin typeface="Franklin Gothic Book" panose="020B0503020102020204" pitchFamily="34" charset="0"/>
              </a:rPr>
              <a:t>Administered by Medicaid (state &amp; federal)</a:t>
            </a:r>
          </a:p>
          <a:p>
            <a:r>
              <a:rPr lang="en-US" sz="2000" dirty="0">
                <a:latin typeface="Franklin Gothic Book" panose="020B0503020102020204" pitchFamily="34" charset="0"/>
              </a:rPr>
              <a:t>Part D Low-Income Subsidy (LIS)</a:t>
            </a:r>
          </a:p>
          <a:p>
            <a:pPr lvl="1"/>
            <a:r>
              <a:rPr lang="en-US" sz="1400" dirty="0">
                <a:latin typeface="Franklin Gothic Book" panose="020B0503020102020204" pitchFamily="34" charset="0"/>
              </a:rPr>
              <a:t>Covers most or all of out-of-pocket costs of Medicare Part D (prescription drugs)</a:t>
            </a:r>
          </a:p>
          <a:p>
            <a:pPr lvl="1"/>
            <a:r>
              <a:rPr lang="en-US" sz="1400" dirty="0">
                <a:latin typeface="Franklin Gothic Book" panose="020B0503020102020204" pitchFamily="34" charset="0"/>
              </a:rPr>
              <a:t>Average annual value: </a:t>
            </a:r>
            <a:r>
              <a:rPr lang="en-US" sz="1400" dirty="0">
                <a:solidFill>
                  <a:srgbClr val="FF0000"/>
                </a:solidFill>
                <a:latin typeface="Franklin Gothic Book" panose="020B0503020102020204" pitchFamily="34" charset="0"/>
              </a:rPr>
              <a:t>$4,000 </a:t>
            </a:r>
            <a:r>
              <a:rPr lang="en-US" sz="1400" dirty="0">
                <a:latin typeface="Franklin Gothic Book" panose="020B0503020102020204" pitchFamily="34" charset="0"/>
              </a:rPr>
              <a:t>(national)</a:t>
            </a:r>
          </a:p>
          <a:p>
            <a:pPr lvl="1"/>
            <a:r>
              <a:rPr lang="en-US" sz="1400" dirty="0">
                <a:latin typeface="Franklin Gothic Book" panose="020B0503020102020204" pitchFamily="34" charset="0"/>
              </a:rPr>
              <a:t>Administered by the Social Security Administration</a:t>
            </a:r>
            <a:endParaRPr lang="en-US" sz="1200" dirty="0">
              <a:latin typeface="Franklin Gothic Book" panose="020B0503020102020204" pitchFamily="34" charset="0"/>
            </a:endParaRPr>
          </a:p>
          <a:p>
            <a:r>
              <a:rPr lang="en-US" dirty="0">
                <a:latin typeface="Franklin Gothic Book" panose="020B0503020102020204" pitchFamily="34" charset="0"/>
              </a:rPr>
              <a:t>Supplemental Nutrition Assistance Program (SNAP)</a:t>
            </a:r>
          </a:p>
          <a:p>
            <a:pPr lvl="1"/>
            <a:r>
              <a:rPr lang="en-US" sz="1400" dirty="0">
                <a:latin typeface="Franklin Gothic Book" panose="020B0503020102020204" pitchFamily="34" charset="0"/>
              </a:rPr>
              <a:t>Nation’s key anti-hunger program provides help to purchase food</a:t>
            </a:r>
          </a:p>
          <a:p>
            <a:pPr lvl="1"/>
            <a:r>
              <a:rPr lang="en-US" sz="1400" dirty="0">
                <a:latin typeface="Franklin Gothic Book" panose="020B0503020102020204" pitchFamily="34" charset="0"/>
              </a:rPr>
              <a:t>Average annual value: </a:t>
            </a:r>
            <a:r>
              <a:rPr lang="en-US" sz="1400" dirty="0">
                <a:solidFill>
                  <a:srgbClr val="FF0000"/>
                </a:solidFill>
                <a:latin typeface="Franklin Gothic Book" panose="020B0503020102020204" pitchFamily="34" charset="0"/>
              </a:rPr>
              <a:t>~$1,296 </a:t>
            </a:r>
            <a:r>
              <a:rPr lang="en-US" sz="1400" dirty="0">
                <a:latin typeface="Franklin Gothic Book" panose="020B0503020102020204" pitchFamily="34" charset="0"/>
              </a:rPr>
              <a:t>(senior households in Alabama)</a:t>
            </a:r>
          </a:p>
          <a:p>
            <a:pPr lvl="1"/>
            <a:r>
              <a:rPr lang="en-US" sz="1400" dirty="0">
                <a:latin typeface="Franklin Gothic Book" panose="020B0503020102020204" pitchFamily="34" charset="0"/>
              </a:rPr>
              <a:t>SNAP complements other senior nutrition programs such as home-delivered meals and can be used at farmers’ markets</a:t>
            </a:r>
          </a:p>
          <a:p>
            <a:pPr lvl="1"/>
            <a:r>
              <a:rPr lang="en-US" sz="1400" dirty="0">
                <a:latin typeface="Franklin Gothic Book" panose="020B0503020102020204" pitchFamily="34" charset="0"/>
              </a:rPr>
              <a:t>Every $1 of SNAP benefits generates an estimated $1.79 in local economic activity</a:t>
            </a:r>
          </a:p>
          <a:p>
            <a:pPr lvl="1"/>
            <a:r>
              <a:rPr lang="en-US" sz="1400" dirty="0">
                <a:latin typeface="Franklin Gothic Book" panose="020B0503020102020204" pitchFamily="34" charset="0"/>
              </a:rPr>
              <a:t>Administered by U.S. Department of Agriculture-Food and Nutrition Service and state SNAP agency (Alabama Department of Human Resources)</a:t>
            </a:r>
          </a:p>
        </p:txBody>
      </p:sp>
    </p:spTree>
    <p:extLst>
      <p:ext uri="{BB962C8B-B14F-4D97-AF65-F5344CB8AC3E}">
        <p14:creationId xmlns:p14="http://schemas.microsoft.com/office/powerpoint/2010/main" val="6447888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solidFill>
              </a:rPr>
              <a:t>Facts About Older Adults and SNAP</a:t>
            </a:r>
          </a:p>
        </p:txBody>
      </p:sp>
      <p:sp>
        <p:nvSpPr>
          <p:cNvPr id="3" name="Text Placeholder 2"/>
          <p:cNvSpPr>
            <a:spLocks noGrp="1"/>
          </p:cNvSpPr>
          <p:nvPr>
            <p:ph type="body" sz="quarter" idx="10"/>
          </p:nvPr>
        </p:nvSpPr>
        <p:spPr>
          <a:xfrm>
            <a:off x="533400" y="1600200"/>
            <a:ext cx="8343900" cy="4167481"/>
          </a:xfrm>
        </p:spPr>
        <p:txBody>
          <a:bodyPr/>
          <a:lstStyle/>
          <a:p>
            <a:endParaRPr lang="en-US" dirty="0"/>
          </a:p>
          <a:p>
            <a:r>
              <a:rPr lang="en-US" b="1" dirty="0"/>
              <a:t>Older Adults Participation is Low, in Alabama only 32% </a:t>
            </a:r>
            <a:r>
              <a:rPr lang="en-US" dirty="0"/>
              <a:t>of those 60+ who appear eligible receive benefits, leaving 2/3 unserved.</a:t>
            </a:r>
          </a:p>
          <a:p>
            <a:r>
              <a:rPr lang="en-US" b="1" dirty="0"/>
              <a:t>Many older adults who qualify for the excess medical expense dedication don’t use it, nationally only 16% do so.</a:t>
            </a:r>
            <a:r>
              <a:rPr lang="en-US" dirty="0"/>
              <a:t> Alabama offers a standard medical deduction which only requires spending more than $35 on out of pocket medical expenses.</a:t>
            </a:r>
          </a:p>
          <a:p>
            <a:r>
              <a:rPr lang="en-US" b="1" dirty="0"/>
              <a:t>80% elderly SNAP participants receive more than the minimum</a:t>
            </a:r>
            <a:r>
              <a:rPr lang="en-US" dirty="0"/>
              <a:t>, the average benefit for older adults is $105 a month</a:t>
            </a:r>
          </a:p>
          <a:p>
            <a:r>
              <a:rPr lang="en-US" dirty="0"/>
              <a:t>An estimated 80% of seniors of SNAP live alone: it is likely isolation, low literacy, low vision, cognitive and physical decline may indicate a need for assistance to obtain or retain benefits. </a:t>
            </a:r>
            <a:r>
              <a:rPr lang="en-US" b="1" dirty="0"/>
              <a:t>Studies indicate hunger risk adds 14 years to a senior’s physical age.</a:t>
            </a:r>
          </a:p>
          <a:p>
            <a:endParaRPr lang="en-US" dirty="0"/>
          </a:p>
          <a:p>
            <a:endParaRPr lang="en-US" dirty="0"/>
          </a:p>
        </p:txBody>
      </p:sp>
    </p:spTree>
    <p:extLst>
      <p:ext uri="{BB962C8B-B14F-4D97-AF65-F5344CB8AC3E}">
        <p14:creationId xmlns:p14="http://schemas.microsoft.com/office/powerpoint/2010/main" val="420696305"/>
      </p:ext>
    </p:extLst>
  </p:cSld>
  <p:clrMapOvr>
    <a:masterClrMapping/>
  </p:clrMapOvr>
</p:sld>
</file>

<file path=ppt/theme/theme1.xml><?xml version="1.0" encoding="utf-8"?>
<a:theme xmlns:a="http://schemas.openxmlformats.org/drawingml/2006/main" name="Profile">
  <a:themeElements>
    <a:clrScheme name="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Profile">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2127</TotalTime>
  <Words>1070</Words>
  <Application>Microsoft Office PowerPoint</Application>
  <PresentationFormat>On-screen Show (4:3)</PresentationFormat>
  <Paragraphs>103</Paragraphs>
  <Slides>11</Slides>
  <Notes>7</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11</vt:i4>
      </vt:variant>
    </vt:vector>
  </HeadingPairs>
  <TitlesOfParts>
    <vt:vector size="19" baseType="lpstr">
      <vt:lpstr>Arial</vt:lpstr>
      <vt:lpstr>Calibri</vt:lpstr>
      <vt:lpstr>Courier New</vt:lpstr>
      <vt:lpstr>Franklin Gothic Book</vt:lpstr>
      <vt:lpstr>Franklin Gothic Medium</vt:lpstr>
      <vt:lpstr>Verdana</vt:lpstr>
      <vt:lpstr>Wingdings</vt:lpstr>
      <vt:lpstr>Profile</vt:lpstr>
      <vt:lpstr>PowerPoint Presentation</vt:lpstr>
      <vt:lpstr>Seniors in economic distress</vt:lpstr>
      <vt:lpstr>Seniors Struggling to Pay Bills  Recent NCOA survey results</vt:lpstr>
      <vt:lpstr>And Social Security is only a modest lifeline…</vt:lpstr>
      <vt:lpstr>Income realities for older Alabamans</vt:lpstr>
      <vt:lpstr>Making ends meet in Alabama</vt:lpstr>
      <vt:lpstr>Public &amp; private support help close the gap</vt:lpstr>
      <vt:lpstr>Medical &amp; nutrition benefits help close the gap</vt:lpstr>
      <vt:lpstr>Facts About Older Adults and SNAP</vt:lpstr>
      <vt:lpstr>Why are seniors missing out on benefits?   The Role of the ADRC and Outreach</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SARPC</dc:creator>
  <cp:lastModifiedBy>Zontine, Catherine</cp:lastModifiedBy>
  <cp:revision>147</cp:revision>
  <cp:lastPrinted>2020-01-07T22:44:54Z</cp:lastPrinted>
  <dcterms:created xsi:type="dcterms:W3CDTF">2008-08-27T12:30:14Z</dcterms:created>
  <dcterms:modified xsi:type="dcterms:W3CDTF">2023-06-02T20:32:24Z</dcterms:modified>
</cp:coreProperties>
</file>