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2"/>
  </p:sldMasterIdLst>
  <p:notesMasterIdLst>
    <p:notesMasterId r:id="rId21"/>
  </p:notesMasterIdLst>
  <p:sldIdLst>
    <p:sldId id="256" r:id="rId3"/>
    <p:sldId id="274" r:id="rId4"/>
    <p:sldId id="257" r:id="rId5"/>
    <p:sldId id="268" r:id="rId6"/>
    <p:sldId id="267" r:id="rId7"/>
    <p:sldId id="258" r:id="rId8"/>
    <p:sldId id="269" r:id="rId9"/>
    <p:sldId id="259" r:id="rId10"/>
    <p:sldId id="260" r:id="rId11"/>
    <p:sldId id="261" r:id="rId12"/>
    <p:sldId id="262" r:id="rId13"/>
    <p:sldId id="263" r:id="rId14"/>
    <p:sldId id="272" r:id="rId15"/>
    <p:sldId id="264" r:id="rId16"/>
    <p:sldId id="265" r:id="rId17"/>
    <p:sldId id="266" r:id="rId18"/>
    <p:sldId id="271" r:id="rId19"/>
    <p:sldId id="273" r:id="rId20"/>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18" autoAdjust="0"/>
    <p:restoredTop sz="80251" autoAdjust="0"/>
  </p:normalViewPr>
  <p:slideViewPr>
    <p:cSldViewPr snapToGrid="0">
      <p:cViewPr varScale="1">
        <p:scale>
          <a:sx n="47" d="100"/>
          <a:sy n="47" d="100"/>
        </p:scale>
        <p:origin x="76" y="220"/>
      </p:cViewPr>
      <p:guideLst/>
    </p:cSldViewPr>
  </p:slideViewPr>
  <p:outlineViewPr>
    <p:cViewPr>
      <p:scale>
        <a:sx n="33" d="100"/>
        <a:sy n="33" d="100"/>
      </p:scale>
      <p:origin x="0" y="-2304"/>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57" d="100"/>
          <a:sy n="57" d="100"/>
        </p:scale>
        <p:origin x="2070"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B4244A68-4219-4339-92C1-FAC3B66FA020}" type="datetimeFigureOut">
              <a:rPr lang="en-US"/>
              <a:pPr>
                <a:defRPr/>
              </a:pPr>
              <a:t>12/27/2019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defRPr>
            </a:lvl1pPr>
          </a:lstStyle>
          <a:p>
            <a:pPr>
              <a:defRPr/>
            </a:pPr>
            <a:fld id="{BF077358-3743-430E-90B0-12668D73772F}" type="slidenum">
              <a:rPr lang="en-US"/>
              <a:pPr>
                <a:defRPr/>
              </a:pPr>
              <a:t>‹#›</a:t>
            </a:fld>
            <a:endParaRPr lang="en-US"/>
          </a:p>
        </p:txBody>
      </p:sp>
    </p:spTree>
    <p:extLst>
      <p:ext uri="{BB962C8B-B14F-4D97-AF65-F5344CB8AC3E}">
        <p14:creationId xmlns:p14="http://schemas.microsoft.com/office/powerpoint/2010/main" val="114422111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BF077358-3743-430E-90B0-12668D73772F}" type="slidenum">
              <a:rPr lang="en-US" smtClean="0"/>
              <a:pPr>
                <a:defRPr/>
              </a:pPr>
              <a:t>1</a:t>
            </a:fld>
            <a:endParaRPr lang="en-US"/>
          </a:p>
        </p:txBody>
      </p:sp>
    </p:spTree>
    <p:extLst>
      <p:ext uri="{BB962C8B-B14F-4D97-AF65-F5344CB8AC3E}">
        <p14:creationId xmlns:p14="http://schemas.microsoft.com/office/powerpoint/2010/main" val="25412283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 text:</a:t>
            </a:r>
          </a:p>
          <a:p>
            <a:pPr eaLnBrk="1" hangingPunct="1">
              <a:spcBef>
                <a:spcPct val="0"/>
              </a:spcBef>
            </a:pPr>
            <a:r>
              <a:rPr lang="en-US" altLang="en-US" i="1" dirty="0" smtClean="0"/>
              <a:t>You will learn more about the evolution of the proposed No Wrong Door system in another lesson. However, the federal agencies supporting this change reviewed and considered what was working and what needed to change in order to define some of the system components that are necessary to be successful. In order to build a sustainable system, they recommended implementing four key functions. These functions provide the necessary support for a fully developed No Wrong Door system. </a:t>
            </a:r>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44E6C7C-DA3F-4125-9585-E3B512600C4C}" type="slidenum">
              <a:rPr lang="en-US" altLang="en-US" smtClean="0"/>
              <a:pPr fontAlgn="base">
                <a:spcBef>
                  <a:spcPct val="0"/>
                </a:spcBef>
                <a:spcAft>
                  <a:spcPct val="0"/>
                </a:spcAft>
              </a:pPr>
              <a:t>11</a:t>
            </a:fld>
            <a:endParaRPr lang="en-US" altLang="en-US" smtClean="0"/>
          </a:p>
        </p:txBody>
      </p:sp>
    </p:spTree>
    <p:extLst>
      <p:ext uri="{BB962C8B-B14F-4D97-AF65-F5344CB8AC3E}">
        <p14:creationId xmlns:p14="http://schemas.microsoft.com/office/powerpoint/2010/main" val="15152372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 text:</a:t>
            </a:r>
          </a:p>
          <a:p>
            <a:pPr eaLnBrk="1" hangingPunct="1">
              <a:spcBef>
                <a:spcPct val="0"/>
              </a:spcBef>
            </a:pPr>
            <a:r>
              <a:rPr lang="en-US" altLang="en-US" i="1" dirty="0" smtClean="0"/>
              <a:t>Person-Centered Counseling professionals are a key component of the No Wrong Door System approach. They are meant to support positive change right away in the experience of interacting with the No Wrong Door system as it evolves. They listen to people and may develop ongoing relationships with them. They help the person identify what is most important to them and support people to have choice, direction, and control as they consider options. </a:t>
            </a:r>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38DAF5A-6C2D-4A34-A7B5-5DDDAF2F47C6}" type="slidenum">
              <a:rPr lang="en-US" altLang="en-US" smtClean="0"/>
              <a:pPr fontAlgn="base">
                <a:spcBef>
                  <a:spcPct val="0"/>
                </a:spcBef>
                <a:spcAft>
                  <a:spcPct val="0"/>
                </a:spcAft>
              </a:pPr>
              <a:t>12</a:t>
            </a:fld>
            <a:endParaRPr lang="en-US" altLang="en-US" smtClean="0"/>
          </a:p>
        </p:txBody>
      </p:sp>
    </p:spTree>
    <p:extLst>
      <p:ext uri="{BB962C8B-B14F-4D97-AF65-F5344CB8AC3E}">
        <p14:creationId xmlns:p14="http://schemas.microsoft.com/office/powerpoint/2010/main" val="14930859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smtClean="0"/>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38DAF5A-6C2D-4A34-A7B5-5DDDAF2F47C6}" type="slidenum">
              <a:rPr lang="en-US" altLang="en-US" smtClean="0"/>
              <a:pPr fontAlgn="base">
                <a:spcBef>
                  <a:spcPct val="0"/>
                </a:spcBef>
                <a:spcAft>
                  <a:spcPct val="0"/>
                </a:spcAft>
              </a:pPr>
              <a:t>13</a:t>
            </a:fld>
            <a:endParaRPr lang="en-US" altLang="en-US" smtClean="0"/>
          </a:p>
        </p:txBody>
      </p:sp>
    </p:spTree>
    <p:extLst>
      <p:ext uri="{BB962C8B-B14F-4D97-AF65-F5344CB8AC3E}">
        <p14:creationId xmlns:p14="http://schemas.microsoft.com/office/powerpoint/2010/main" val="11444275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 text:</a:t>
            </a:r>
          </a:p>
          <a:p>
            <a:pPr eaLnBrk="1" hangingPunct="1">
              <a:spcBef>
                <a:spcPct val="0"/>
              </a:spcBef>
            </a:pPr>
            <a:r>
              <a:rPr lang="en-US" altLang="en-US" i="1" dirty="0" smtClean="0"/>
              <a:t>The No Wrong Door system is required to support all people and all payers of long-term services and supports. All people means all people, regardless of their age, background, or income level. All payers of long-term services and supports means any method of funding from publicly funded programs and benefits to personal funds, such as private pay or insurance benefits. </a:t>
            </a:r>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76A8128E-A583-436C-B9C4-0604D3FCC078}" type="slidenum">
              <a:rPr lang="en-US" altLang="en-US" smtClean="0"/>
              <a:pPr fontAlgn="base">
                <a:spcBef>
                  <a:spcPct val="0"/>
                </a:spcBef>
                <a:spcAft>
                  <a:spcPct val="0"/>
                </a:spcAft>
              </a:pPr>
              <a:t>14</a:t>
            </a:fld>
            <a:endParaRPr lang="en-US" altLang="en-US" smtClean="0"/>
          </a:p>
        </p:txBody>
      </p:sp>
    </p:spTree>
    <p:extLst>
      <p:ext uri="{BB962C8B-B14F-4D97-AF65-F5344CB8AC3E}">
        <p14:creationId xmlns:p14="http://schemas.microsoft.com/office/powerpoint/2010/main" val="7813982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 text:</a:t>
            </a:r>
          </a:p>
          <a:p>
            <a:pPr eaLnBrk="1" hangingPunct="1">
              <a:spcBef>
                <a:spcPct val="0"/>
              </a:spcBef>
            </a:pPr>
            <a:r>
              <a:rPr lang="en-US" altLang="en-US" i="1" dirty="0" smtClean="0"/>
              <a:t>No Wrong Door systems are designed to improve the way people access long-term services and supports in their communities. In order to be successful, states, organizations, and individuals will need to make many changes. Change can be a complicated and sometimes difficult process. While change takes time and effort there are many benefits to communities and individuals if the values and vision of the No Wrong Door system are achieved. Let’s look at some of the benefits of implementing the No Wrong Door system before ending the lesson. </a:t>
            </a:r>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1E5214A-B97F-4835-BF56-0EB5E90FF574}" type="slidenum">
              <a:rPr lang="en-US" altLang="en-US" smtClean="0"/>
              <a:pPr fontAlgn="base">
                <a:spcBef>
                  <a:spcPct val="0"/>
                </a:spcBef>
                <a:spcAft>
                  <a:spcPct val="0"/>
                </a:spcAft>
              </a:pPr>
              <a:t>15</a:t>
            </a:fld>
            <a:endParaRPr lang="en-US" altLang="en-US" smtClean="0"/>
          </a:p>
        </p:txBody>
      </p:sp>
    </p:spTree>
    <p:extLst>
      <p:ext uri="{BB962C8B-B14F-4D97-AF65-F5344CB8AC3E}">
        <p14:creationId xmlns:p14="http://schemas.microsoft.com/office/powerpoint/2010/main" val="17826292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 text:</a:t>
            </a:r>
          </a:p>
          <a:p>
            <a:pPr eaLnBrk="1" hangingPunct="1">
              <a:spcBef>
                <a:spcPct val="0"/>
              </a:spcBef>
            </a:pPr>
            <a:r>
              <a:rPr lang="en-US" altLang="en-US" i="1" dirty="0" smtClean="0"/>
              <a:t>Congratulations! You have now finished the lesson. Let’s take a few moments to review the key ideas and learning objectives. The NWD system is meant to improve the way people access long-term services and supports. The vision is that all states will have a single, statewide No Wrong Door system that is available for anyone who seeks information and support for access to long-term services and supports. This system is guided by person-centered practices. It embeds the values of choice, direction, and control for people accessing long-term services and supports them at all stages. State governance and administration are part of the system. This body develops, finances, and oversees all efforts of the No Wrong Door system. It also supports the implementation of the four key functions of a high-performing system. </a:t>
            </a:r>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82D926C-F2B5-493A-93BF-224080DF081B}" type="slidenum">
              <a:rPr lang="en-US" altLang="en-US" smtClean="0"/>
              <a:pPr fontAlgn="base">
                <a:spcBef>
                  <a:spcPct val="0"/>
                </a:spcBef>
                <a:spcAft>
                  <a:spcPct val="0"/>
                </a:spcAft>
              </a:pPr>
              <a:t>16</a:t>
            </a:fld>
            <a:endParaRPr lang="en-US" altLang="en-US" smtClean="0"/>
          </a:p>
        </p:txBody>
      </p:sp>
    </p:spTree>
    <p:extLst>
      <p:ext uri="{BB962C8B-B14F-4D97-AF65-F5344CB8AC3E}">
        <p14:creationId xmlns:p14="http://schemas.microsoft.com/office/powerpoint/2010/main" val="31443619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82D926C-F2B5-493A-93BF-224080DF081B}" type="slidenum">
              <a:rPr lang="en-US" altLang="en-US" smtClean="0"/>
              <a:pPr fontAlgn="base">
                <a:spcBef>
                  <a:spcPct val="0"/>
                </a:spcBef>
                <a:spcAft>
                  <a:spcPct val="0"/>
                </a:spcAft>
              </a:pPr>
              <a:t>17</a:t>
            </a:fld>
            <a:endParaRPr lang="en-US" altLang="en-US" smtClean="0"/>
          </a:p>
        </p:txBody>
      </p:sp>
    </p:spTree>
    <p:extLst>
      <p:ext uri="{BB962C8B-B14F-4D97-AF65-F5344CB8AC3E}">
        <p14:creationId xmlns:p14="http://schemas.microsoft.com/office/powerpoint/2010/main" val="7218781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i="1" dirty="0"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82D926C-F2B5-493A-93BF-224080DF081B}" type="slidenum">
              <a:rPr lang="en-US" altLang="en-US" smtClean="0"/>
              <a:pPr fontAlgn="base">
                <a:spcBef>
                  <a:spcPct val="0"/>
                </a:spcBef>
                <a:spcAft>
                  <a:spcPct val="0"/>
                </a:spcAft>
              </a:pPr>
              <a:t>18</a:t>
            </a:fld>
            <a:endParaRPr lang="en-US" altLang="en-US" smtClean="0"/>
          </a:p>
        </p:txBody>
      </p:sp>
    </p:spTree>
    <p:extLst>
      <p:ext uri="{BB962C8B-B14F-4D97-AF65-F5344CB8AC3E}">
        <p14:creationId xmlns:p14="http://schemas.microsoft.com/office/powerpoint/2010/main" val="26336883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i="0" dirty="0" smtClean="0"/>
              <a:t>Original</a:t>
            </a:r>
            <a:r>
              <a:rPr lang="en-US" altLang="en-US" i="0" baseline="0" dirty="0" smtClean="0"/>
              <a:t> narration text:</a:t>
            </a:r>
            <a:endParaRPr lang="en-US" altLang="en-US" i="0" dirty="0" smtClean="0"/>
          </a:p>
          <a:p>
            <a:pPr eaLnBrk="1" hangingPunct="1">
              <a:spcBef>
                <a:spcPct val="0"/>
              </a:spcBef>
            </a:pPr>
            <a:r>
              <a:rPr lang="en-US" altLang="en-US" i="1" dirty="0" smtClean="0"/>
              <a:t>Welcome to the lesson on The No Wrong Door System: Vision, Values, and Structure. This lesson is part of the course An Introduction to the No Wrong Door System in the Person-Centered Counseling Training Program.</a:t>
            </a: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D4F77B5-62A7-49A2-B1F2-7264A106A950}" type="slidenum">
              <a:rPr lang="en-US" altLang="en-US" smtClean="0"/>
              <a:pPr fontAlgn="base">
                <a:spcBef>
                  <a:spcPct val="0"/>
                </a:spcBef>
                <a:spcAft>
                  <a:spcPct val="0"/>
                </a:spcAft>
              </a:pPr>
              <a:t>3</a:t>
            </a:fld>
            <a:endParaRPr lang="en-US" altLang="en-US" smtClean="0"/>
          </a:p>
        </p:txBody>
      </p:sp>
    </p:spTree>
    <p:extLst>
      <p:ext uri="{BB962C8B-B14F-4D97-AF65-F5344CB8AC3E}">
        <p14:creationId xmlns:p14="http://schemas.microsoft.com/office/powerpoint/2010/main" val="36209187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D4F77B5-62A7-49A2-B1F2-7264A106A950}" type="slidenum">
              <a:rPr lang="en-US" altLang="en-US" smtClean="0"/>
              <a:pPr fontAlgn="base">
                <a:spcBef>
                  <a:spcPct val="0"/>
                </a:spcBef>
                <a:spcAft>
                  <a:spcPct val="0"/>
                </a:spcAft>
              </a:pPr>
              <a:t>4</a:t>
            </a:fld>
            <a:endParaRPr lang="en-US" altLang="en-US" smtClean="0"/>
          </a:p>
        </p:txBody>
      </p:sp>
    </p:spTree>
    <p:extLst>
      <p:ext uri="{BB962C8B-B14F-4D97-AF65-F5344CB8AC3E}">
        <p14:creationId xmlns:p14="http://schemas.microsoft.com/office/powerpoint/2010/main" val="36596264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D4F77B5-62A7-49A2-B1F2-7264A106A950}" type="slidenum">
              <a:rPr lang="en-US" altLang="en-US" smtClean="0"/>
              <a:pPr fontAlgn="base">
                <a:spcBef>
                  <a:spcPct val="0"/>
                </a:spcBef>
                <a:spcAft>
                  <a:spcPct val="0"/>
                </a:spcAft>
              </a:pPr>
              <a:t>5</a:t>
            </a:fld>
            <a:endParaRPr lang="en-US" altLang="en-US" smtClean="0"/>
          </a:p>
        </p:txBody>
      </p:sp>
    </p:spTree>
    <p:extLst>
      <p:ext uri="{BB962C8B-B14F-4D97-AF65-F5344CB8AC3E}">
        <p14:creationId xmlns:p14="http://schemas.microsoft.com/office/powerpoint/2010/main" val="39726043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smtClean="0"/>
              <a:t>Original narration text:</a:t>
            </a:r>
          </a:p>
          <a:p>
            <a:pPr eaLnBrk="1" hangingPunct="1">
              <a:spcBef>
                <a:spcPct val="0"/>
              </a:spcBef>
            </a:pPr>
            <a:r>
              <a:rPr lang="en-US" altLang="en-US" i="1" dirty="0" smtClean="0"/>
              <a:t>Long-term services and supports have changed in the last several decades. People have fought hard to have better options for support in their communities and better education and employment opportunities. Despite these gains, people have difficulty finding long-term services and supports that work for them. There is a growing need to have a single place where people of all ages and with various needs can get accurate, person-centered information and support for understanding and navigating the system. The No Wrong Door system seeks to address these issues so people can more easily access support that is appropriate to their circumstances and preferences. </a:t>
            </a:r>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655BD01-0EFC-47FD-A0AB-908BAE412E75}" type="slidenum">
              <a:rPr lang="en-US" altLang="en-US" smtClean="0"/>
              <a:pPr fontAlgn="base">
                <a:spcBef>
                  <a:spcPct val="0"/>
                </a:spcBef>
                <a:spcAft>
                  <a:spcPct val="0"/>
                </a:spcAft>
              </a:pPr>
              <a:t>6</a:t>
            </a:fld>
            <a:endParaRPr lang="en-US" altLang="en-US" smtClean="0"/>
          </a:p>
        </p:txBody>
      </p:sp>
    </p:spTree>
    <p:extLst>
      <p:ext uri="{BB962C8B-B14F-4D97-AF65-F5344CB8AC3E}">
        <p14:creationId xmlns:p14="http://schemas.microsoft.com/office/powerpoint/2010/main" val="9036096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i="1"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655BD01-0EFC-47FD-A0AB-908BAE412E75}" type="slidenum">
              <a:rPr lang="en-US" altLang="en-US" smtClean="0"/>
              <a:pPr fontAlgn="base">
                <a:spcBef>
                  <a:spcPct val="0"/>
                </a:spcBef>
                <a:spcAft>
                  <a:spcPct val="0"/>
                </a:spcAft>
              </a:pPr>
              <a:t>7</a:t>
            </a:fld>
            <a:endParaRPr lang="en-US" altLang="en-US" smtClean="0"/>
          </a:p>
        </p:txBody>
      </p:sp>
    </p:spTree>
    <p:extLst>
      <p:ext uri="{BB962C8B-B14F-4D97-AF65-F5344CB8AC3E}">
        <p14:creationId xmlns:p14="http://schemas.microsoft.com/office/powerpoint/2010/main" val="31454469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smtClean="0"/>
              <a:t>Original narration text:</a:t>
            </a:r>
          </a:p>
          <a:p>
            <a:pPr eaLnBrk="1" hangingPunct="1">
              <a:spcBef>
                <a:spcPct val="0"/>
              </a:spcBef>
            </a:pPr>
            <a:r>
              <a:rPr lang="en-US" altLang="en-US" i="1" dirty="0" smtClean="0"/>
              <a:t>The proposed No Wrong Door System is built on a vision of easy and proactive access for people who need services and support. It is built on a set of core values that support choice, direction, and control on the part of the person supported. It is meant to improve the ways in which people currently access long-term services and supports by creating a single statewide system that serves all people seeking long-term services and supports. </a:t>
            </a:r>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816A0DF-077C-433E-88C2-28ED1457DB3B}" type="slidenum">
              <a:rPr lang="en-US" altLang="en-US" smtClean="0"/>
              <a:pPr fontAlgn="base">
                <a:spcBef>
                  <a:spcPct val="0"/>
                </a:spcBef>
                <a:spcAft>
                  <a:spcPct val="0"/>
                </a:spcAft>
              </a:pPr>
              <a:t>8</a:t>
            </a:fld>
            <a:endParaRPr lang="en-US" altLang="en-US" smtClean="0"/>
          </a:p>
        </p:txBody>
      </p:sp>
    </p:spTree>
    <p:extLst>
      <p:ext uri="{BB962C8B-B14F-4D97-AF65-F5344CB8AC3E}">
        <p14:creationId xmlns:p14="http://schemas.microsoft.com/office/powerpoint/2010/main" val="18890745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 text:</a:t>
            </a:r>
          </a:p>
          <a:p>
            <a:pPr eaLnBrk="1" hangingPunct="1">
              <a:spcBef>
                <a:spcPct val="0"/>
              </a:spcBef>
            </a:pPr>
            <a:r>
              <a:rPr lang="en-US" altLang="en-US" i="1" dirty="0" smtClean="0"/>
              <a:t>Many changes need to come about to make the No Wrong Door system a reality in most states. Changes will need to be made at multiple levels. Professional roles will change. Organizations will need to make adjustments. And states will need to make changes at the system level. As you continue through this course, think about all the changes that might take place in your state. Think about how your role will be affected. </a:t>
            </a:r>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6B295FA-278F-431D-84FA-DFA39479BA99}" type="slidenum">
              <a:rPr lang="en-US" altLang="en-US" smtClean="0"/>
              <a:pPr fontAlgn="base">
                <a:spcBef>
                  <a:spcPct val="0"/>
                </a:spcBef>
                <a:spcAft>
                  <a:spcPct val="0"/>
                </a:spcAft>
              </a:pPr>
              <a:t>9</a:t>
            </a:fld>
            <a:endParaRPr lang="en-US" altLang="en-US" smtClean="0"/>
          </a:p>
        </p:txBody>
      </p:sp>
    </p:spTree>
    <p:extLst>
      <p:ext uri="{BB962C8B-B14F-4D97-AF65-F5344CB8AC3E}">
        <p14:creationId xmlns:p14="http://schemas.microsoft.com/office/powerpoint/2010/main" val="7546024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 text:</a:t>
            </a:r>
            <a:endParaRPr lang="en-US" altLang="en-US" i="0" dirty="0" smtClean="0"/>
          </a:p>
          <a:p>
            <a:pPr eaLnBrk="1" hangingPunct="1">
              <a:spcBef>
                <a:spcPct val="0"/>
              </a:spcBef>
            </a:pPr>
            <a:r>
              <a:rPr lang="en-US" altLang="en-US" i="1" dirty="0" smtClean="0"/>
              <a:t>Each person and entity that is currently a formal part of the long-term services and support system in a state will need to adjust to make the No Wrong Door system a reality. In addition, other individuals, organizations and systems in our communities will also have to change. </a:t>
            </a:r>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5775E5D0-5B77-4836-B1CB-AA5FB211BAD5}" type="slidenum">
              <a:rPr lang="en-US" altLang="en-US" smtClean="0"/>
              <a:pPr fontAlgn="base">
                <a:spcBef>
                  <a:spcPct val="0"/>
                </a:spcBef>
                <a:spcAft>
                  <a:spcPct val="0"/>
                </a:spcAft>
              </a:pPr>
              <a:t>10</a:t>
            </a:fld>
            <a:endParaRPr lang="en-US" altLang="en-US" smtClean="0"/>
          </a:p>
        </p:txBody>
      </p:sp>
    </p:spTree>
    <p:extLst>
      <p:ext uri="{BB962C8B-B14F-4D97-AF65-F5344CB8AC3E}">
        <p14:creationId xmlns:p14="http://schemas.microsoft.com/office/powerpoint/2010/main" val="55652723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2EDEB82-1CBB-4CA4-849A-0448DA80AC3D}" type="slidenum">
              <a:rPr lang="en-US"/>
              <a:pPr>
                <a:defRPr/>
              </a:pPr>
              <a:t>‹#›</a:t>
            </a:fld>
            <a:endParaRPr lang="en-US"/>
          </a:p>
        </p:txBody>
      </p:sp>
      <p:pic>
        <p:nvPicPr>
          <p:cNvPr id="7" name="Picture 6">
            <a:extLst>
              <a:ext uri="{FF2B5EF4-FFF2-40B4-BE49-F238E27FC236}">
                <a16:creationId xmlns:a16="http://schemas.microsoft.com/office/drawing/2014/main" id="{50055F00-D181-224C-80F0-FB9757FEA833}"/>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0815201" y="5733913"/>
            <a:ext cx="657007" cy="717550"/>
          </a:xfrm>
          <a:prstGeom prst="rect">
            <a:avLst/>
          </a:prstGeom>
          <a:effectLst/>
        </p:spPr>
      </p:pic>
      <p:sp>
        <p:nvSpPr>
          <p:cNvPr id="8" name="Rectangle 7"/>
          <p:cNvSpPr/>
          <p:nvPr userDrawn="1"/>
        </p:nvSpPr>
        <p:spPr>
          <a:xfrm>
            <a:off x="8132064" y="0"/>
            <a:ext cx="4059936" cy="365125"/>
          </a:xfrm>
          <a:prstGeom prst="rect">
            <a:avLst/>
          </a:prstGeom>
          <a:solidFill>
            <a:srgbClr val="FBA91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userDrawn="1"/>
        </p:nvSpPr>
        <p:spPr>
          <a:xfrm>
            <a:off x="4059936" y="0"/>
            <a:ext cx="4069080" cy="365125"/>
          </a:xfrm>
          <a:prstGeom prst="rect">
            <a:avLst/>
          </a:pr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0" name="Rectangle 9"/>
          <p:cNvSpPr/>
          <p:nvPr userDrawn="1"/>
        </p:nvSpPr>
        <p:spPr>
          <a:xfrm>
            <a:off x="0" y="0"/>
            <a:ext cx="4059936" cy="365125"/>
          </a:xfrm>
          <a:prstGeom prst="rect">
            <a:avLst/>
          </a:prstGeom>
          <a:solidFill>
            <a:srgbClr val="BA20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l="4270" t="17804" r="50208" b="13734"/>
          <a:stretch/>
        </p:blipFill>
        <p:spPr>
          <a:xfrm>
            <a:off x="5191845" y="5349875"/>
            <a:ext cx="1805261" cy="764241"/>
          </a:xfrm>
          <a:prstGeom prst="rect">
            <a:avLst/>
          </a:prstGeom>
        </p:spPr>
      </p:pic>
    </p:spTree>
    <p:extLst>
      <p:ext uri="{BB962C8B-B14F-4D97-AF65-F5344CB8AC3E}">
        <p14:creationId xmlns:p14="http://schemas.microsoft.com/office/powerpoint/2010/main" val="393709617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3964C08-85A9-4683-BD8A-026B5D15D9FC}" type="slidenum">
              <a:rPr lang="en-US"/>
              <a:pPr>
                <a:defRPr/>
              </a:pPr>
              <a:t>‹#›</a:t>
            </a:fld>
            <a:endParaRPr lang="en-US"/>
          </a:p>
        </p:txBody>
      </p:sp>
    </p:spTree>
    <p:extLst>
      <p:ext uri="{BB962C8B-B14F-4D97-AF65-F5344CB8AC3E}">
        <p14:creationId xmlns:p14="http://schemas.microsoft.com/office/powerpoint/2010/main" val="11545531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9034371-AF6F-48AE-A252-D2C31100B5B5}" type="slidenum">
              <a:rPr lang="en-US"/>
              <a:pPr>
                <a:defRPr/>
              </a:pPr>
              <a:t>‹#›</a:t>
            </a:fld>
            <a:endParaRPr lang="en-US"/>
          </a:p>
        </p:txBody>
      </p:sp>
    </p:spTree>
    <p:extLst>
      <p:ext uri="{BB962C8B-B14F-4D97-AF65-F5344CB8AC3E}">
        <p14:creationId xmlns:p14="http://schemas.microsoft.com/office/powerpoint/2010/main" val="29398600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defRPr/>
            </a:lvl1pPr>
          </a:lstStyle>
          <a:p>
            <a:pPr>
              <a:defRPr/>
            </a:pPr>
            <a:fld id="{A88C8F8E-94C4-4485-A1FA-5063D6C194C8}" type="slidenum">
              <a:rPr lang="en-US"/>
              <a:pPr>
                <a:defRPr/>
              </a:pPr>
              <a:t>‹#›</a:t>
            </a:fld>
            <a:endParaRPr lang="en-US"/>
          </a:p>
        </p:txBody>
      </p:sp>
      <p:cxnSp>
        <p:nvCxnSpPr>
          <p:cNvPr id="5" name="Straight Connector 4"/>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0927229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3CA507C-A444-4E62-870B-A7A872DA0E98}" type="slidenum">
              <a:rPr lang="en-US"/>
              <a:pPr>
                <a:defRPr/>
              </a:pPr>
              <a:t>‹#›</a:t>
            </a:fld>
            <a:endParaRPr lang="en-US"/>
          </a:p>
        </p:txBody>
      </p:sp>
    </p:spTree>
    <p:extLst>
      <p:ext uri="{BB962C8B-B14F-4D97-AF65-F5344CB8AC3E}">
        <p14:creationId xmlns:p14="http://schemas.microsoft.com/office/powerpoint/2010/main" val="68357381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5F2FF46-0AA0-43FC-8C59-51A9E231B11D}" type="slidenum">
              <a:rPr lang="en-US"/>
              <a:pPr>
                <a:defRPr/>
              </a:pPr>
              <a:t>‹#›</a:t>
            </a:fld>
            <a:endParaRPr lang="en-US"/>
          </a:p>
        </p:txBody>
      </p:sp>
      <p:cxnSp>
        <p:nvCxnSpPr>
          <p:cNvPr id="8" name="Straight Connector 7"/>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137045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223F5E9-D2E9-4340-A24C-39964E7D8F8C}" type="slidenum">
              <a:rPr lang="en-US"/>
              <a:pPr>
                <a:defRPr/>
              </a:pPr>
              <a:t>‹#›</a:t>
            </a:fld>
            <a:endParaRPr lang="en-US"/>
          </a:p>
        </p:txBody>
      </p:sp>
    </p:spTree>
    <p:extLst>
      <p:ext uri="{BB962C8B-B14F-4D97-AF65-F5344CB8AC3E}">
        <p14:creationId xmlns:p14="http://schemas.microsoft.com/office/powerpoint/2010/main" val="12786274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E8933D1-2A90-4CFA-B5F9-FFF8629642C0}" type="slidenum">
              <a:rPr lang="en-US"/>
              <a:pPr>
                <a:defRPr/>
              </a:pPr>
              <a:t>‹#›</a:t>
            </a:fld>
            <a:endParaRPr lang="en-US"/>
          </a:p>
        </p:txBody>
      </p:sp>
    </p:spTree>
    <p:extLst>
      <p:ext uri="{BB962C8B-B14F-4D97-AF65-F5344CB8AC3E}">
        <p14:creationId xmlns:p14="http://schemas.microsoft.com/office/powerpoint/2010/main" val="26379950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BA778F5-C7EE-4112-892D-DF7DB764C8CF}" type="slidenum">
              <a:rPr lang="en-US"/>
              <a:pPr>
                <a:defRPr/>
              </a:pPr>
              <a:t>‹#›</a:t>
            </a:fld>
            <a:endParaRPr lang="en-US"/>
          </a:p>
        </p:txBody>
      </p:sp>
    </p:spTree>
    <p:extLst>
      <p:ext uri="{BB962C8B-B14F-4D97-AF65-F5344CB8AC3E}">
        <p14:creationId xmlns:p14="http://schemas.microsoft.com/office/powerpoint/2010/main" val="24318917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CABDBE9-5A11-42D7-816C-2473DE1367BA}" type="slidenum">
              <a:rPr lang="en-US"/>
              <a:pPr>
                <a:defRPr/>
              </a:pPr>
              <a:t>‹#›</a:t>
            </a:fld>
            <a:endParaRPr lang="en-US"/>
          </a:p>
        </p:txBody>
      </p:sp>
    </p:spTree>
    <p:extLst>
      <p:ext uri="{BB962C8B-B14F-4D97-AF65-F5344CB8AC3E}">
        <p14:creationId xmlns:p14="http://schemas.microsoft.com/office/powerpoint/2010/main" val="27337116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E024902-E352-49E6-9606-2D93B25BFF9A}" type="slidenum">
              <a:rPr lang="en-US"/>
              <a:pPr>
                <a:defRPr/>
              </a:pPr>
              <a:t>‹#›</a:t>
            </a:fld>
            <a:endParaRPr lang="en-US"/>
          </a:p>
        </p:txBody>
      </p:sp>
    </p:spTree>
    <p:extLst>
      <p:ext uri="{BB962C8B-B14F-4D97-AF65-F5344CB8AC3E}">
        <p14:creationId xmlns:p14="http://schemas.microsoft.com/office/powerpoint/2010/main" val="40422015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780241"/>
            <a:ext cx="10515600" cy="910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smtClean="0"/>
              <a:t>Click to edit Master title style</a:t>
            </a:r>
          </a:p>
        </p:txBody>
      </p:sp>
      <p:sp>
        <p:nvSpPr>
          <p:cNvPr id="1027" name="Text Placehold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6" name="Slide Number Placeholder 5"/>
          <p:cNvSpPr>
            <a:spLocks noGrp="1"/>
          </p:cNvSpPr>
          <p:nvPr>
            <p:ph type="sldNum" sz="quarter" idx="4"/>
          </p:nvPr>
        </p:nvSpPr>
        <p:spPr>
          <a:xfrm>
            <a:off x="10933611" y="6318250"/>
            <a:ext cx="420189"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7EA7200F-FA20-4603-8A0D-496DE59E2204}" type="slidenum">
              <a:rPr lang="en-US"/>
              <a:pPr>
                <a:defRPr/>
              </a:pPr>
              <a:t>‹#›</a:t>
            </a:fld>
            <a:endParaRPr lang="en-US" dirty="0"/>
          </a:p>
        </p:txBody>
      </p:sp>
      <p:sp>
        <p:nvSpPr>
          <p:cNvPr id="9" name="Footer Placeholder 4"/>
          <p:cNvSpPr txBox="1">
            <a:spLocks/>
          </p:cNvSpPr>
          <p:nvPr userDrawn="1"/>
        </p:nvSpPr>
        <p:spPr>
          <a:xfrm>
            <a:off x="838200" y="6356350"/>
            <a:ext cx="9468394"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endParaRPr lang="en-US" dirty="0"/>
          </a:p>
        </p:txBody>
      </p:sp>
      <p:sp>
        <p:nvSpPr>
          <p:cNvPr id="13" name="Rectangle 12"/>
          <p:cNvSpPr/>
          <p:nvPr userDrawn="1"/>
        </p:nvSpPr>
        <p:spPr>
          <a:xfrm>
            <a:off x="9922933" y="6553200"/>
            <a:ext cx="2269067" cy="304800"/>
          </a:xfrm>
          <a:prstGeom prst="rect">
            <a:avLst/>
          </a:prstGeom>
          <a:solidFill>
            <a:srgbClr val="D6EA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452755" algn="r">
              <a:spcBef>
                <a:spcPts val="0"/>
              </a:spcBef>
              <a:spcAft>
                <a:spcPts val="0"/>
              </a:spcAft>
            </a:pPr>
            <a:r>
              <a:rPr lang="en-US" sz="1000" b="1" dirty="0">
                <a:solidFill>
                  <a:srgbClr val="000000"/>
                </a:solidFill>
                <a:effectLst/>
                <a:latin typeface="Myriad Pro Semibold"/>
                <a:ea typeface="Calibri" panose="020F0502020204030204" pitchFamily="34" charset="0"/>
                <a:cs typeface="Times New Roman" panose="02020603050405020304" pitchFamily="18" charset="0"/>
              </a:rPr>
              <a:t>Visit NWD.ACL.GOV</a:t>
            </a:r>
            <a:endParaRPr lang="en-US" sz="1200" dirty="0">
              <a:effectLst/>
              <a:ea typeface="Calibri" panose="020F0502020204030204" pitchFamily="34" charset="0"/>
              <a:cs typeface="Times New Roman" panose="02020603050405020304" pitchFamily="18" charset="0"/>
            </a:endParaRPr>
          </a:p>
        </p:txBody>
      </p:sp>
      <p:sp>
        <p:nvSpPr>
          <p:cNvPr id="14" name="Rectangle 13"/>
          <p:cNvSpPr/>
          <p:nvPr userDrawn="1"/>
        </p:nvSpPr>
        <p:spPr>
          <a:xfrm>
            <a:off x="0" y="6234641"/>
            <a:ext cx="10424161" cy="625475"/>
          </a:xfrm>
          <a:custGeom>
            <a:avLst/>
            <a:gdLst>
              <a:gd name="connsiteX0" fmla="*/ 0 w 4938395"/>
              <a:gd name="connsiteY0" fmla="*/ 0 h 542925"/>
              <a:gd name="connsiteX1" fmla="*/ 4938395 w 4938395"/>
              <a:gd name="connsiteY1" fmla="*/ 0 h 542925"/>
              <a:gd name="connsiteX2" fmla="*/ 4938395 w 4938395"/>
              <a:gd name="connsiteY2" fmla="*/ 542925 h 542925"/>
              <a:gd name="connsiteX3" fmla="*/ 0 w 4938395"/>
              <a:gd name="connsiteY3" fmla="*/ 542925 h 542925"/>
              <a:gd name="connsiteX4" fmla="*/ 0 w 4938395"/>
              <a:gd name="connsiteY4" fmla="*/ 0 h 542925"/>
              <a:gd name="connsiteX0" fmla="*/ 0 w 5532755"/>
              <a:gd name="connsiteY0" fmla="*/ 0 h 542925"/>
              <a:gd name="connsiteX1" fmla="*/ 4938395 w 5532755"/>
              <a:gd name="connsiteY1" fmla="*/ 0 h 542925"/>
              <a:gd name="connsiteX2" fmla="*/ 5532755 w 5532755"/>
              <a:gd name="connsiteY2" fmla="*/ 542925 h 542925"/>
              <a:gd name="connsiteX3" fmla="*/ 0 w 5532755"/>
              <a:gd name="connsiteY3" fmla="*/ 542925 h 542925"/>
              <a:gd name="connsiteX4" fmla="*/ 0 w 5532755"/>
              <a:gd name="connsiteY4" fmla="*/ 0 h 542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755" h="542925">
                <a:moveTo>
                  <a:pt x="0" y="0"/>
                </a:moveTo>
                <a:lnTo>
                  <a:pt x="4938395" y="0"/>
                </a:lnTo>
                <a:lnTo>
                  <a:pt x="5532755" y="542925"/>
                </a:lnTo>
                <a:lnTo>
                  <a:pt x="0" y="542925"/>
                </a:lnTo>
                <a:lnTo>
                  <a:pt x="0" y="0"/>
                </a:lnTo>
                <a:close/>
              </a:path>
            </a:pathLst>
          </a:cu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indent="342900">
              <a:spcBef>
                <a:spcPts val="0"/>
              </a:spcBef>
              <a:spcAft>
                <a:spcPts val="0"/>
              </a:spcAft>
            </a:pPr>
            <a:r>
              <a:rPr lang="en-US" sz="1000">
                <a:solidFill>
                  <a:srgbClr val="FFFFFF"/>
                </a:solidFill>
                <a:effectLst/>
                <a:latin typeface="Myriad Pro"/>
                <a:ea typeface="Calibri" panose="020F0502020204030204" pitchFamily="34" charset="0"/>
                <a:cs typeface="Times New Roman" panose="02020603050405020304" pitchFamily="18" charset="0"/>
              </a:rPr>
              <a:t> </a:t>
            </a:r>
            <a:endParaRPr lang="en-US" sz="1200">
              <a:effectLst/>
              <a:ea typeface="Calibri" panose="020F0502020204030204" pitchFamily="34" charset="0"/>
              <a:cs typeface="Times New Roman" panose="02020603050405020304" pitchFamily="18" charset="0"/>
            </a:endParaRPr>
          </a:p>
        </p:txBody>
      </p:sp>
      <p:sp>
        <p:nvSpPr>
          <p:cNvPr id="10" name="Footer Placeholder 4"/>
          <p:cNvSpPr txBox="1">
            <a:spLocks/>
          </p:cNvSpPr>
          <p:nvPr userDrawn="1"/>
        </p:nvSpPr>
        <p:spPr>
          <a:xfrm>
            <a:off x="82247" y="6325658"/>
            <a:ext cx="9585961"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r>
              <a:rPr lang="en-US" sz="1200" dirty="0" smtClean="0">
                <a:solidFill>
                  <a:schemeClr val="bg1"/>
                </a:solidFill>
              </a:rPr>
              <a:t>Content is adapted from the Administration for Community Living No Wrong Door Person-Centered Counseling Training Program, Course 1, Lesson 1. Access original content here: </a:t>
            </a:r>
            <a:r>
              <a:rPr lang="en-US" sz="1200" u="sng" dirty="0" smtClean="0">
                <a:solidFill>
                  <a:schemeClr val="bg1"/>
                </a:solidFill>
              </a:rPr>
              <a:t>https://nwd.acl.gov/person-centered-counseling.html</a:t>
            </a:r>
            <a:endParaRPr lang="en-US" sz="1200" dirty="0" smtClean="0">
              <a:solidFill>
                <a:schemeClr val="bg1"/>
              </a:solidFill>
            </a:endParaRPr>
          </a:p>
          <a:p>
            <a:pPr>
              <a:defRPr/>
            </a:pP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100000"/>
        </a:lnSpc>
        <a:spcBef>
          <a:spcPts val="1000"/>
        </a:spcBef>
        <a:spcAft>
          <a:spcPct val="0"/>
        </a:spcAft>
        <a:buFont typeface="Arial" panose="020B0604020202020204" pitchFamily="34" charset="0"/>
        <a:buChar char="•"/>
        <a:defRPr sz="2400" kern="1200">
          <a:solidFill>
            <a:schemeClr val="tx1"/>
          </a:solidFill>
          <a:latin typeface="+mn-lt"/>
          <a:ea typeface="+mn-ea"/>
          <a:cs typeface="+mn-cs"/>
        </a:defRPr>
      </a:lvl1pPr>
      <a:lvl2pPr marL="685800" indent="-228600" algn="l" rtl="0" eaLnBrk="0" fontAlgn="base" hangingPunct="0">
        <a:lnSpc>
          <a:spcPct val="10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10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hyperlink" Target="mailto:NoWrongDoor@acl.hhs.gov"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pPr eaLnBrk="1" hangingPunct="1"/>
            <a:r>
              <a:rPr lang="en-US" altLang="en-US" dirty="0" smtClean="0"/>
              <a:t>An Introduction to the No Wrong Door System</a:t>
            </a:r>
          </a:p>
        </p:txBody>
      </p:sp>
      <p:sp>
        <p:nvSpPr>
          <p:cNvPr id="3075" name="Subtitle 2"/>
          <p:cNvSpPr>
            <a:spLocks noGrp="1"/>
          </p:cNvSpPr>
          <p:nvPr>
            <p:ph type="subTitle" idx="1"/>
          </p:nvPr>
        </p:nvSpPr>
        <p:spPr/>
        <p:txBody>
          <a:bodyPr/>
          <a:lstStyle/>
          <a:p>
            <a:pPr eaLnBrk="1" hangingPunct="1"/>
            <a:r>
              <a:rPr lang="en-US" altLang="en-US" dirty="0" smtClean="0"/>
              <a:t>1 The No Wrong Door System: Vision, Values, and Structure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r>
              <a:rPr lang="en-US" altLang="en-US" dirty="0" smtClean="0"/>
              <a:t>Changing to Make the No Wrong Door (NWD) System a Reality</a:t>
            </a:r>
          </a:p>
        </p:txBody>
      </p:sp>
      <p:sp>
        <p:nvSpPr>
          <p:cNvPr id="12291" name="Content Placeholder 2"/>
          <p:cNvSpPr>
            <a:spLocks noGrp="1"/>
          </p:cNvSpPr>
          <p:nvPr>
            <p:ph idx="1"/>
          </p:nvPr>
        </p:nvSpPr>
        <p:spPr>
          <a:xfrm>
            <a:off x="838200" y="2110241"/>
            <a:ext cx="10515600" cy="4351338"/>
          </a:xfrm>
        </p:spPr>
        <p:txBody>
          <a:bodyPr/>
          <a:lstStyle/>
          <a:p>
            <a:pPr marL="0" indent="0" eaLnBrk="1" hangingPunct="1">
              <a:lnSpc>
                <a:spcPct val="100000"/>
              </a:lnSpc>
              <a:buNone/>
            </a:pPr>
            <a:r>
              <a:rPr lang="en-US" altLang="en-US" sz="2400" dirty="0"/>
              <a:t>Each person and entity that is currently a formal part of the long-term services and support system in a state will need to adjust to make the No Wrong Door system a reality. In addition, other individuals, organizations and systems in our communities will also have to change</a:t>
            </a:r>
            <a:r>
              <a:rPr lang="en-US" altLang="en-US" sz="2400" dirty="0" smtClean="0"/>
              <a:t>.</a:t>
            </a:r>
            <a:endParaRPr lang="en-US" altLang="en-US" sz="2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eaLnBrk="1" hangingPunct="1"/>
            <a:r>
              <a:rPr lang="en-US" altLang="en-US" smtClean="0"/>
              <a:t>Developing a High Performing No Wrong Door (NWD) System</a:t>
            </a:r>
          </a:p>
        </p:txBody>
      </p:sp>
      <p:sp>
        <p:nvSpPr>
          <p:cNvPr id="14339" name="Content Placeholder 2"/>
          <p:cNvSpPr>
            <a:spLocks noGrp="1"/>
          </p:cNvSpPr>
          <p:nvPr>
            <p:ph idx="1"/>
          </p:nvPr>
        </p:nvSpPr>
        <p:spPr>
          <a:xfrm>
            <a:off x="838200" y="2126840"/>
            <a:ext cx="10515600" cy="4351338"/>
          </a:xfrm>
        </p:spPr>
        <p:txBody>
          <a:bodyPr/>
          <a:lstStyle/>
          <a:p>
            <a:pPr marL="0" indent="0" eaLnBrk="1" hangingPunct="1">
              <a:lnSpc>
                <a:spcPct val="100000"/>
              </a:lnSpc>
              <a:buNone/>
            </a:pPr>
            <a:r>
              <a:rPr lang="en-US" altLang="en-US" sz="2400" dirty="0" smtClean="0"/>
              <a:t>In order for the NWD system to be successful, it must have a sustainable structure. Each state has the flexibility to design the best structure for their NWD system. That way, states can incorporate their strengths into the design. However, there are four key functions that states are expected to build as part of the NWD system.</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r>
              <a:rPr lang="en-US" altLang="en-US" dirty="0" smtClean="0"/>
              <a:t>Development of the Person-Centered Counseling (PCC) Professional Role (1/2)</a:t>
            </a:r>
          </a:p>
        </p:txBody>
      </p:sp>
      <p:sp>
        <p:nvSpPr>
          <p:cNvPr id="3" name="Content Placeholder 2"/>
          <p:cNvSpPr>
            <a:spLocks noGrp="1"/>
          </p:cNvSpPr>
          <p:nvPr>
            <p:ph idx="1"/>
          </p:nvPr>
        </p:nvSpPr>
        <p:spPr>
          <a:xfrm>
            <a:off x="838200" y="2137597"/>
            <a:ext cx="10515600" cy="4351338"/>
          </a:xfrm>
        </p:spPr>
        <p:txBody>
          <a:bodyPr rtlCol="0">
            <a:normAutofit/>
          </a:bodyPr>
          <a:lstStyle/>
          <a:p>
            <a:pPr marL="0" indent="0" eaLnBrk="1" fontAlgn="auto" hangingPunct="1">
              <a:lnSpc>
                <a:spcPct val="100000"/>
              </a:lnSpc>
              <a:spcAft>
                <a:spcPts val="0"/>
              </a:spcAft>
              <a:buNone/>
              <a:defRPr/>
            </a:pPr>
            <a:r>
              <a:rPr lang="en-US" sz="2400" dirty="0" smtClean="0"/>
              <a:t>Each state has an existing workforce in their No Wrong Door System. These professionals have much knowledge and many skills and abilities to apply to person-centered counseling. They also may have to learn and apply new skills and abilities to fully embody the capacity of person-centered counseling.</a:t>
            </a:r>
          </a:p>
          <a:p>
            <a:pPr marL="0" indent="0" eaLnBrk="1" fontAlgn="auto" hangingPunct="1">
              <a:lnSpc>
                <a:spcPct val="100000"/>
              </a:lnSpc>
              <a:spcAft>
                <a:spcPts val="0"/>
              </a:spcAft>
              <a:buNone/>
              <a:defRPr/>
            </a:pPr>
            <a:r>
              <a:rPr lang="en-US" sz="2400" dirty="0" smtClean="0"/>
              <a:t>The PCC professional’s role is designed specifically to carry out critical NWD System duties. PCC professionals are an early contact in the system for people wanting to learn more about LTSS. They are skilled in person-centered thinking and person-centered planning techniques.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r>
              <a:rPr lang="en-US" altLang="en-US" dirty="0" smtClean="0"/>
              <a:t>Development of the Person-Centered Counseling (PCC) Professional Role (2/2)</a:t>
            </a:r>
          </a:p>
        </p:txBody>
      </p:sp>
      <p:sp>
        <p:nvSpPr>
          <p:cNvPr id="3" name="Content Placeholder 2"/>
          <p:cNvSpPr>
            <a:spLocks noGrp="1"/>
          </p:cNvSpPr>
          <p:nvPr>
            <p:ph idx="1"/>
          </p:nvPr>
        </p:nvSpPr>
        <p:spPr>
          <a:xfrm>
            <a:off x="838200" y="2180628"/>
            <a:ext cx="10515600" cy="4351338"/>
          </a:xfrm>
        </p:spPr>
        <p:txBody>
          <a:bodyPr rtlCol="0">
            <a:normAutofit/>
          </a:bodyPr>
          <a:lstStyle/>
          <a:p>
            <a:pPr marL="0" indent="0" eaLnBrk="1" fontAlgn="auto" hangingPunct="1">
              <a:lnSpc>
                <a:spcPct val="100000"/>
              </a:lnSpc>
              <a:spcAft>
                <a:spcPts val="0"/>
              </a:spcAft>
              <a:buNone/>
              <a:defRPr/>
            </a:pPr>
            <a:r>
              <a:rPr lang="en-US" sz="2400" dirty="0" smtClean="0"/>
              <a:t>PCC professionals also support people to have choice, direction, and control in services and support. PCC professionals support streamlined access to LTSS. This means they offer support throughout the entire process to minimize burden on individuals.</a:t>
            </a:r>
          </a:p>
          <a:p>
            <a:pPr marL="0" indent="0" eaLnBrk="1" fontAlgn="auto" hangingPunct="1">
              <a:lnSpc>
                <a:spcPct val="100000"/>
              </a:lnSpc>
              <a:spcAft>
                <a:spcPts val="0"/>
              </a:spcAft>
              <a:buNone/>
              <a:defRPr/>
            </a:pPr>
            <a:r>
              <a:rPr lang="en-US" sz="2400" dirty="0" smtClean="0"/>
              <a:t>For example, some people may want support filling out applications or contacting various resources. Others may want to do the work themselves, but need to understand which things are most likely to yield the best results for them. Whatever the person’s needs or preferences, PCC professionals are trained to provide meaningful support.</a:t>
            </a:r>
          </a:p>
        </p:txBody>
      </p:sp>
    </p:spTree>
    <p:extLst>
      <p:ext uri="{BB962C8B-B14F-4D97-AF65-F5344CB8AC3E}">
        <p14:creationId xmlns:p14="http://schemas.microsoft.com/office/powerpoint/2010/main" val="23025851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eaLnBrk="1" hangingPunct="1"/>
            <a:r>
              <a:rPr lang="en-US" altLang="en-US" smtClean="0"/>
              <a:t>Major Shifts in Serving People in the No Wrong Door (NWD) System</a:t>
            </a:r>
          </a:p>
        </p:txBody>
      </p:sp>
      <p:sp>
        <p:nvSpPr>
          <p:cNvPr id="18435" name="Content Placeholder 2"/>
          <p:cNvSpPr>
            <a:spLocks noGrp="1"/>
          </p:cNvSpPr>
          <p:nvPr>
            <p:ph idx="1"/>
          </p:nvPr>
        </p:nvSpPr>
        <p:spPr>
          <a:xfrm>
            <a:off x="838200" y="2191385"/>
            <a:ext cx="10515600" cy="4351338"/>
          </a:xfrm>
        </p:spPr>
        <p:txBody>
          <a:bodyPr/>
          <a:lstStyle/>
          <a:p>
            <a:pPr marL="0" indent="0" eaLnBrk="1" hangingPunct="1">
              <a:lnSpc>
                <a:spcPct val="100000"/>
              </a:lnSpc>
              <a:buNone/>
            </a:pPr>
            <a:r>
              <a:rPr lang="en-US" altLang="en-US" sz="2400" dirty="0"/>
              <a:t>The No Wrong Door system is required to support all people and all payers of long-term services and supports. All people means all people, regardless of their age, background, or income level. All payers of long-term services and supports means any method of funding from publicly funded programs and benefits to personal funds, such as private pay or insurance benefits</a:t>
            </a:r>
            <a:r>
              <a:rPr lang="en-US" altLang="en-US" sz="2400" dirty="0" smtClean="0"/>
              <a:t>.</a:t>
            </a:r>
            <a:endParaRPr lang="en-US" altLang="en-US" sz="24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eaLnBrk="1" hangingPunct="1"/>
            <a:r>
              <a:rPr lang="en-US" altLang="en-US" smtClean="0"/>
              <a:t>The Value of the Implementing No Wrong Door (NWD) System</a:t>
            </a:r>
          </a:p>
        </p:txBody>
      </p:sp>
      <p:sp>
        <p:nvSpPr>
          <p:cNvPr id="20483" name="Content Placeholder 2"/>
          <p:cNvSpPr>
            <a:spLocks noGrp="1"/>
          </p:cNvSpPr>
          <p:nvPr>
            <p:ph idx="1"/>
          </p:nvPr>
        </p:nvSpPr>
        <p:spPr>
          <a:xfrm>
            <a:off x="838200" y="2170059"/>
            <a:ext cx="10515600" cy="4351338"/>
          </a:xfrm>
        </p:spPr>
        <p:txBody>
          <a:bodyPr/>
          <a:lstStyle/>
          <a:p>
            <a:pPr marL="0" indent="0" eaLnBrk="1" hangingPunct="1">
              <a:lnSpc>
                <a:spcPct val="100000"/>
              </a:lnSpc>
              <a:buNone/>
            </a:pPr>
            <a:r>
              <a:rPr lang="en-US" altLang="en-US" sz="2400" dirty="0" smtClean="0"/>
              <a:t>The NWD system offers states an opportunity to build a more responsive and sustainable system. They can respond to what people need and how funds are being spent for long-term services and supports (LTSS). On a state level, implementing the NWD system requires effort and coordination. The benefits are far reaching and many people and organizations will be affected. This is part of trying to make an organized structure that supports the goal of community living for everyone. The changes will impact groups differently.</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eaLnBrk="1" hangingPunct="1"/>
            <a:r>
              <a:rPr lang="en-US" altLang="en-US" dirty="0" smtClean="0"/>
              <a:t>Conclusion and Lesson Review (1/3)</a:t>
            </a:r>
          </a:p>
        </p:txBody>
      </p:sp>
      <p:sp>
        <p:nvSpPr>
          <p:cNvPr id="3" name="Content Placeholder 2"/>
          <p:cNvSpPr>
            <a:spLocks noGrp="1"/>
          </p:cNvSpPr>
          <p:nvPr>
            <p:ph idx="1"/>
          </p:nvPr>
        </p:nvSpPr>
        <p:spPr>
          <a:xfrm>
            <a:off x="838200" y="1943959"/>
            <a:ext cx="10515600" cy="5032375"/>
          </a:xfrm>
        </p:spPr>
        <p:txBody>
          <a:bodyPr rtlCol="0">
            <a:normAutofit/>
          </a:bodyPr>
          <a:lstStyle/>
          <a:p>
            <a:pPr eaLnBrk="1" fontAlgn="auto" hangingPunct="1">
              <a:spcAft>
                <a:spcPts val="0"/>
              </a:spcAft>
              <a:defRPr/>
            </a:pPr>
            <a:r>
              <a:rPr lang="en-US" sz="2400" dirty="0" smtClean="0"/>
              <a:t>The NWD system has four key functions. They include: statewide governance and management, outreach and partnerships, streamlined access to services, and availability of Person-Centered Counseling professionals. In order to implement the key functions, changes will need to be made at every level of the system. These levels are: 1 (individual), 2 (organizational), and 3 (system-wide).</a:t>
            </a:r>
          </a:p>
          <a:p>
            <a:pPr eaLnBrk="1" fontAlgn="auto" hangingPunct="1">
              <a:spcAft>
                <a:spcPts val="0"/>
              </a:spcAft>
              <a:defRPr/>
            </a:pPr>
            <a:r>
              <a:rPr lang="en-US" sz="2400" dirty="0" smtClean="0"/>
              <a:t>The NWD system offers many benefits. People know where to go for meaningful support. Professionals can collaborate more efficiently to support people. States can use resources more efficiently and effectively.</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eaLnBrk="1" hangingPunct="1"/>
            <a:r>
              <a:rPr lang="en-US" altLang="en-US" dirty="0" smtClean="0"/>
              <a:t>Conclusion and Lesson Review (2/3)</a:t>
            </a:r>
          </a:p>
        </p:txBody>
      </p:sp>
      <p:sp>
        <p:nvSpPr>
          <p:cNvPr id="3" name="Content Placeholder 2"/>
          <p:cNvSpPr>
            <a:spLocks noGrp="1"/>
          </p:cNvSpPr>
          <p:nvPr>
            <p:ph idx="1"/>
          </p:nvPr>
        </p:nvSpPr>
        <p:spPr>
          <a:xfrm>
            <a:off x="838200" y="1986989"/>
            <a:ext cx="10515600" cy="5032375"/>
          </a:xfrm>
        </p:spPr>
        <p:txBody>
          <a:bodyPr rtlCol="0">
            <a:normAutofit/>
          </a:bodyPr>
          <a:lstStyle/>
          <a:p>
            <a:pPr eaLnBrk="1" fontAlgn="auto" hangingPunct="1">
              <a:spcAft>
                <a:spcPts val="0"/>
              </a:spcAft>
              <a:defRPr/>
            </a:pPr>
            <a:r>
              <a:rPr lang="en-US" sz="2400" dirty="0" smtClean="0"/>
              <a:t>The vision is to improve our nation’s LTSS access system so it is efficient and effective and more responsive to the unique needs of individuals. </a:t>
            </a:r>
          </a:p>
          <a:p>
            <a:pPr eaLnBrk="1" fontAlgn="auto" hangingPunct="1">
              <a:spcAft>
                <a:spcPts val="0"/>
              </a:spcAft>
              <a:defRPr/>
            </a:pPr>
            <a:r>
              <a:rPr lang="en-US" sz="2400" dirty="0" smtClean="0"/>
              <a:t>The three core values of the NWD system are choice, direction, and control on the part of the person accessing these services.</a:t>
            </a:r>
          </a:p>
        </p:txBody>
      </p:sp>
    </p:spTree>
    <p:extLst>
      <p:ext uri="{BB962C8B-B14F-4D97-AF65-F5344CB8AC3E}">
        <p14:creationId xmlns:p14="http://schemas.microsoft.com/office/powerpoint/2010/main" val="403665290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eaLnBrk="1" hangingPunct="1"/>
            <a:r>
              <a:rPr lang="en-US" altLang="en-US" dirty="0" smtClean="0"/>
              <a:t>Conclusion and Lesson Review (3/3)</a:t>
            </a:r>
          </a:p>
        </p:txBody>
      </p:sp>
      <p:sp>
        <p:nvSpPr>
          <p:cNvPr id="2" name="Content Placeholder 1"/>
          <p:cNvSpPr>
            <a:spLocks noGrp="1"/>
          </p:cNvSpPr>
          <p:nvPr>
            <p:ph sz="half" idx="2"/>
          </p:nvPr>
        </p:nvSpPr>
        <p:spPr>
          <a:xfrm>
            <a:off x="914400" y="1825625"/>
            <a:ext cx="5181600" cy="4351338"/>
          </a:xfrm>
        </p:spPr>
        <p:txBody>
          <a:bodyPr/>
          <a:lstStyle/>
          <a:p>
            <a:pPr marL="0" indent="0" algn="ctr" eaLnBrk="1" hangingPunct="1">
              <a:lnSpc>
                <a:spcPct val="100000"/>
              </a:lnSpc>
              <a:buNone/>
              <a:defRPr/>
            </a:pPr>
            <a:r>
              <a:rPr lang="en-US" sz="2400" b="1" dirty="0"/>
              <a:t>Learning </a:t>
            </a:r>
            <a:r>
              <a:rPr lang="en-US" sz="2400" b="1" dirty="0" smtClean="0"/>
              <a:t>Objective</a:t>
            </a:r>
            <a:endParaRPr lang="en-US" sz="2400" b="1" dirty="0"/>
          </a:p>
          <a:p>
            <a:pPr marL="0" indent="0" eaLnBrk="1" hangingPunct="1">
              <a:lnSpc>
                <a:spcPct val="100000"/>
              </a:lnSpc>
              <a:buNone/>
              <a:defRPr/>
            </a:pPr>
            <a:r>
              <a:rPr lang="en-US" sz="2400" dirty="0"/>
              <a:t>After completing this lesson, you will be able to describe how the NWD vision, values, and structure help to improve the way people access LTSS in their communities</a:t>
            </a:r>
            <a:r>
              <a:rPr lang="en-US" sz="2400" dirty="0" smtClean="0"/>
              <a:t>.</a:t>
            </a:r>
            <a:endParaRPr lang="en-US" sz="2400" dirty="0"/>
          </a:p>
        </p:txBody>
      </p:sp>
      <p:sp>
        <p:nvSpPr>
          <p:cNvPr id="3" name="Content Placeholder 2"/>
          <p:cNvSpPr>
            <a:spLocks noGrp="1"/>
          </p:cNvSpPr>
          <p:nvPr>
            <p:ph sz="half" idx="1"/>
          </p:nvPr>
        </p:nvSpPr>
        <p:spPr>
          <a:xfrm>
            <a:off x="6436895" y="1825625"/>
            <a:ext cx="5181600" cy="4351338"/>
          </a:xfrm>
        </p:spPr>
        <p:txBody>
          <a:bodyPr rtlCol="0">
            <a:normAutofit/>
          </a:bodyPr>
          <a:lstStyle/>
          <a:p>
            <a:pPr marL="0" indent="0" algn="ctr" eaLnBrk="1" hangingPunct="1">
              <a:lnSpc>
                <a:spcPct val="100000"/>
              </a:lnSpc>
              <a:buNone/>
              <a:defRPr/>
            </a:pPr>
            <a:r>
              <a:rPr lang="en-US" sz="2400" b="1" dirty="0" smtClean="0"/>
              <a:t>Reflection on Learning Objective </a:t>
            </a:r>
          </a:p>
          <a:p>
            <a:pPr marL="0" indent="0" eaLnBrk="1" hangingPunct="1">
              <a:lnSpc>
                <a:spcPct val="100000"/>
              </a:lnSpc>
              <a:buNone/>
              <a:defRPr/>
            </a:pPr>
            <a:r>
              <a:rPr lang="en-US" sz="2400" dirty="0" smtClean="0"/>
              <a:t>Directions: Review the objective(s) on this page. Write down your answers to the following questions. </a:t>
            </a:r>
          </a:p>
          <a:p>
            <a:pPr marL="457200" indent="-457200" eaLnBrk="1" hangingPunct="1">
              <a:lnSpc>
                <a:spcPct val="100000"/>
              </a:lnSpc>
              <a:buFont typeface="+mj-lt"/>
              <a:buAutoNum type="arabicPeriod"/>
              <a:defRPr/>
            </a:pPr>
            <a:r>
              <a:rPr lang="en-US" sz="2200" dirty="0" smtClean="0"/>
              <a:t>What did you learn in this lesson that you felt was important?</a:t>
            </a:r>
          </a:p>
          <a:p>
            <a:pPr marL="457200" indent="-457200" eaLnBrk="1" hangingPunct="1">
              <a:lnSpc>
                <a:spcPct val="100000"/>
              </a:lnSpc>
              <a:buFont typeface="+mj-lt"/>
              <a:buAutoNum type="arabicPeriod"/>
              <a:defRPr/>
            </a:pPr>
            <a:r>
              <a:rPr lang="en-US" sz="2200" dirty="0" smtClean="0"/>
              <a:t>What will you do differently because of the content in this lesson? </a:t>
            </a:r>
          </a:p>
        </p:txBody>
      </p:sp>
    </p:spTree>
    <p:extLst>
      <p:ext uri="{BB962C8B-B14F-4D97-AF65-F5344CB8AC3E}">
        <p14:creationId xmlns:p14="http://schemas.microsoft.com/office/powerpoint/2010/main" val="22922598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marL="0" indent="0">
              <a:lnSpc>
                <a:spcPct val="100000"/>
              </a:lnSpc>
              <a:buNone/>
            </a:pPr>
            <a:r>
              <a:rPr lang="en-US" sz="2400" dirty="0"/>
              <a:t>These slides contain content adapted from the Administration for Community Living’s Person Centered Counseling Training Program. The content includes text and narration from online courses. To view original content or for more information, please visit nwd.acl.gov or contact </a:t>
            </a:r>
            <a:r>
              <a:rPr lang="en-US" sz="2400" u="sng" dirty="0">
                <a:hlinkClick r:id="rId2"/>
              </a:rPr>
              <a:t>NoWrongDoor@acl.hhs.gov</a:t>
            </a:r>
            <a:r>
              <a:rPr lang="en-US" sz="2400" dirty="0" smtClean="0"/>
              <a:t>.</a:t>
            </a:r>
            <a:br>
              <a:rPr lang="en-US" sz="2400" dirty="0" smtClean="0"/>
            </a:br>
            <a:r>
              <a:rPr lang="en-US" sz="2400" dirty="0" smtClean="0"/>
              <a:t/>
            </a:r>
            <a:br>
              <a:rPr lang="en-US" sz="2400" dirty="0" smtClean="0"/>
            </a:br>
            <a:r>
              <a:rPr lang="en-US" sz="3200" dirty="0"/>
              <a:t/>
            </a:r>
            <a:br>
              <a:rPr lang="en-US" sz="3200" dirty="0"/>
            </a:br>
            <a:r>
              <a:rPr lang="fr-FR" sz="2000" u="sng" dirty="0" smtClean="0"/>
              <a:t>Copyright Notice and </a:t>
            </a:r>
            <a:r>
              <a:rPr lang="fr-FR" sz="2000" u="sng" dirty="0" err="1" smtClean="0"/>
              <a:t>Disclaimer</a:t>
            </a:r>
            <a:r>
              <a:rPr lang="fr-FR" sz="2000" u="sng" dirty="0" smtClean="0"/>
              <a:t> </a:t>
            </a:r>
            <a:endParaRPr lang="en-US" sz="1800" u="sng" dirty="0" smtClean="0"/>
          </a:p>
          <a:p>
            <a:pPr marL="0" indent="0">
              <a:lnSpc>
                <a:spcPct val="100000"/>
              </a:lnSpc>
              <a:buNone/>
            </a:pPr>
            <a:r>
              <a:rPr lang="fr-FR" sz="1800" dirty="0" smtClean="0"/>
              <a:t>Certain </a:t>
            </a:r>
            <a:r>
              <a:rPr lang="fr-FR" sz="1800" dirty="0" err="1" smtClean="0"/>
              <a:t>materials</a:t>
            </a:r>
            <a:r>
              <a:rPr lang="fr-FR" sz="1800" dirty="0" smtClean="0"/>
              <a:t> </a:t>
            </a:r>
            <a:r>
              <a:rPr lang="fr-FR" sz="1800" dirty="0" err="1" smtClean="0"/>
              <a:t>incorporated</a:t>
            </a:r>
            <a:r>
              <a:rPr lang="fr-FR" sz="1800" dirty="0" smtClean="0"/>
              <a:t> </a:t>
            </a:r>
            <a:r>
              <a:rPr lang="fr-FR" sz="1800" dirty="0" err="1" smtClean="0"/>
              <a:t>herein</a:t>
            </a:r>
            <a:r>
              <a:rPr lang="fr-FR" sz="1800" dirty="0" smtClean="0"/>
              <a:t> are Copyright ©2016, </a:t>
            </a:r>
            <a:r>
              <a:rPr lang="fr-FR" sz="1800" dirty="0" err="1" smtClean="0"/>
              <a:t>Regents</a:t>
            </a:r>
            <a:r>
              <a:rPr lang="fr-FR" sz="1800" dirty="0" smtClean="0"/>
              <a:t> of the University Minnesota. All </a:t>
            </a:r>
            <a:r>
              <a:rPr lang="fr-FR" sz="1800" dirty="0" err="1" smtClean="0"/>
              <a:t>Rights</a:t>
            </a:r>
            <a:r>
              <a:rPr lang="fr-FR" sz="1800" dirty="0" smtClean="0"/>
              <a:t> </a:t>
            </a:r>
            <a:r>
              <a:rPr lang="fr-FR" sz="1800" dirty="0" err="1" smtClean="0"/>
              <a:t>Reserved</a:t>
            </a:r>
            <a:r>
              <a:rPr lang="fr-FR" sz="1800" dirty="0" smtClean="0"/>
              <a:t>. IN NO EVENT SHALL UNIVERSITY OR TLCPCP BE LIABLE TO ANY PARTY FOR DIRECT, INDIRECT, SPECIAL, INCIDENTAL, OR CONSEQUENTIAL DAMAGES, INCLUDING LOST PROFITS, ARISING OUT OF THE USE OF THIS CONTENT, EVEN IF UNIVERSITY OR TLCPCP HAS BEEN ADVISED OF THE POSSIBILITY OF SUCH DAMAGES.</a:t>
            </a:r>
            <a:endParaRPr lang="en-US" sz="1800" dirty="0" smtClean="0"/>
          </a:p>
        </p:txBody>
      </p:sp>
    </p:spTree>
    <p:extLst>
      <p:ext uri="{BB962C8B-B14F-4D97-AF65-F5344CB8AC3E}">
        <p14:creationId xmlns:p14="http://schemas.microsoft.com/office/powerpoint/2010/main" val="35085353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en-US" altLang="en-US" dirty="0" smtClean="0"/>
              <a:t>Welcome! (1/3)</a:t>
            </a:r>
          </a:p>
        </p:txBody>
      </p:sp>
      <p:sp>
        <p:nvSpPr>
          <p:cNvPr id="3" name="Content Placeholder 2"/>
          <p:cNvSpPr>
            <a:spLocks noGrp="1"/>
          </p:cNvSpPr>
          <p:nvPr>
            <p:ph idx="1"/>
          </p:nvPr>
        </p:nvSpPr>
        <p:spPr>
          <a:xfrm>
            <a:off x="838200" y="1825625"/>
            <a:ext cx="10515600" cy="5032375"/>
          </a:xfrm>
        </p:spPr>
        <p:txBody>
          <a:bodyPr rtlCol="0">
            <a:noAutofit/>
          </a:bodyPr>
          <a:lstStyle/>
          <a:p>
            <a:pPr marL="0" indent="0" eaLnBrk="1" fontAlgn="auto" hangingPunct="1">
              <a:lnSpc>
                <a:spcPct val="100000"/>
              </a:lnSpc>
              <a:spcAft>
                <a:spcPts val="0"/>
              </a:spcAft>
              <a:buNone/>
              <a:defRPr/>
            </a:pPr>
            <a:r>
              <a:rPr lang="en-US" sz="2400" dirty="0" smtClean="0"/>
              <a:t>In the past two decades, the number of options for receiving long-term services and supports (LTSS) has grown immensely. While these options are welcome and provide more flexibility for people seeking LTSS, they also can make the process of finding and accessing the right LTSS very complex. People do not know where to get reliable information that meets their unique needs. Many professional roles are limited to specific tasks. The result is a fragmented and unwieldy process for people seeking help with no single point of contact to understand a more holistic and person-centered approach to arranging services and supports.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en-US" altLang="en-US" dirty="0" smtClean="0"/>
              <a:t>Welcome! (2/3)</a:t>
            </a:r>
          </a:p>
        </p:txBody>
      </p:sp>
      <p:sp>
        <p:nvSpPr>
          <p:cNvPr id="3" name="Content Placeholder 2"/>
          <p:cNvSpPr>
            <a:spLocks noGrp="1"/>
          </p:cNvSpPr>
          <p:nvPr>
            <p:ph idx="1"/>
          </p:nvPr>
        </p:nvSpPr>
        <p:spPr>
          <a:xfrm>
            <a:off x="838200" y="1825625"/>
            <a:ext cx="10515600" cy="5032375"/>
          </a:xfrm>
        </p:spPr>
        <p:txBody>
          <a:bodyPr rtlCol="0">
            <a:noAutofit/>
          </a:bodyPr>
          <a:lstStyle/>
          <a:p>
            <a:pPr marL="0" indent="0" eaLnBrk="1" fontAlgn="auto" hangingPunct="1">
              <a:lnSpc>
                <a:spcPct val="100000"/>
              </a:lnSpc>
              <a:spcAft>
                <a:spcPts val="0"/>
              </a:spcAft>
              <a:buNone/>
              <a:defRPr/>
            </a:pPr>
            <a:r>
              <a:rPr lang="en-US" sz="2400" dirty="0" smtClean="0"/>
              <a:t>The vision of the No Wrong Door (NWD) system is a single, statewide system for supporting access to LTSS options from any source, including those paid for through Medicaid, other government programs, insurance, and private pay. It is meant for any person, of any age or need, who is seeking or planning for LTSS. Each state will be encouraged to have a NWD system that leverages the state’s strengths in supporting people to reach their goals. This lesson will introduce the vision and values of the NWD system. It will describe the structures of a successful NWD system.</a:t>
            </a:r>
          </a:p>
        </p:txBody>
      </p:sp>
    </p:spTree>
    <p:extLst>
      <p:ext uri="{BB962C8B-B14F-4D97-AF65-F5344CB8AC3E}">
        <p14:creationId xmlns:p14="http://schemas.microsoft.com/office/powerpoint/2010/main" val="22094343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en-US" altLang="en-US" dirty="0" smtClean="0"/>
              <a:t>Welcome! (3/3)</a:t>
            </a:r>
          </a:p>
        </p:txBody>
      </p:sp>
      <p:sp>
        <p:nvSpPr>
          <p:cNvPr id="3" name="Content Placeholder 2"/>
          <p:cNvSpPr>
            <a:spLocks noGrp="1"/>
          </p:cNvSpPr>
          <p:nvPr>
            <p:ph idx="1"/>
          </p:nvPr>
        </p:nvSpPr>
        <p:spPr>
          <a:xfrm>
            <a:off x="838200" y="1825625"/>
            <a:ext cx="10515600" cy="5032375"/>
          </a:xfrm>
        </p:spPr>
        <p:txBody>
          <a:bodyPr rtlCol="0">
            <a:normAutofit/>
          </a:bodyPr>
          <a:lstStyle/>
          <a:p>
            <a:pPr marL="0" indent="0" eaLnBrk="1" fontAlgn="auto" hangingPunct="1">
              <a:lnSpc>
                <a:spcPct val="100000"/>
              </a:lnSpc>
              <a:spcAft>
                <a:spcPts val="0"/>
              </a:spcAft>
              <a:buNone/>
              <a:defRPr/>
            </a:pPr>
            <a:r>
              <a:rPr lang="en-US" sz="2400" b="1" dirty="0" smtClean="0"/>
              <a:t>Learning Objective</a:t>
            </a:r>
          </a:p>
          <a:p>
            <a:pPr marL="0" indent="0" eaLnBrk="1" fontAlgn="auto" hangingPunct="1">
              <a:lnSpc>
                <a:spcPct val="100000"/>
              </a:lnSpc>
              <a:spcAft>
                <a:spcPts val="0"/>
              </a:spcAft>
              <a:buNone/>
              <a:defRPr/>
            </a:pPr>
            <a:r>
              <a:rPr lang="en-US" sz="2400" dirty="0" smtClean="0"/>
              <a:t>After completing this lesson: You will be able to describe how the NWD vision, values, and structure help to improve the way people access LTSS in their communities.</a:t>
            </a:r>
            <a:endParaRPr lang="en-US" sz="2200" dirty="0" smtClean="0"/>
          </a:p>
        </p:txBody>
      </p:sp>
    </p:spTree>
    <p:extLst>
      <p:ext uri="{BB962C8B-B14F-4D97-AF65-F5344CB8AC3E}">
        <p14:creationId xmlns:p14="http://schemas.microsoft.com/office/powerpoint/2010/main" val="9291879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eaLnBrk="1" hangingPunct="1"/>
            <a:r>
              <a:rPr lang="en-US" altLang="en-US" dirty="0" smtClean="0"/>
              <a:t>The Need for a No Wrong Door System (1/2) </a:t>
            </a:r>
          </a:p>
        </p:txBody>
      </p:sp>
      <p:sp>
        <p:nvSpPr>
          <p:cNvPr id="3" name="Content Placeholder 2"/>
          <p:cNvSpPr>
            <a:spLocks noGrp="1"/>
          </p:cNvSpPr>
          <p:nvPr>
            <p:ph idx="1"/>
          </p:nvPr>
        </p:nvSpPr>
        <p:spPr/>
        <p:txBody>
          <a:bodyPr rtlCol="0">
            <a:noAutofit/>
          </a:bodyPr>
          <a:lstStyle/>
          <a:p>
            <a:pPr marL="0" indent="0" eaLnBrk="1" fontAlgn="auto" hangingPunct="1">
              <a:lnSpc>
                <a:spcPct val="100000"/>
              </a:lnSpc>
              <a:spcAft>
                <a:spcPts val="0"/>
              </a:spcAft>
              <a:buNone/>
              <a:defRPr/>
            </a:pPr>
            <a:r>
              <a:rPr lang="en-US" sz="2400" dirty="0" smtClean="0"/>
              <a:t>Many pressures are pushing on our current systems. People want more than access to programs. They want to have support to thrive in communities of their choice. State and federal governments are also facing the realities of an aging and diverse population. The ways in which services are currently accessed and delivered will not meet these needs. Current options and access to them are often very expensive.</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eaLnBrk="1" hangingPunct="1"/>
            <a:r>
              <a:rPr lang="en-US" altLang="en-US" dirty="0" smtClean="0"/>
              <a:t>The Need for a No Wrong Door System (2/2)</a:t>
            </a:r>
          </a:p>
        </p:txBody>
      </p:sp>
      <p:sp>
        <p:nvSpPr>
          <p:cNvPr id="3" name="Content Placeholder 2"/>
          <p:cNvSpPr>
            <a:spLocks noGrp="1"/>
          </p:cNvSpPr>
          <p:nvPr>
            <p:ph idx="1"/>
          </p:nvPr>
        </p:nvSpPr>
        <p:spPr/>
        <p:txBody>
          <a:bodyPr rtlCol="0">
            <a:noAutofit/>
          </a:bodyPr>
          <a:lstStyle/>
          <a:p>
            <a:pPr marL="0" indent="0" eaLnBrk="1" fontAlgn="auto" hangingPunct="1">
              <a:lnSpc>
                <a:spcPct val="100000"/>
              </a:lnSpc>
              <a:spcAft>
                <a:spcPts val="0"/>
              </a:spcAft>
              <a:buNone/>
              <a:defRPr/>
            </a:pPr>
            <a:r>
              <a:rPr lang="en-US" sz="2400" dirty="0" smtClean="0"/>
              <a:t>The proposed NWD system seeks to streamline the process of accessing Long-Term Services and Supports (LTSS). It seeks to help people of all ages, abilities, and income levels understand their options for services and support and arrange them in a timely and preferred way. It seeks to help communities put structures in place that will support ongoing attention to quality and outcomes for people, while using resources wisely.</a:t>
            </a:r>
          </a:p>
        </p:txBody>
      </p:sp>
    </p:spTree>
    <p:extLst>
      <p:ext uri="{BB962C8B-B14F-4D97-AF65-F5344CB8AC3E}">
        <p14:creationId xmlns:p14="http://schemas.microsoft.com/office/powerpoint/2010/main" val="24391418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838200" y="780241"/>
            <a:ext cx="10515600" cy="910447"/>
          </a:xfrm>
        </p:spPr>
        <p:txBody>
          <a:bodyPr/>
          <a:lstStyle/>
          <a:p>
            <a:pPr eaLnBrk="1" hangingPunct="1"/>
            <a:r>
              <a:rPr lang="en-US" altLang="en-US" dirty="0" smtClean="0"/>
              <a:t>Vision and Values of the Proposed No Wrong Door System</a:t>
            </a:r>
          </a:p>
        </p:txBody>
      </p:sp>
      <p:sp>
        <p:nvSpPr>
          <p:cNvPr id="8195" name="Content Placeholder 2"/>
          <p:cNvSpPr>
            <a:spLocks noGrp="1"/>
          </p:cNvSpPr>
          <p:nvPr>
            <p:ph idx="1"/>
          </p:nvPr>
        </p:nvSpPr>
        <p:spPr>
          <a:xfrm>
            <a:off x="838200" y="2148354"/>
            <a:ext cx="10515600" cy="4351338"/>
          </a:xfrm>
        </p:spPr>
        <p:txBody>
          <a:bodyPr/>
          <a:lstStyle/>
          <a:p>
            <a:pPr marL="0" indent="0" eaLnBrk="1" hangingPunct="1">
              <a:lnSpc>
                <a:spcPct val="100000"/>
              </a:lnSpc>
              <a:buNone/>
            </a:pPr>
            <a:r>
              <a:rPr lang="en-US" altLang="en-US" sz="2400" dirty="0" smtClean="0"/>
              <a:t>In 2014, the values, vision, and structure of the No Wrong Door (NWD) system was laid out and published in a collaborative Funding Opportunity Announcement (FOA) by the Administration on Community Living (ACL); the Centers for Medicare and Medicaid Services (CMS); and the Veteran’s Health Administration (VHA). The full FOA link is listed in the resources section of this course.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en-US" altLang="en-US" dirty="0" smtClean="0"/>
              <a:t>Levels of Change</a:t>
            </a:r>
          </a:p>
        </p:txBody>
      </p:sp>
      <p:sp>
        <p:nvSpPr>
          <p:cNvPr id="10243" name="Content Placeholder 2"/>
          <p:cNvSpPr>
            <a:spLocks noGrp="1"/>
          </p:cNvSpPr>
          <p:nvPr>
            <p:ph idx="1"/>
          </p:nvPr>
        </p:nvSpPr>
        <p:spPr/>
        <p:txBody>
          <a:bodyPr/>
          <a:lstStyle/>
          <a:p>
            <a:pPr marL="0" indent="0" eaLnBrk="1" hangingPunct="1">
              <a:lnSpc>
                <a:spcPct val="100000"/>
              </a:lnSpc>
              <a:buNone/>
            </a:pPr>
            <a:r>
              <a:rPr lang="en-US" altLang="en-US" sz="2400" dirty="0" smtClean="0"/>
              <a:t>Many changes will occur as states transform their publicly administered and publicly funded long-term services and supports (LTSS) access functions into a No Wrong Door (NWD) system. It will require changes at every level of service and support. Individual practitioners, organizations, and whole networks will have to transform in order to achieve the values and vision of the NWD system.</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PAW xmlns="http://www.net-centric.com/PAWPP">
  <Shape xmlns="" ID="gOGE3Tv6ldJDvCC8TLH/hUX6DUg=" pdftag="H1" isBookmarkSet="no" bookmark="yes" Order="_x0031_"/>
  <Shape xmlns="" ID="hX8EZLnBdhTMy06xoO75IBan1QQ=" pdftag="H2" isBookmarkSet="no" bookmark="yes" Order="_x0032_"/>
  <Shape xmlns="" ID="xhQiTr/uc1gluRkDaFd/R+Eeq3g=" pdftag="H2" isBookmarkSet="no" bookmark="yes" Order="_x0031_"/>
  <Shape xmlns="" ID="lKC7AsQR2LnfutCAY//hkJepCKA=" pdftag="P" isBookmarkSet="no" bookmark="no" Order="_x0032_"/>
  <Shape xmlns="" ID="kA26s0ZpvAYyZkiXq8ql/DiMhfg=" pdftag="H2" isBookmarkSet="no" bookmark="yes" Order="_x0031_"/>
  <Shape xmlns="" ID="irDi1hA4ZGIh3B9iLlEPvkPIKRY=" pdftag="P" isBookmarkSet="no" bookmark="no" Order="_x0032_"/>
  <Shape xmlns="" ID="tEdDkpTXRQdOb0il/dO9jb9GB0o=" pdftag="H2" isBookmarkSet="no" bookmark="yes" Order="_x0031_"/>
  <Shape xmlns="" ID="ybbyH9s6gzNOALU4CAw4N2UCmwg=" pdftag="P" isBookmarkSet="no" bookmark="no" Order="_x0032_"/>
  <Shape xmlns="" ID="20jnvu+okcz0cVTq+L/F5RLVhfo=" pdftag="H2" isBookmarkSet="no" bookmark="yes" Order="_x0031_"/>
  <Shape xmlns="" ID="NIbW+c/ov9J1iAiCPOC6JVLEomw=" pdftag="P" isBookmarkSet="no" bookmark="no" Order="_x0032_"/>
  <Shape xmlns="" ID="x8Y+YE6XBFic4wCNlYIdWiF9Sng=" pdftag="H2" isBookmarkSet="no" bookmark="yes" Order="_x0031_"/>
  <Shape xmlns="" ID="0bVFICEGS/VvTAVbHhdkd2IFPwY=" pdftag="P" isBookmarkSet="no" bookmark="no" Order="_x0032_"/>
  <Shape xmlns="" ID="eECAQ8dAT/1i3FG+mSrzrtBZr3Y=" pdftag="H2" isBookmarkSet="no" bookmark="yes" Order="_x0031_"/>
  <Shape xmlns="" ID="TFgiDCXcAEf16jjNn4zCDkWZpRM=" pdftag="P" isBookmarkSet="no" bookmark="no" Order="_x0032_"/>
  <Shape xmlns="" ID="OmR8BCIsG8Jleplf6moWfCLO0Dg=" pdftag="H2" isBookmarkSet="no" bookmark="yes" Order="_x0031_"/>
  <Shape xmlns="" ID="twBpKTqUce1AcxgUnXlP+/Jsbsw=" pdftag="P" isBookmarkSet="no" bookmark="no" Order="_x0032_"/>
  <Shape xmlns="" ID="Mz078sTcFYzVfJtnlusloJwN/SM=" pdftag="H2" isBookmarkSet="no" bookmark="yes" Order="_x0031_"/>
  <Shape xmlns="" ID="CU9JDY7YkeaAdKYJ/Ljj0Xqa3RI=" pdftag="P" isBookmarkSet="no" bookmark="no" Order="_x0032_"/>
  <Shape xmlns="" ID="qJNUhWvxbfEI0P4Whci0VJrcpI0=" pdftag="H2" isBookmarkSet="no" bookmark="yes" Order="_x0031_"/>
  <Shape xmlns="" ID="9Hc0Lykpx/gnugBglUQyM1XB8fw=" pdftag="P" isBookmarkSet="no" bookmark="no" Order="_x0032_"/>
  <Shape xmlns="" ID="SmPdD4NfjdhWP6po08Zj3ihttb8=" pdftag="H2" isBookmarkSet="no" bookmark="yes" Order="_x0031_"/>
  <Shape xmlns="" ID="colraS1bta7Yh/se9j+wYQxhLBE=" pdftag="P" isBookmarkSet="no" bookmark="no" Order="_x0032_"/>
  <Shape xmlns="" ID="2il/UJ8J44GmI+KYPdagVTLEsw8=" pdftag="H2" isBookmarkSet="no" bookmark="yes" Order="_x0031_"/>
  <Shape xmlns="" ID="sCOc8pYt6mnEQqNduem7aPCu7zU=" pdftag="P" isBookmarkSet="no" bookmark="no" Order="_x0032_"/>
  <Shape xmlns="" ID="jvp4LmpfQv6KWuUfyoc4Pf1+u7A=" pdftag="H2" isBookmarkSet="no" bookmark="yes" Order="_x0031_"/>
  <Shape xmlns="" ID="55imrOydH+BHnniFLnVxZHIpDIM=" pdftag="P" isBookmarkSet="no" bookmark="no" Order="_x0032_"/>
  <Shape xmlns="" ID="LPchGBzwafkTTXWjECOTY5H3pzA=" pdftag="H2" isBookmarkSet="no" bookmark="yes" Order="_x0031_"/>
  <Shape xmlns="" ID="3+cgHv5OrqRutdkDVECMyMpX0kE=" pdftag="P" isBookmarkSet="no" bookmark="no" Order="_x0032_"/>
  <Shape xmlns="" ID="9OqESmNzq1karIdlYoWTZDjKP0g=" pdftag="H2" isBookmarkSet="no" bookmark="yes" Order="_x0031_"/>
  <Shape xmlns="" ID="bPxaEXW94At/wirvzMKgqSxd6/w=" pdftag="P" isBookmarkSet="no" bookmark="no" Order="_x0032_"/>
  <Shape xmlns="" ID="Pb3DTgzuNeg7voZG+nGuUm01k3Q=" pdftag="H2" isBookmarkSet="no" bookmark="yes" Order="_x0031_"/>
  <Shape xmlns="" ID="o/K8Vtn48UvSlDaX1G14oIavOww=" pdftag="P" isBookmarkSet="no" bookmark="no" Order="_x0032_"/>
  <Shape xmlns="" ID="EOtMrn0O0kcXZM9t+SDj/2hNV5c=" pdftag="H2" isBookmarkSet="no" bookmark="yes" Order="_x0031_"/>
  <Shape xmlns="" ID="GhUoy1439V1O+UlXXA2HQL8EPHQ=" pdftag="P" isBookmarkSet="no" bookmark="no" Order="_x0032_"/>
  <Shape xmlns="" ID="8afDNNdT7zAmFaSrBADyhq0rfgk=" pdftag="H2" isBookmarkSet="no" bookmark="yes" Order="_x0031_"/>
  <Shape xmlns="" ID="yippuR61H1f4F7Q0fkHxRuFTLJg=" pdftag="P" isBookmarkSet="no" bookmark="no" Order="_x0032_"/>
  <Shape xmlns="" ID="Gvxffd1GCeCq75Dl0umxpwEBxnU=" pdftag="P" isBookmarkSet="no" bookmark="no" Order="_x0033_"/>
  <HyperLink xmlns="" ID="lKC7AsQR2LnfutCAY//hkJepCKA=83829789537.85_233.75" plainAltText="NoWrongDoor_x0040_acl.hhs.gov" language="" Lang=""/>
</PAW>
</file>

<file path=customXml/itemProps1.xml><?xml version="1.0" encoding="utf-8"?>
<ds:datastoreItem xmlns:ds="http://schemas.openxmlformats.org/officeDocument/2006/customXml" ds:itemID="{3D071C3D-10DB-44F3-A2E4-69327AC502A2}">
  <ds:schemaRefs>
    <ds:schemaRef ds:uri="http://www.net-centric.com/PAWPP"/>
  </ds:schemaRefs>
</ds:datastoreItem>
</file>

<file path=docProps/app.xml><?xml version="1.0" encoding="utf-8"?>
<Properties xmlns="http://schemas.openxmlformats.org/officeDocument/2006/extended-properties" xmlns:vt="http://schemas.openxmlformats.org/officeDocument/2006/docPropsVTypes">
  <TotalTime>1118</TotalTime>
  <Words>2355</Words>
  <Application>Microsoft Office PowerPoint</Application>
  <PresentationFormat>Widescreen</PresentationFormat>
  <Paragraphs>84</Paragraphs>
  <Slides>18</Slides>
  <Notes>17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Arial</vt:lpstr>
      <vt:lpstr>Calibri</vt:lpstr>
      <vt:lpstr>Calibri Light</vt:lpstr>
      <vt:lpstr>Myriad Pro</vt:lpstr>
      <vt:lpstr>Myriad Pro Semibold</vt:lpstr>
      <vt:lpstr>Times New Roman</vt:lpstr>
      <vt:lpstr>Office Theme</vt:lpstr>
      <vt:lpstr>An Introduction to the No Wrong Door System</vt:lpstr>
      <vt:lpstr>Introduction</vt:lpstr>
      <vt:lpstr>Welcome! (1/3)</vt:lpstr>
      <vt:lpstr>Welcome! (2/3)</vt:lpstr>
      <vt:lpstr>Welcome! (3/3)</vt:lpstr>
      <vt:lpstr>The Need for a No Wrong Door System (1/2) </vt:lpstr>
      <vt:lpstr>The Need for a No Wrong Door System (2/2)</vt:lpstr>
      <vt:lpstr>Vision and Values of the Proposed No Wrong Door System</vt:lpstr>
      <vt:lpstr>Levels of Change</vt:lpstr>
      <vt:lpstr>Changing to Make the No Wrong Door (NWD) System a Reality</vt:lpstr>
      <vt:lpstr>Developing a High Performing No Wrong Door (NWD) System</vt:lpstr>
      <vt:lpstr>Development of the Person-Centered Counseling (PCC) Professional Role (1/2)</vt:lpstr>
      <vt:lpstr>Development of the Person-Centered Counseling (PCC) Professional Role (2/2)</vt:lpstr>
      <vt:lpstr>Major Shifts in Serving People in the No Wrong Door (NWD) System</vt:lpstr>
      <vt:lpstr>The Value of the Implementing No Wrong Door (NWD) System</vt:lpstr>
      <vt:lpstr>Conclusion and Lesson Review (1/3)</vt:lpstr>
      <vt:lpstr>Conclusion and Lesson Review (2/3)</vt:lpstr>
      <vt:lpstr>Conclusion and Lesson Review (3/3)</vt:lpstr>
    </vt:vector>
  </TitlesOfParts>
  <Company>The Lewin 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Introduction to the No Wrong Door System: The No Wrong Door System: Visions, Values, and Structure</dc:title>
  <dc:subject>The No Wrong Door System: Vision, Values,and Structure</dc:subject>
  <dc:creator>Administration for Community Living (ACL)</dc:creator>
  <cp:keywords>NWD, PCC, LTSS</cp:keywords>
  <cp:lastModifiedBy>Weiss, Falyn</cp:lastModifiedBy>
  <cp:revision>47</cp:revision>
  <dcterms:created xsi:type="dcterms:W3CDTF">2019-08-20T16:38:16Z</dcterms:created>
  <dcterms:modified xsi:type="dcterms:W3CDTF">2019-12-27T15:48:03Z</dcterms:modified>
</cp:coreProperties>
</file>