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2"/>
  </p:sldMasterIdLst>
  <p:notesMasterIdLst>
    <p:notesMasterId r:id="rId27"/>
  </p:notesMasterIdLst>
  <p:sldIdLst>
    <p:sldId id="256" r:id="rId3"/>
    <p:sldId id="283" r:id="rId4"/>
    <p:sldId id="257" r:id="rId5"/>
    <p:sldId id="281" r:id="rId6"/>
    <p:sldId id="271" r:id="rId7"/>
    <p:sldId id="258" r:id="rId8"/>
    <p:sldId id="259" r:id="rId9"/>
    <p:sldId id="272" r:id="rId10"/>
    <p:sldId id="273" r:id="rId11"/>
    <p:sldId id="260" r:id="rId12"/>
    <p:sldId id="261" r:id="rId13"/>
    <p:sldId id="274" r:id="rId14"/>
    <p:sldId id="262" r:id="rId15"/>
    <p:sldId id="263" r:id="rId16"/>
    <p:sldId id="275" r:id="rId17"/>
    <p:sldId id="265" r:id="rId18"/>
    <p:sldId id="276" r:id="rId19"/>
    <p:sldId id="266" r:id="rId20"/>
    <p:sldId id="282" r:id="rId21"/>
    <p:sldId id="267" r:id="rId22"/>
    <p:sldId id="277" r:id="rId23"/>
    <p:sldId id="270" r:id="rId24"/>
    <p:sldId id="278" r:id="rId25"/>
    <p:sldId id="279" r:id="rId26"/>
  </p:sldIdLst>
  <p:sldSz cx="12192000" cy="6858000"/>
  <p:notesSz cx="6858000" cy="9144000"/>
  <p:defaultTex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80" autoAdjust="0"/>
    <p:restoredTop sz="83921" autoAdjust="0"/>
  </p:normalViewPr>
  <p:slideViewPr>
    <p:cSldViewPr snapToGrid="0">
      <p:cViewPr varScale="1">
        <p:scale>
          <a:sx n="62" d="100"/>
          <a:sy n="62" d="100"/>
        </p:scale>
        <p:origin x="978"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smtClean="0">
                <a:latin typeface="+mn-lt"/>
              </a:defRPr>
            </a:lvl1pPr>
          </a:lstStyle>
          <a:p>
            <a:pPr>
              <a:defRPr/>
            </a:pPr>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smtClean="0">
                <a:latin typeface="+mn-lt"/>
              </a:defRPr>
            </a:lvl1pPr>
          </a:lstStyle>
          <a:p>
            <a:pPr>
              <a:defRPr/>
            </a:pPr>
            <a:fld id="{0821DF35-098E-45F2-87C2-CF4708BC010C}" type="datetimeFigureOut">
              <a:rPr lang="en-US"/>
              <a:pPr>
                <a:defRPr/>
              </a:pPr>
              <a:t>12/24/2019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smtClean="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smtClean="0">
                <a:latin typeface="+mn-lt"/>
              </a:defRPr>
            </a:lvl1pPr>
          </a:lstStyle>
          <a:p>
            <a:pPr>
              <a:defRPr/>
            </a:pPr>
            <a:fld id="{88E35BDD-D145-4253-96D3-C821DB7FCF5C}" type="slidenum">
              <a:rPr lang="en-US"/>
              <a:pPr>
                <a:defRPr/>
              </a:pPr>
              <a:t>‹#›</a:t>
            </a:fld>
            <a:endParaRPr lang="en-US"/>
          </a:p>
        </p:txBody>
      </p:sp>
    </p:spTree>
    <p:extLst>
      <p:ext uri="{BB962C8B-B14F-4D97-AF65-F5344CB8AC3E}">
        <p14:creationId xmlns:p14="http://schemas.microsoft.com/office/powerpoint/2010/main" val="2339197239"/>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Welcome to the lesson on Medicaid and Long-term Services and Supports. This lesson is part of the course on Person-Centered Access to Long-Term Services and Supports in the Person-Centered Counseling Training Program.</a:t>
            </a:r>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528B53DC-1AA0-48C3-BF22-FEE99CE668C0}" type="slidenum">
              <a:rPr lang="en-US" altLang="en-US"/>
              <a:pPr fontAlgn="base">
                <a:spcBef>
                  <a:spcPct val="0"/>
                </a:spcBef>
                <a:spcAft>
                  <a:spcPct val="0"/>
                </a:spcAft>
              </a:pPr>
              <a:t>3</a:t>
            </a:fld>
            <a:endParaRPr lang="en-US" altLang="en-US"/>
          </a:p>
        </p:txBody>
      </p:sp>
    </p:spTree>
    <p:extLst>
      <p:ext uri="{BB962C8B-B14F-4D97-AF65-F5344CB8AC3E}">
        <p14:creationId xmlns:p14="http://schemas.microsoft.com/office/powerpoint/2010/main" val="24311854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i="1" dirty="0" smtClean="0"/>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88C333BE-2D08-4AD3-B063-8E0868A7EE51}" type="slidenum">
              <a:rPr lang="en-US" altLang="en-US"/>
              <a:pPr fontAlgn="base">
                <a:spcBef>
                  <a:spcPct val="0"/>
                </a:spcBef>
                <a:spcAft>
                  <a:spcPct val="0"/>
                </a:spcAft>
              </a:pPr>
              <a:t>12</a:t>
            </a:fld>
            <a:endParaRPr lang="en-US" altLang="en-US"/>
          </a:p>
        </p:txBody>
      </p:sp>
    </p:spTree>
    <p:extLst>
      <p:ext uri="{BB962C8B-B14F-4D97-AF65-F5344CB8AC3E}">
        <p14:creationId xmlns:p14="http://schemas.microsoft.com/office/powerpoint/2010/main" val="148510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States are able to apply for Medicaid waivers. These waivers help states support community-based services and supports for people, as opposed to funding institutional based services. There are multiple types of waivers that allow states to offer more flexible services to people or to use innovative approaches in supports. These waivered programs often expand the types of long-term services available. However, they are used uniquely by each state so options vary locally. </a:t>
            </a:r>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54ED6CDE-FA26-430D-B2CE-75FC9612102A}" type="slidenum">
              <a:rPr lang="en-US" altLang="en-US"/>
              <a:pPr fontAlgn="base">
                <a:spcBef>
                  <a:spcPct val="0"/>
                </a:spcBef>
                <a:spcAft>
                  <a:spcPct val="0"/>
                </a:spcAft>
              </a:pPr>
              <a:t>13</a:t>
            </a:fld>
            <a:endParaRPr lang="en-US" altLang="en-US"/>
          </a:p>
        </p:txBody>
      </p:sp>
    </p:spTree>
    <p:extLst>
      <p:ext uri="{BB962C8B-B14F-4D97-AF65-F5344CB8AC3E}">
        <p14:creationId xmlns:p14="http://schemas.microsoft.com/office/powerpoint/2010/main" val="16460309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Waivers are a way to pay for services. People must be approved for a waiver to get access. The type of waiver will often define which services are available including the scope, duration, and amount of each service that people will be able to access. However, a person will often have choices regarding where and from whom they receive services. There are several different types of Medicaid Home and Community-Based Long-Term Services and Support programs. Some provide 24-hour supports. Unlike institutional care, room and board must be arranged and paid for separately in home and community-based models. </a:t>
            </a:r>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FB0F294C-F5BA-419E-85AA-BD4B333AB2DD}" type="slidenum">
              <a:rPr lang="en-US" altLang="en-US"/>
              <a:pPr fontAlgn="base">
                <a:spcBef>
                  <a:spcPct val="0"/>
                </a:spcBef>
                <a:spcAft>
                  <a:spcPct val="0"/>
                </a:spcAft>
              </a:pPr>
              <a:t>14</a:t>
            </a:fld>
            <a:endParaRPr lang="en-US" altLang="en-US"/>
          </a:p>
        </p:txBody>
      </p:sp>
    </p:spTree>
    <p:extLst>
      <p:ext uri="{BB962C8B-B14F-4D97-AF65-F5344CB8AC3E}">
        <p14:creationId xmlns:p14="http://schemas.microsoft.com/office/powerpoint/2010/main" val="42472406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FB0F294C-F5BA-419E-85AA-BD4B333AB2DD}" type="slidenum">
              <a:rPr lang="en-US" altLang="en-US"/>
              <a:pPr fontAlgn="base">
                <a:spcBef>
                  <a:spcPct val="0"/>
                </a:spcBef>
                <a:spcAft>
                  <a:spcPct val="0"/>
                </a:spcAft>
              </a:pPr>
              <a:t>15</a:t>
            </a:fld>
            <a:endParaRPr lang="en-US" altLang="en-US"/>
          </a:p>
        </p:txBody>
      </p:sp>
    </p:spTree>
    <p:extLst>
      <p:ext uri="{BB962C8B-B14F-4D97-AF65-F5344CB8AC3E}">
        <p14:creationId xmlns:p14="http://schemas.microsoft.com/office/powerpoint/2010/main" val="281202025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a:t>
            </a:r>
            <a:r>
              <a:rPr lang="en-US" altLang="en-US" baseline="0" dirty="0" smtClean="0"/>
              <a:t> narration text:</a:t>
            </a:r>
            <a:endParaRPr lang="en-US" altLang="en-US" dirty="0" smtClean="0"/>
          </a:p>
          <a:p>
            <a:pPr>
              <a:spcBef>
                <a:spcPct val="0"/>
              </a:spcBef>
            </a:pPr>
            <a:r>
              <a:rPr lang="en-US" altLang="en-US" i="1" dirty="0" smtClean="0"/>
              <a:t>Changes in programs and funding for Medicaid services show the commitment to support individuals in living self-directed lives in the communities of their choice. </a:t>
            </a:r>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55204525-58B6-454A-B2EE-065D4EFB7BC4}" type="slidenum">
              <a:rPr lang="en-US" altLang="en-US"/>
              <a:pPr fontAlgn="base">
                <a:spcBef>
                  <a:spcPct val="0"/>
                </a:spcBef>
                <a:spcAft>
                  <a:spcPct val="0"/>
                </a:spcAft>
              </a:pPr>
              <a:t>16</a:t>
            </a:fld>
            <a:endParaRPr lang="en-US" altLang="en-US"/>
          </a:p>
        </p:txBody>
      </p:sp>
    </p:spTree>
    <p:extLst>
      <p:ext uri="{BB962C8B-B14F-4D97-AF65-F5344CB8AC3E}">
        <p14:creationId xmlns:p14="http://schemas.microsoft.com/office/powerpoint/2010/main" val="4908457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It’s important to know that there are income requirements to be eligible for Medicaid. Medicaid eligibility is based on financial need. It is based on the federal poverty level. As poverty levels adjust yearly, the Medicaid requirements adjust. Some people will be interested in learning about how Medicaid can help cover costs related to long-term services and supports. Person-Centered Counseling professionals play an important role in helping people understand the eligibility requirements and connecting them to the appropriate Medicaid specialists. Review the information on this page. When you are ready, go to the next page.</a:t>
            </a:r>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7A58E5B4-CF86-4BA9-B899-8A43BEBE1E60}" type="slidenum">
              <a:rPr lang="en-US" altLang="en-US"/>
              <a:pPr fontAlgn="base">
                <a:spcBef>
                  <a:spcPct val="0"/>
                </a:spcBef>
                <a:spcAft>
                  <a:spcPct val="0"/>
                </a:spcAft>
              </a:pPr>
              <a:t>17</a:t>
            </a:fld>
            <a:endParaRPr lang="en-US" altLang="en-US"/>
          </a:p>
        </p:txBody>
      </p:sp>
    </p:spTree>
    <p:extLst>
      <p:ext uri="{BB962C8B-B14F-4D97-AF65-F5344CB8AC3E}">
        <p14:creationId xmlns:p14="http://schemas.microsoft.com/office/powerpoint/2010/main" val="201283152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i="1" dirty="0" smtClean="0"/>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7A58E5B4-CF86-4BA9-B899-8A43BEBE1E60}" type="slidenum">
              <a:rPr lang="en-US" altLang="en-US"/>
              <a:pPr fontAlgn="base">
                <a:spcBef>
                  <a:spcPct val="0"/>
                </a:spcBef>
                <a:spcAft>
                  <a:spcPct val="0"/>
                </a:spcAft>
              </a:pPr>
              <a:t>18</a:t>
            </a:fld>
            <a:endParaRPr lang="en-US" altLang="en-US"/>
          </a:p>
        </p:txBody>
      </p:sp>
    </p:spTree>
    <p:extLst>
      <p:ext uri="{BB962C8B-B14F-4D97-AF65-F5344CB8AC3E}">
        <p14:creationId xmlns:p14="http://schemas.microsoft.com/office/powerpoint/2010/main" val="184298711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i="1" dirty="0" smtClean="0"/>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7A58E5B4-CF86-4BA9-B899-8A43BEBE1E60}" type="slidenum">
              <a:rPr lang="en-US" altLang="en-US"/>
              <a:pPr fontAlgn="base">
                <a:spcBef>
                  <a:spcPct val="0"/>
                </a:spcBef>
                <a:spcAft>
                  <a:spcPct val="0"/>
                </a:spcAft>
              </a:pPr>
              <a:t>19</a:t>
            </a:fld>
            <a:endParaRPr lang="en-US" altLang="en-US"/>
          </a:p>
        </p:txBody>
      </p:sp>
    </p:spTree>
    <p:extLst>
      <p:ext uri="{BB962C8B-B14F-4D97-AF65-F5344CB8AC3E}">
        <p14:creationId xmlns:p14="http://schemas.microsoft.com/office/powerpoint/2010/main" val="432158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Community-based Medicaid options include a commitment to self-directed services. The Centers for Medicare and Medicaid Services have also provided guidance on what settings meet the Home and Community-Based Services requirements. They have defined what settings are not home and community-based and what settings are presumed to have the qualities of an institution. You can read more about these standards below. </a:t>
            </a:r>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F767DE28-29F2-4014-A741-83B816EE3C47}" type="slidenum">
              <a:rPr lang="en-US" altLang="en-US"/>
              <a:pPr fontAlgn="base">
                <a:spcBef>
                  <a:spcPct val="0"/>
                </a:spcBef>
                <a:spcAft>
                  <a:spcPct val="0"/>
                </a:spcAft>
              </a:pPr>
              <a:t>20</a:t>
            </a:fld>
            <a:endParaRPr lang="en-US" altLang="en-US"/>
          </a:p>
        </p:txBody>
      </p:sp>
    </p:spTree>
    <p:extLst>
      <p:ext uri="{BB962C8B-B14F-4D97-AF65-F5344CB8AC3E}">
        <p14:creationId xmlns:p14="http://schemas.microsoft.com/office/powerpoint/2010/main" val="17957330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i="1" dirty="0" smtClean="0"/>
          </a:p>
        </p:txBody>
      </p:sp>
      <p:sp>
        <p:nvSpPr>
          <p:cNvPr id="256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F767DE28-29F2-4014-A741-83B816EE3C47}" type="slidenum">
              <a:rPr lang="en-US" altLang="en-US"/>
              <a:pPr fontAlgn="base">
                <a:spcBef>
                  <a:spcPct val="0"/>
                </a:spcBef>
                <a:spcAft>
                  <a:spcPct val="0"/>
                </a:spcAft>
              </a:pPr>
              <a:t>21</a:t>
            </a:fld>
            <a:endParaRPr lang="en-US" altLang="en-US"/>
          </a:p>
        </p:txBody>
      </p:sp>
    </p:spTree>
    <p:extLst>
      <p:ext uri="{BB962C8B-B14F-4D97-AF65-F5344CB8AC3E}">
        <p14:creationId xmlns:p14="http://schemas.microsoft.com/office/powerpoint/2010/main" val="32331236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i="1" dirty="0"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528B53DC-1AA0-48C3-BF22-FEE99CE668C0}" type="slidenum">
              <a:rPr lang="en-US" altLang="en-US"/>
              <a:pPr fontAlgn="base">
                <a:spcBef>
                  <a:spcPct val="0"/>
                </a:spcBef>
                <a:spcAft>
                  <a:spcPct val="0"/>
                </a:spcAft>
              </a:pPr>
              <a:t>4</a:t>
            </a:fld>
            <a:endParaRPr lang="en-US" altLang="en-US"/>
          </a:p>
        </p:txBody>
      </p:sp>
    </p:spTree>
    <p:extLst>
      <p:ext uri="{BB962C8B-B14F-4D97-AF65-F5344CB8AC3E}">
        <p14:creationId xmlns:p14="http://schemas.microsoft.com/office/powerpoint/2010/main" val="174269380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a:t>
            </a:r>
            <a:r>
              <a:rPr lang="en-US" altLang="en-US" baseline="0" dirty="0" smtClean="0"/>
              <a:t> text:</a:t>
            </a:r>
            <a:endParaRPr lang="en-US" altLang="en-US" dirty="0" smtClean="0"/>
          </a:p>
          <a:p>
            <a:pPr>
              <a:spcBef>
                <a:spcPct val="0"/>
              </a:spcBef>
            </a:pPr>
            <a:r>
              <a:rPr lang="en-US" altLang="en-US" i="1" dirty="0" smtClean="0"/>
              <a:t>Congratulations! You have now finished the lesson. Let’s take a few moments to review the key ideas and learning objectives. In this lesson, you learned about the role that Medicaid plays in providing health and long-term care options to a variety of different populations. Although Medicaid is a federal program, each state varies in how services are offered. Person-Centered Counseling professionals play an important role in assisting people who may use Medicaid services for support.</a:t>
            </a:r>
          </a:p>
        </p:txBody>
      </p:sp>
      <p:sp>
        <p:nvSpPr>
          <p:cNvPr id="317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60BE6D1E-B733-4A6C-8103-8A4C34731B63}" type="slidenum">
              <a:rPr lang="en-US" altLang="en-US"/>
              <a:pPr fontAlgn="base">
                <a:spcBef>
                  <a:spcPct val="0"/>
                </a:spcBef>
                <a:spcAft>
                  <a:spcPct val="0"/>
                </a:spcAft>
              </a:pPr>
              <a:t>22</a:t>
            </a:fld>
            <a:endParaRPr lang="en-US" altLang="en-US"/>
          </a:p>
        </p:txBody>
      </p:sp>
    </p:spTree>
    <p:extLst>
      <p:ext uri="{BB962C8B-B14F-4D97-AF65-F5344CB8AC3E}">
        <p14:creationId xmlns:p14="http://schemas.microsoft.com/office/powerpoint/2010/main" val="130378830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317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60BE6D1E-B733-4A6C-8103-8A4C34731B63}" type="slidenum">
              <a:rPr lang="en-US" altLang="en-US"/>
              <a:pPr fontAlgn="base">
                <a:spcBef>
                  <a:spcPct val="0"/>
                </a:spcBef>
                <a:spcAft>
                  <a:spcPct val="0"/>
                </a:spcAft>
              </a:pPr>
              <a:t>23</a:t>
            </a:fld>
            <a:endParaRPr lang="en-US" altLang="en-US"/>
          </a:p>
        </p:txBody>
      </p:sp>
    </p:spTree>
    <p:extLst>
      <p:ext uri="{BB962C8B-B14F-4D97-AF65-F5344CB8AC3E}">
        <p14:creationId xmlns:p14="http://schemas.microsoft.com/office/powerpoint/2010/main" val="377839285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317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60BE6D1E-B733-4A6C-8103-8A4C34731B63}" type="slidenum">
              <a:rPr lang="en-US" altLang="en-US"/>
              <a:pPr fontAlgn="base">
                <a:spcBef>
                  <a:spcPct val="0"/>
                </a:spcBef>
                <a:spcAft>
                  <a:spcPct val="0"/>
                </a:spcAft>
              </a:pPr>
              <a:t>24</a:t>
            </a:fld>
            <a:endParaRPr lang="en-US" altLang="en-US"/>
          </a:p>
        </p:txBody>
      </p:sp>
    </p:spTree>
    <p:extLst>
      <p:ext uri="{BB962C8B-B14F-4D97-AF65-F5344CB8AC3E}">
        <p14:creationId xmlns:p14="http://schemas.microsoft.com/office/powerpoint/2010/main" val="28698443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528B53DC-1AA0-48C3-BF22-FEE99CE668C0}" type="slidenum">
              <a:rPr lang="en-US" altLang="en-US"/>
              <a:pPr fontAlgn="base">
                <a:spcBef>
                  <a:spcPct val="0"/>
                </a:spcBef>
                <a:spcAft>
                  <a:spcPct val="0"/>
                </a:spcAft>
              </a:pPr>
              <a:t>5</a:t>
            </a:fld>
            <a:endParaRPr lang="en-US" altLang="en-US"/>
          </a:p>
        </p:txBody>
      </p:sp>
    </p:spTree>
    <p:extLst>
      <p:ext uri="{BB962C8B-B14F-4D97-AF65-F5344CB8AC3E}">
        <p14:creationId xmlns:p14="http://schemas.microsoft.com/office/powerpoint/2010/main" val="20081954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a:t>
            </a:r>
            <a:r>
              <a:rPr lang="en-US" altLang="en-US" baseline="0" dirty="0" smtClean="0"/>
              <a:t> narration text:</a:t>
            </a:r>
            <a:endParaRPr lang="en-US" altLang="en-US" dirty="0" smtClean="0"/>
          </a:p>
          <a:p>
            <a:pPr>
              <a:spcBef>
                <a:spcPct val="0"/>
              </a:spcBef>
            </a:pPr>
            <a:r>
              <a:rPr lang="en-US" altLang="en-US" i="1" dirty="0" smtClean="0"/>
              <a:t>Medicaid is a federal program. It combines both federal and state dollars to help states pay for services and monitor service providers. There are some Medicaid programs that states must offer to people. Other programs are optional. It is important for person-centered counseling professionals to understand which programs are offered, who might be eligible, and how each program helps to fund long-term services and support options. </a:t>
            </a:r>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D70D0F9D-3DE9-4805-B53E-DD9DEEAED8FD}" type="slidenum">
              <a:rPr lang="en-US" altLang="en-US"/>
              <a:pPr fontAlgn="base">
                <a:spcBef>
                  <a:spcPct val="0"/>
                </a:spcBef>
                <a:spcAft>
                  <a:spcPct val="0"/>
                </a:spcAft>
              </a:pPr>
              <a:t>6</a:t>
            </a:fld>
            <a:endParaRPr lang="en-US" altLang="en-US"/>
          </a:p>
        </p:txBody>
      </p:sp>
    </p:spTree>
    <p:extLst>
      <p:ext uri="{BB962C8B-B14F-4D97-AF65-F5344CB8AC3E}">
        <p14:creationId xmlns:p14="http://schemas.microsoft.com/office/powerpoint/2010/main" val="29765960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Person-centered counseling professionals play an important role in helping people access long-term services and supports through Medicaid. In order to do this, they need to have a general understanding of the available options as well as the eligibility criteria. They also need to know about the person’s preferences and goals. If someone is interested in gaining access to supports through Medicaid, person-centered counseling professionals should be able to explain how Medicaid can help them reach their goals. They should also be able to support them through the process if requested. </a:t>
            </a:r>
          </a:p>
        </p:txBody>
      </p:sp>
      <p:sp>
        <p:nvSpPr>
          <p:cNvPr id="9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E05F1F08-B7C6-49DB-BBC0-D97D12DE2211}" type="slidenum">
              <a:rPr lang="en-US" altLang="en-US"/>
              <a:pPr fontAlgn="base">
                <a:spcBef>
                  <a:spcPct val="0"/>
                </a:spcBef>
                <a:spcAft>
                  <a:spcPct val="0"/>
                </a:spcAft>
              </a:pPr>
              <a:t>7</a:t>
            </a:fld>
            <a:endParaRPr lang="en-US" altLang="en-US"/>
          </a:p>
        </p:txBody>
      </p:sp>
    </p:spTree>
    <p:extLst>
      <p:ext uri="{BB962C8B-B14F-4D97-AF65-F5344CB8AC3E}">
        <p14:creationId xmlns:p14="http://schemas.microsoft.com/office/powerpoint/2010/main" val="21288031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9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E05F1F08-B7C6-49DB-BBC0-D97D12DE2211}" type="slidenum">
              <a:rPr lang="en-US" altLang="en-US"/>
              <a:pPr fontAlgn="base">
                <a:spcBef>
                  <a:spcPct val="0"/>
                </a:spcBef>
                <a:spcAft>
                  <a:spcPct val="0"/>
                </a:spcAft>
              </a:pPr>
              <a:t>8</a:t>
            </a:fld>
            <a:endParaRPr lang="en-US" altLang="en-US"/>
          </a:p>
        </p:txBody>
      </p:sp>
    </p:spTree>
    <p:extLst>
      <p:ext uri="{BB962C8B-B14F-4D97-AF65-F5344CB8AC3E}">
        <p14:creationId xmlns:p14="http://schemas.microsoft.com/office/powerpoint/2010/main" val="36888231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9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E05F1F08-B7C6-49DB-BBC0-D97D12DE2211}" type="slidenum">
              <a:rPr lang="en-US" altLang="en-US"/>
              <a:pPr fontAlgn="base">
                <a:spcBef>
                  <a:spcPct val="0"/>
                </a:spcBef>
                <a:spcAft>
                  <a:spcPct val="0"/>
                </a:spcAft>
              </a:pPr>
              <a:t>9</a:t>
            </a:fld>
            <a:endParaRPr lang="en-US" altLang="en-US"/>
          </a:p>
        </p:txBody>
      </p:sp>
    </p:spTree>
    <p:extLst>
      <p:ext uri="{BB962C8B-B14F-4D97-AF65-F5344CB8AC3E}">
        <p14:creationId xmlns:p14="http://schemas.microsoft.com/office/powerpoint/2010/main" val="30032880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a:t>
            </a:r>
            <a:r>
              <a:rPr lang="en-US" altLang="en-US" baseline="0" dirty="0" smtClean="0"/>
              <a:t> narration text:</a:t>
            </a:r>
            <a:endParaRPr lang="en-US" altLang="en-US" dirty="0" smtClean="0"/>
          </a:p>
          <a:p>
            <a:pPr>
              <a:spcBef>
                <a:spcPct val="0"/>
              </a:spcBef>
            </a:pPr>
            <a:r>
              <a:rPr lang="en-US" altLang="en-US" i="1" dirty="0" smtClean="0"/>
              <a:t>Medicaid fits into a broad scope of social and healthcare programs supported by the federal government. Current trends in service development are to support communities to develop programs that are less expensive and more person-centered through the use of more flexible options. People can choose just what they need and not be overserved. They can stay in their own homes and communities if they want to. The idea is to provide just the right amount of service in just the right way that works for both communities and individuals. </a:t>
            </a:r>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70436DB1-A833-4D92-A6F2-769BFC82BF8B}" type="slidenum">
              <a:rPr lang="en-US" altLang="en-US"/>
              <a:pPr fontAlgn="base">
                <a:spcBef>
                  <a:spcPct val="0"/>
                </a:spcBef>
                <a:spcAft>
                  <a:spcPct val="0"/>
                </a:spcAft>
              </a:pPr>
              <a:t>10</a:t>
            </a:fld>
            <a:endParaRPr lang="en-US" altLang="en-US"/>
          </a:p>
        </p:txBody>
      </p:sp>
    </p:spTree>
    <p:extLst>
      <p:ext uri="{BB962C8B-B14F-4D97-AF65-F5344CB8AC3E}">
        <p14:creationId xmlns:p14="http://schemas.microsoft.com/office/powerpoint/2010/main" val="37633102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Despite a strong movement toward paying for support in community, institutional care still exists. It is still paid for with Medicaid dollars. Some people may need or want access to these options. Sometimes institutional care is the only option that exists or is available. A Person-Centered Counseling professional should be aware of these options for people. Review the information on this page. When you are ready, go to the next page.</a:t>
            </a:r>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88C333BE-2D08-4AD3-B063-8E0868A7EE51}" type="slidenum">
              <a:rPr lang="en-US" altLang="en-US"/>
              <a:pPr fontAlgn="base">
                <a:spcBef>
                  <a:spcPct val="0"/>
                </a:spcBef>
                <a:spcAft>
                  <a:spcPct val="0"/>
                </a:spcAft>
              </a:pPr>
              <a:t>11</a:t>
            </a:fld>
            <a:endParaRPr lang="en-US" altLang="en-US"/>
          </a:p>
        </p:txBody>
      </p:sp>
    </p:spTree>
    <p:extLst>
      <p:ext uri="{BB962C8B-B14F-4D97-AF65-F5344CB8AC3E}">
        <p14:creationId xmlns:p14="http://schemas.microsoft.com/office/powerpoint/2010/main" val="174778511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72EDEB82-1CBB-4CA4-849A-0448DA80AC3D}" type="slidenum">
              <a:rPr lang="en-US"/>
              <a:pPr>
                <a:defRPr/>
              </a:pPr>
              <a:t>‹#›</a:t>
            </a:fld>
            <a:endParaRPr lang="en-US"/>
          </a:p>
        </p:txBody>
      </p:sp>
      <p:pic>
        <p:nvPicPr>
          <p:cNvPr id="7" name="Picture 6">
            <a:extLst>
              <a:ext uri="{FF2B5EF4-FFF2-40B4-BE49-F238E27FC236}">
                <a16:creationId xmlns="" xmlns:wpc="http://schemas.microsoft.com/office/word/2010/wordprocessingCanvas" xmlns:cx="http://schemas.microsoft.com/office/drawing/2014/chartex" xmlns:cx1="http://schemas.microsoft.com/office/drawing/2015/9/8/chartex" xmlns:cx2="http://schemas.microsoft.com/office/drawing/2015/10/21/chartex" xmlns:cx3="http://schemas.microsoft.com/office/drawing/2016/5/9/chartex" xmlns:cx4="http://schemas.microsoft.com/office/drawing/2016/5/10/chartex" xmlns:cx5="http://schemas.microsoft.com/office/drawing/2016/5/11/chartex" xmlns:cx6="http://schemas.microsoft.com/office/drawing/2016/5/12/chartex" xmlns:cx7="http://schemas.microsoft.com/office/drawing/2016/5/13/chartex" xmlns:cx8="http://schemas.microsoft.com/office/drawing/2016/5/14/chartex" xmlns:mc="http://schemas.openxmlformats.org/markup-compatibility/2006" xmlns:aink="http://schemas.microsoft.com/office/drawing/2016/ink" xmlns:am3d="http://schemas.microsoft.com/office/drawing/2017/model3d"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15="http://schemas.microsoft.com/office/word/2012/wordml" xmlns:w16cid="http://schemas.microsoft.com/office/word/2016/wordml/cid" xmlns:w16se="http://schemas.microsoft.com/office/word/2015/wordml/symex" xmlns:wpg="http://schemas.microsoft.com/office/word/2010/wordprocessingGroup" xmlns:wpi="http://schemas.microsoft.com/office/word/2010/wordprocessingInk" xmlns:wne="http://schemas.microsoft.com/office/word/2006/wordml" xmlns:wps="http://schemas.microsoft.com/office/word/2010/wordprocessingShape" xmlns:a16="http://schemas.microsoft.com/office/drawing/2014/main" xmlns:lc="http://schemas.openxmlformats.org/drawingml/2006/lockedCanvas" id="{50055F00-D181-224C-80F0-FB9757FEA833}"/>
              </a:ext>
            </a:extLst>
          </p:cNvPr>
          <p:cNvPicPr/>
          <p:nvPr userDrawn="1"/>
        </p:nvPicPr>
        <p:blipFill>
          <a:blip r:embed="rId2" cstate="print">
            <a:extLst>
              <a:ext uri="{28A0092B-C50C-407E-A947-70E740481C1C}">
                <a14:useLocalDpi xmlns:a14="http://schemas.microsoft.com/office/drawing/2010/main" val="0"/>
              </a:ext>
            </a:extLst>
          </a:blip>
          <a:stretch>
            <a:fillRect/>
          </a:stretch>
        </p:blipFill>
        <p:spPr>
          <a:xfrm>
            <a:off x="10815201" y="5733913"/>
            <a:ext cx="657007" cy="717550"/>
          </a:xfrm>
          <a:prstGeom prst="rect">
            <a:avLst/>
          </a:prstGeom>
          <a:effectLst/>
        </p:spPr>
      </p:pic>
      <p:sp>
        <p:nvSpPr>
          <p:cNvPr id="8" name="Rectangle 7"/>
          <p:cNvSpPr/>
          <p:nvPr userDrawn="1"/>
        </p:nvSpPr>
        <p:spPr>
          <a:xfrm>
            <a:off x="8132064" y="0"/>
            <a:ext cx="4059936" cy="365125"/>
          </a:xfrm>
          <a:prstGeom prst="rect">
            <a:avLst/>
          </a:prstGeom>
          <a:solidFill>
            <a:srgbClr val="FBA91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9" name="Rectangle 8"/>
          <p:cNvSpPr/>
          <p:nvPr userDrawn="1"/>
        </p:nvSpPr>
        <p:spPr>
          <a:xfrm>
            <a:off x="4059936" y="0"/>
            <a:ext cx="4069080" cy="365125"/>
          </a:xfrm>
          <a:prstGeom prst="rect">
            <a:avLst/>
          </a:prstGeom>
          <a:solidFill>
            <a:srgbClr val="0056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0" name="Rectangle 9"/>
          <p:cNvSpPr/>
          <p:nvPr userDrawn="1"/>
        </p:nvSpPr>
        <p:spPr>
          <a:xfrm>
            <a:off x="0" y="0"/>
            <a:ext cx="4059936" cy="365125"/>
          </a:xfrm>
          <a:prstGeom prst="rect">
            <a:avLst/>
          </a:prstGeom>
          <a:solidFill>
            <a:srgbClr val="BA20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4" name="Picture 3"/>
          <p:cNvPicPr>
            <a:picLocks noChangeAspect="1"/>
          </p:cNvPicPr>
          <p:nvPr userDrawn="1"/>
        </p:nvPicPr>
        <p:blipFill rotWithShape="1">
          <a:blip r:embed="rId3" cstate="print">
            <a:extLst>
              <a:ext uri="{28A0092B-C50C-407E-A947-70E740481C1C}">
                <a14:useLocalDpi xmlns:a14="http://schemas.microsoft.com/office/drawing/2010/main" val="0"/>
              </a:ext>
            </a:extLst>
          </a:blip>
          <a:srcRect l="4270" t="17804" r="50208" b="13734"/>
          <a:stretch/>
        </p:blipFill>
        <p:spPr>
          <a:xfrm>
            <a:off x="5191845" y="5349875"/>
            <a:ext cx="1805261" cy="764241"/>
          </a:xfrm>
          <a:prstGeom prst="rect">
            <a:avLst/>
          </a:prstGeom>
        </p:spPr>
      </p:pic>
    </p:spTree>
    <p:extLst>
      <p:ext uri="{BB962C8B-B14F-4D97-AF65-F5344CB8AC3E}">
        <p14:creationId xmlns:p14="http://schemas.microsoft.com/office/powerpoint/2010/main" val="1025928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3964C08-85A9-4683-BD8A-026B5D15D9FC}" type="slidenum">
              <a:rPr lang="en-US"/>
              <a:pPr>
                <a:defRPr/>
              </a:pPr>
              <a:t>‹#›</a:t>
            </a:fld>
            <a:endParaRPr lang="en-US"/>
          </a:p>
        </p:txBody>
      </p:sp>
    </p:spTree>
    <p:extLst>
      <p:ext uri="{BB962C8B-B14F-4D97-AF65-F5344CB8AC3E}">
        <p14:creationId xmlns:p14="http://schemas.microsoft.com/office/powerpoint/2010/main" val="6012991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9034371-AF6F-48AE-A252-D2C31100B5B5}" type="slidenum">
              <a:rPr lang="en-US"/>
              <a:pPr>
                <a:defRPr/>
              </a:pPr>
              <a:t>‹#›</a:t>
            </a:fld>
            <a:endParaRPr lang="en-US"/>
          </a:p>
        </p:txBody>
      </p:sp>
    </p:spTree>
    <p:extLst>
      <p:ext uri="{BB962C8B-B14F-4D97-AF65-F5344CB8AC3E}">
        <p14:creationId xmlns:p14="http://schemas.microsoft.com/office/powerpoint/2010/main" val="12452011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lvl1pPr>
              <a:defRPr/>
            </a:lvl1pPr>
          </a:lstStyle>
          <a:p>
            <a:pPr>
              <a:defRPr/>
            </a:pPr>
            <a:fld id="{A88C8F8E-94C4-4485-A1FA-5063D6C194C8}" type="slidenum">
              <a:rPr lang="en-US"/>
              <a:pPr>
                <a:defRPr/>
              </a:pPr>
              <a:t>‹#›</a:t>
            </a:fld>
            <a:endParaRPr lang="en-US"/>
          </a:p>
        </p:txBody>
      </p:sp>
      <p:cxnSp>
        <p:nvCxnSpPr>
          <p:cNvPr id="5" name="Straight Connector 4"/>
          <p:cNvCxnSpPr/>
          <p:nvPr userDrawn="1"/>
        </p:nvCxnSpPr>
        <p:spPr>
          <a:xfrm flipH="1">
            <a:off x="0" y="1231231"/>
            <a:ext cx="838199" cy="0"/>
          </a:xfrm>
          <a:prstGeom prst="line">
            <a:avLst/>
          </a:prstGeom>
          <a:ln w="57150">
            <a:solidFill>
              <a:srgbClr val="BA20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828111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13CA507C-A444-4E62-870B-A7A872DA0E98}" type="slidenum">
              <a:rPr lang="en-US"/>
              <a:pPr>
                <a:defRPr/>
              </a:pPr>
              <a:t>‹#›</a:t>
            </a:fld>
            <a:endParaRPr lang="en-US"/>
          </a:p>
        </p:txBody>
      </p:sp>
    </p:spTree>
    <p:extLst>
      <p:ext uri="{BB962C8B-B14F-4D97-AF65-F5344CB8AC3E}">
        <p14:creationId xmlns:p14="http://schemas.microsoft.com/office/powerpoint/2010/main" val="3950359674"/>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5F2FF46-0AA0-43FC-8C59-51A9E231B11D}" type="slidenum">
              <a:rPr lang="en-US"/>
              <a:pPr>
                <a:defRPr/>
              </a:pPr>
              <a:t>‹#›</a:t>
            </a:fld>
            <a:endParaRPr lang="en-US"/>
          </a:p>
        </p:txBody>
      </p:sp>
      <p:cxnSp>
        <p:nvCxnSpPr>
          <p:cNvPr id="8" name="Straight Connector 7"/>
          <p:cNvCxnSpPr/>
          <p:nvPr userDrawn="1"/>
        </p:nvCxnSpPr>
        <p:spPr>
          <a:xfrm flipH="1">
            <a:off x="0" y="1231231"/>
            <a:ext cx="838199" cy="0"/>
          </a:xfrm>
          <a:prstGeom prst="line">
            <a:avLst/>
          </a:prstGeom>
          <a:ln w="57150">
            <a:solidFill>
              <a:srgbClr val="BA20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642084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5223F5E9-D2E9-4340-A24C-39964E7D8F8C}" type="slidenum">
              <a:rPr lang="en-US"/>
              <a:pPr>
                <a:defRPr/>
              </a:pPr>
              <a:t>‹#›</a:t>
            </a:fld>
            <a:endParaRPr lang="en-US"/>
          </a:p>
        </p:txBody>
      </p:sp>
    </p:spTree>
    <p:extLst>
      <p:ext uri="{BB962C8B-B14F-4D97-AF65-F5344CB8AC3E}">
        <p14:creationId xmlns:p14="http://schemas.microsoft.com/office/powerpoint/2010/main" val="34298101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3E8933D1-2A90-4CFA-B5F9-FFF8629642C0}" type="slidenum">
              <a:rPr lang="en-US"/>
              <a:pPr>
                <a:defRPr/>
              </a:pPr>
              <a:t>‹#›</a:t>
            </a:fld>
            <a:endParaRPr lang="en-US"/>
          </a:p>
        </p:txBody>
      </p:sp>
    </p:spTree>
    <p:extLst>
      <p:ext uri="{BB962C8B-B14F-4D97-AF65-F5344CB8AC3E}">
        <p14:creationId xmlns:p14="http://schemas.microsoft.com/office/powerpoint/2010/main" val="39144968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7BA778F5-C7EE-4112-892D-DF7DB764C8CF}" type="slidenum">
              <a:rPr lang="en-US"/>
              <a:pPr>
                <a:defRPr/>
              </a:pPr>
              <a:t>‹#›</a:t>
            </a:fld>
            <a:endParaRPr lang="en-US"/>
          </a:p>
        </p:txBody>
      </p:sp>
    </p:spTree>
    <p:extLst>
      <p:ext uri="{BB962C8B-B14F-4D97-AF65-F5344CB8AC3E}">
        <p14:creationId xmlns:p14="http://schemas.microsoft.com/office/powerpoint/2010/main" val="2860830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CABDBE9-5A11-42D7-816C-2473DE1367BA}" type="slidenum">
              <a:rPr lang="en-US"/>
              <a:pPr>
                <a:defRPr/>
              </a:pPr>
              <a:t>‹#›</a:t>
            </a:fld>
            <a:endParaRPr lang="en-US"/>
          </a:p>
        </p:txBody>
      </p:sp>
    </p:spTree>
    <p:extLst>
      <p:ext uri="{BB962C8B-B14F-4D97-AF65-F5344CB8AC3E}">
        <p14:creationId xmlns:p14="http://schemas.microsoft.com/office/powerpoint/2010/main" val="20037895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E024902-E352-49E6-9606-2D93B25BFF9A}" type="slidenum">
              <a:rPr lang="en-US"/>
              <a:pPr>
                <a:defRPr/>
              </a:pPr>
              <a:t>‹#›</a:t>
            </a:fld>
            <a:endParaRPr lang="en-US"/>
          </a:p>
        </p:txBody>
      </p:sp>
    </p:spTree>
    <p:extLst>
      <p:ext uri="{BB962C8B-B14F-4D97-AF65-F5344CB8AC3E}">
        <p14:creationId xmlns:p14="http://schemas.microsoft.com/office/powerpoint/2010/main" val="16311481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838200" y="780241"/>
            <a:ext cx="10515600" cy="910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dirty="0" smtClean="0"/>
              <a:t>Click to edit Master title style</a:t>
            </a:r>
          </a:p>
        </p:txBody>
      </p:sp>
      <p:sp>
        <p:nvSpPr>
          <p:cNvPr id="1027" name="Text Placeholder 2"/>
          <p:cNvSpPr>
            <a:spLocks noGrp="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smtClean="0"/>
              <a:t>Click to edit Master text styles</a:t>
            </a:r>
          </a:p>
          <a:p>
            <a:pPr lvl="1"/>
            <a:r>
              <a:rPr lang="en-US" altLang="en-US" dirty="0" smtClean="0"/>
              <a:t>Second level</a:t>
            </a:r>
          </a:p>
          <a:p>
            <a:pPr lvl="2"/>
            <a:r>
              <a:rPr lang="en-US" altLang="en-US" dirty="0" smtClean="0"/>
              <a:t>Third level</a:t>
            </a:r>
          </a:p>
          <a:p>
            <a:pPr lvl="3"/>
            <a:r>
              <a:rPr lang="en-US" altLang="en-US" dirty="0" smtClean="0"/>
              <a:t>Fourth level</a:t>
            </a:r>
          </a:p>
          <a:p>
            <a:pPr lvl="4"/>
            <a:r>
              <a:rPr lang="en-US" altLang="en-US" dirty="0" smtClean="0"/>
              <a:t>Fifth level</a:t>
            </a:r>
          </a:p>
        </p:txBody>
      </p:sp>
      <p:sp>
        <p:nvSpPr>
          <p:cNvPr id="6" name="Slide Number Placeholder 5"/>
          <p:cNvSpPr>
            <a:spLocks noGrp="1"/>
          </p:cNvSpPr>
          <p:nvPr>
            <p:ph type="sldNum" sz="quarter" idx="4"/>
          </p:nvPr>
        </p:nvSpPr>
        <p:spPr>
          <a:xfrm>
            <a:off x="10933611" y="6318250"/>
            <a:ext cx="420189" cy="365125"/>
          </a:xfrm>
          <a:prstGeom prst="rect">
            <a:avLst/>
          </a:prstGeom>
        </p:spPr>
        <p:txBody>
          <a:bodyPr vert="horz" lIns="91440" tIns="45720" rIns="91440" bIns="45720" rtlCol="0" anchor="ctr"/>
          <a:lstStyle>
            <a:lvl1pPr algn="r" eaLnBrk="1" fontAlgn="auto" hangingPunct="1">
              <a:spcBef>
                <a:spcPts val="0"/>
              </a:spcBef>
              <a:spcAft>
                <a:spcPts val="0"/>
              </a:spcAft>
              <a:defRPr sz="1200">
                <a:solidFill>
                  <a:schemeClr val="tx1">
                    <a:tint val="75000"/>
                  </a:schemeClr>
                </a:solidFill>
                <a:latin typeface="+mn-lt"/>
              </a:defRPr>
            </a:lvl1pPr>
          </a:lstStyle>
          <a:p>
            <a:pPr>
              <a:defRPr/>
            </a:pPr>
            <a:fld id="{7EA7200F-FA20-4603-8A0D-496DE59E2204}" type="slidenum">
              <a:rPr lang="en-US"/>
              <a:pPr>
                <a:defRPr/>
              </a:pPr>
              <a:t>‹#›</a:t>
            </a:fld>
            <a:endParaRPr lang="en-US" dirty="0"/>
          </a:p>
        </p:txBody>
      </p:sp>
      <p:sp>
        <p:nvSpPr>
          <p:cNvPr id="9" name="Footer Placeholder 4"/>
          <p:cNvSpPr txBox="1">
            <a:spLocks/>
          </p:cNvSpPr>
          <p:nvPr userDrawn="1"/>
        </p:nvSpPr>
        <p:spPr>
          <a:xfrm>
            <a:off x="838200" y="6356350"/>
            <a:ext cx="9468394" cy="365125"/>
          </a:xfrm>
          <a:prstGeom prst="rect">
            <a:avLst/>
          </a:prstGeom>
        </p:spPr>
        <p:txBody>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endParaRPr lang="en-US" dirty="0"/>
          </a:p>
        </p:txBody>
      </p:sp>
      <p:sp>
        <p:nvSpPr>
          <p:cNvPr id="13" name="Rectangle 12"/>
          <p:cNvSpPr/>
          <p:nvPr userDrawn="1"/>
        </p:nvSpPr>
        <p:spPr>
          <a:xfrm>
            <a:off x="9922933" y="6553200"/>
            <a:ext cx="2269067" cy="304800"/>
          </a:xfrm>
          <a:prstGeom prst="rect">
            <a:avLst/>
          </a:prstGeom>
          <a:solidFill>
            <a:srgbClr val="D6EAF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452755" algn="r">
              <a:spcBef>
                <a:spcPts val="0"/>
              </a:spcBef>
              <a:spcAft>
                <a:spcPts val="0"/>
              </a:spcAft>
            </a:pPr>
            <a:r>
              <a:rPr lang="en-US" sz="1000" b="1" dirty="0">
                <a:solidFill>
                  <a:srgbClr val="000000"/>
                </a:solidFill>
                <a:effectLst/>
                <a:latin typeface="Myriad Pro Semibold"/>
                <a:ea typeface="Calibri" panose="020F0502020204030204" pitchFamily="34" charset="0"/>
                <a:cs typeface="Times New Roman" panose="02020603050405020304" pitchFamily="18" charset="0"/>
              </a:rPr>
              <a:t>Visit NWD.ACL.GOV</a:t>
            </a:r>
            <a:endParaRPr lang="en-US" sz="1200" dirty="0">
              <a:effectLst/>
              <a:ea typeface="Calibri" panose="020F0502020204030204" pitchFamily="34" charset="0"/>
              <a:cs typeface="Times New Roman" panose="02020603050405020304" pitchFamily="18" charset="0"/>
            </a:endParaRPr>
          </a:p>
        </p:txBody>
      </p:sp>
      <p:sp>
        <p:nvSpPr>
          <p:cNvPr id="14" name="Rectangle 13"/>
          <p:cNvSpPr/>
          <p:nvPr userDrawn="1"/>
        </p:nvSpPr>
        <p:spPr>
          <a:xfrm>
            <a:off x="0" y="6234641"/>
            <a:ext cx="10424161" cy="625475"/>
          </a:xfrm>
          <a:custGeom>
            <a:avLst/>
            <a:gdLst>
              <a:gd name="connsiteX0" fmla="*/ 0 w 4938395"/>
              <a:gd name="connsiteY0" fmla="*/ 0 h 542925"/>
              <a:gd name="connsiteX1" fmla="*/ 4938395 w 4938395"/>
              <a:gd name="connsiteY1" fmla="*/ 0 h 542925"/>
              <a:gd name="connsiteX2" fmla="*/ 4938395 w 4938395"/>
              <a:gd name="connsiteY2" fmla="*/ 542925 h 542925"/>
              <a:gd name="connsiteX3" fmla="*/ 0 w 4938395"/>
              <a:gd name="connsiteY3" fmla="*/ 542925 h 542925"/>
              <a:gd name="connsiteX4" fmla="*/ 0 w 4938395"/>
              <a:gd name="connsiteY4" fmla="*/ 0 h 542925"/>
              <a:gd name="connsiteX0" fmla="*/ 0 w 5532755"/>
              <a:gd name="connsiteY0" fmla="*/ 0 h 542925"/>
              <a:gd name="connsiteX1" fmla="*/ 4938395 w 5532755"/>
              <a:gd name="connsiteY1" fmla="*/ 0 h 542925"/>
              <a:gd name="connsiteX2" fmla="*/ 5532755 w 5532755"/>
              <a:gd name="connsiteY2" fmla="*/ 542925 h 542925"/>
              <a:gd name="connsiteX3" fmla="*/ 0 w 5532755"/>
              <a:gd name="connsiteY3" fmla="*/ 542925 h 542925"/>
              <a:gd name="connsiteX4" fmla="*/ 0 w 5532755"/>
              <a:gd name="connsiteY4" fmla="*/ 0 h 5429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2755" h="542925">
                <a:moveTo>
                  <a:pt x="0" y="0"/>
                </a:moveTo>
                <a:lnTo>
                  <a:pt x="4938395" y="0"/>
                </a:lnTo>
                <a:lnTo>
                  <a:pt x="5532755" y="542925"/>
                </a:lnTo>
                <a:lnTo>
                  <a:pt x="0" y="542925"/>
                </a:lnTo>
                <a:lnTo>
                  <a:pt x="0" y="0"/>
                </a:lnTo>
                <a:close/>
              </a:path>
            </a:pathLst>
          </a:custGeom>
          <a:solidFill>
            <a:srgbClr val="0056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indent="342900">
              <a:spcBef>
                <a:spcPts val="0"/>
              </a:spcBef>
              <a:spcAft>
                <a:spcPts val="0"/>
              </a:spcAft>
            </a:pPr>
            <a:r>
              <a:rPr lang="en-US" sz="1000">
                <a:solidFill>
                  <a:srgbClr val="FFFFFF"/>
                </a:solidFill>
                <a:effectLst/>
                <a:latin typeface="Myriad Pro"/>
                <a:ea typeface="Calibri" panose="020F0502020204030204" pitchFamily="34" charset="0"/>
                <a:cs typeface="Times New Roman" panose="02020603050405020304" pitchFamily="18" charset="0"/>
              </a:rPr>
              <a:t> </a:t>
            </a:r>
            <a:endParaRPr lang="en-US" sz="1200">
              <a:effectLst/>
              <a:ea typeface="Calibri" panose="020F0502020204030204" pitchFamily="34" charset="0"/>
              <a:cs typeface="Times New Roman" panose="02020603050405020304" pitchFamily="18" charset="0"/>
            </a:endParaRPr>
          </a:p>
        </p:txBody>
      </p:sp>
      <p:sp>
        <p:nvSpPr>
          <p:cNvPr id="10" name="Footer Placeholder 4"/>
          <p:cNvSpPr txBox="1">
            <a:spLocks/>
          </p:cNvSpPr>
          <p:nvPr userDrawn="1"/>
        </p:nvSpPr>
        <p:spPr>
          <a:xfrm>
            <a:off x="82247" y="6325658"/>
            <a:ext cx="9585961" cy="365125"/>
          </a:xfrm>
          <a:prstGeom prst="rect">
            <a:avLst/>
          </a:prstGeom>
        </p:spPr>
        <p:txBody>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r>
              <a:rPr lang="en-US" sz="1200" dirty="0" smtClean="0">
                <a:solidFill>
                  <a:schemeClr val="bg1"/>
                </a:solidFill>
              </a:rPr>
              <a:t>Content is adapted from the Administration for Community Living No Wrong Door Person-Centered Counseling Training Program, Course 1, Lesson 1. Access original content here: </a:t>
            </a:r>
            <a:r>
              <a:rPr lang="en-US" sz="1200" u="sng" dirty="0" smtClean="0">
                <a:solidFill>
                  <a:schemeClr val="bg1"/>
                </a:solidFill>
              </a:rPr>
              <a:t>https://nwd.acl.gov/person-centered-counseling.html</a:t>
            </a:r>
            <a:endParaRPr lang="en-US" sz="1200" dirty="0" smtClean="0">
              <a:solidFill>
                <a:schemeClr val="bg1"/>
              </a:solidFill>
            </a:endParaRPr>
          </a:p>
          <a:p>
            <a:pPr>
              <a:defRPr/>
            </a:pPr>
            <a:endParaRPr lang="en-US" dirty="0"/>
          </a:p>
        </p:txBody>
      </p:sp>
    </p:spTree>
    <p:extLst>
      <p:ext uri="{BB962C8B-B14F-4D97-AF65-F5344CB8AC3E}">
        <p14:creationId xmlns:p14="http://schemas.microsoft.com/office/powerpoint/2010/main" val="197286836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100000"/>
        </a:lnSpc>
        <a:spcBef>
          <a:spcPts val="1000"/>
        </a:spcBef>
        <a:spcAft>
          <a:spcPct val="0"/>
        </a:spcAft>
        <a:buFont typeface="Arial" panose="020B0604020202020204" pitchFamily="34" charset="0"/>
        <a:buChar char="•"/>
        <a:defRPr sz="2400" kern="1200">
          <a:solidFill>
            <a:schemeClr val="tx1"/>
          </a:solidFill>
          <a:latin typeface="+mn-lt"/>
          <a:ea typeface="+mn-ea"/>
          <a:cs typeface="+mn-cs"/>
        </a:defRPr>
      </a:lvl1pPr>
      <a:lvl2pPr marL="685800" indent="-228600" algn="l" rtl="0" eaLnBrk="0" fontAlgn="base" hangingPunct="0">
        <a:lnSpc>
          <a:spcPct val="10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10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10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10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mailto:NoWrongDoor@acl.hhs.gov"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acl.gov/Programs/CDAP/OIP/docs/2402-a-Guidance.pdf"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rtlCol="0">
            <a:normAutofit fontScale="90000"/>
          </a:bodyPr>
          <a:lstStyle/>
          <a:p>
            <a:pPr fontAlgn="auto">
              <a:spcAft>
                <a:spcPts val="0"/>
              </a:spcAft>
              <a:defRPr/>
            </a:pPr>
            <a:r>
              <a:rPr lang="en-US" dirty="0" smtClean="0"/>
              <a:t>Person-Centered Access to Long-Term Services and Supports</a:t>
            </a:r>
          </a:p>
        </p:txBody>
      </p:sp>
      <p:sp>
        <p:nvSpPr>
          <p:cNvPr id="3075" name="Subtitle 2"/>
          <p:cNvSpPr>
            <a:spLocks noGrp="1"/>
          </p:cNvSpPr>
          <p:nvPr>
            <p:ph type="subTitle" idx="1"/>
          </p:nvPr>
        </p:nvSpPr>
        <p:spPr/>
        <p:txBody>
          <a:bodyPr/>
          <a:lstStyle/>
          <a:p>
            <a:r>
              <a:rPr lang="en-US" altLang="en-US" smtClean="0"/>
              <a:t>5 Medicaid and Long-term Services and Supports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en-US" smtClean="0"/>
              <a:t>Trends in the Use of Medicaid Funded Long-Term Services and Supports (LTSS)</a:t>
            </a:r>
          </a:p>
        </p:txBody>
      </p:sp>
      <p:sp>
        <p:nvSpPr>
          <p:cNvPr id="10243" name="Content Placeholder 2"/>
          <p:cNvSpPr>
            <a:spLocks noGrp="1"/>
          </p:cNvSpPr>
          <p:nvPr>
            <p:ph idx="1"/>
          </p:nvPr>
        </p:nvSpPr>
        <p:spPr/>
        <p:txBody>
          <a:bodyPr/>
          <a:lstStyle/>
          <a:p>
            <a:pPr marL="0" indent="0">
              <a:buNone/>
            </a:pPr>
            <a:r>
              <a:rPr lang="en-US" altLang="en-US" dirty="0" smtClean="0"/>
              <a:t>Just like other services and supports, Medicaid is changing. This change means becoming more inclusive, person-centered, and coordinated. The No Wrong Door system is a response to this changing approach. It’s not expected that one size fits all. With a person-centered focus, LTSS can be more effective and sustainable. Many Medicaid programs have expanded self-directed options and now have person-centered planning requirements. These programs aim to give people choice, direction, and control in their lives. They also try to offer more culturally sensitive options.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dirty="0" smtClean="0"/>
              <a:t>Service Types and Coverage: Institutional (1/2) </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Medicaid funds a variety of things. Institutional based care, such as nursing facilities, is one of them. The tabs below provide a brief description of the two most common types of Medicaid-funded institutions, nursing facilities and intermediate care facilities. They also provide some information about admission screenings and collecting data about preferences for living setting.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dirty="0" smtClean="0"/>
              <a:t>Service Types and Coverage: Institutional (2/2) </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Person-Centered </a:t>
            </a:r>
            <a:r>
              <a:rPr lang="en-US" dirty="0"/>
              <a:t>Counseling (PCC) professionals should be aware of the process for transitioning into and out of these places. They can support people as they transition. Even when it is someone else’s job, the PCC professional can ensure the person’s rights are being respected and that they are aware of the choices they can make and the resources available support them. PCC professionals can help sort the person’s preferences into a person-centered plan. They can also support other professionals in coordinating these transitions, offering possible community resources and funding options.</a:t>
            </a:r>
          </a:p>
        </p:txBody>
      </p:sp>
    </p:spTree>
    <p:extLst>
      <p:ext uri="{BB962C8B-B14F-4D97-AF65-F5344CB8AC3E}">
        <p14:creationId xmlns:p14="http://schemas.microsoft.com/office/powerpoint/2010/main" val="5033410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ltLang="en-US" smtClean="0"/>
              <a:t>Waiver Funding of Long-Term Services and Supports (LTSS) </a:t>
            </a:r>
          </a:p>
        </p:txBody>
      </p:sp>
      <p:sp>
        <p:nvSpPr>
          <p:cNvPr id="14339" name="Content Placeholder 2"/>
          <p:cNvSpPr>
            <a:spLocks noGrp="1"/>
          </p:cNvSpPr>
          <p:nvPr>
            <p:ph idx="1"/>
          </p:nvPr>
        </p:nvSpPr>
        <p:spPr/>
        <p:txBody>
          <a:bodyPr/>
          <a:lstStyle/>
          <a:p>
            <a:pPr marL="0" indent="0">
              <a:buNone/>
            </a:pPr>
            <a:r>
              <a:rPr lang="en-US" altLang="en-US" dirty="0" smtClean="0"/>
              <a:t>Waivers help states promote community living for Medicaid beneficiaries and thereby help them avoid institutionalization.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dirty="0" smtClean="0"/>
              <a:t>Service Types and Coverage: Home and Community-Based Services (HCBS) (1/2)</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Under Medicaid, states can offer an array of services through a Home and Community Based Services (HCBS) state plan. States can set eligibility standards for participation in these benefits, which includes needs-based criteria. Services provided under HCBS can vary significantly across states. It is important to know what is available in your state.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dirty="0" smtClean="0"/>
              <a:t>Service Types and Coverage: Home and Community-Based Services (HCBS) (2/2)</a:t>
            </a:r>
          </a:p>
        </p:txBody>
      </p:sp>
      <p:sp>
        <p:nvSpPr>
          <p:cNvPr id="3" name="Content Placeholder 2"/>
          <p:cNvSpPr>
            <a:spLocks noGrp="1"/>
          </p:cNvSpPr>
          <p:nvPr>
            <p:ph idx="1"/>
          </p:nvPr>
        </p:nvSpPr>
        <p:spPr/>
        <p:txBody>
          <a:bodyPr rtlCol="0">
            <a:normAutofit fontScale="92500" lnSpcReduction="10000"/>
          </a:bodyPr>
          <a:lstStyle/>
          <a:p>
            <a:pPr marL="0" indent="0" fontAlgn="auto">
              <a:lnSpc>
                <a:spcPct val="110000"/>
              </a:lnSpc>
              <a:spcAft>
                <a:spcPts val="0"/>
              </a:spcAft>
              <a:buNone/>
              <a:defRPr/>
            </a:pPr>
            <a:r>
              <a:rPr lang="en-US" sz="2600" dirty="0" smtClean="0"/>
              <a:t>HCBS allows Medicaid funding to be used for a variety of long-term services and supports including: </a:t>
            </a:r>
          </a:p>
          <a:p>
            <a:pPr fontAlgn="auto">
              <a:spcBef>
                <a:spcPts val="500"/>
              </a:spcBef>
              <a:spcAft>
                <a:spcPts val="0"/>
              </a:spcAft>
              <a:defRPr/>
            </a:pPr>
            <a:r>
              <a:rPr lang="en-US" dirty="0" smtClean="0"/>
              <a:t>Employment services </a:t>
            </a:r>
          </a:p>
          <a:p>
            <a:pPr fontAlgn="auto">
              <a:spcBef>
                <a:spcPts val="500"/>
              </a:spcBef>
              <a:spcAft>
                <a:spcPts val="0"/>
              </a:spcAft>
              <a:defRPr/>
            </a:pPr>
            <a:r>
              <a:rPr lang="en-US" dirty="0" smtClean="0"/>
              <a:t>Behavioral health</a:t>
            </a:r>
          </a:p>
          <a:p>
            <a:pPr fontAlgn="auto">
              <a:spcBef>
                <a:spcPts val="500"/>
              </a:spcBef>
              <a:spcAft>
                <a:spcPts val="0"/>
              </a:spcAft>
              <a:defRPr/>
            </a:pPr>
            <a:r>
              <a:rPr lang="en-US" dirty="0" smtClean="0"/>
              <a:t>Residential or assisted living services </a:t>
            </a:r>
          </a:p>
          <a:p>
            <a:pPr fontAlgn="auto">
              <a:spcBef>
                <a:spcPts val="500"/>
              </a:spcBef>
              <a:spcAft>
                <a:spcPts val="0"/>
              </a:spcAft>
              <a:defRPr/>
            </a:pPr>
            <a:r>
              <a:rPr lang="en-US" dirty="0" smtClean="0"/>
              <a:t>Home care </a:t>
            </a:r>
          </a:p>
          <a:p>
            <a:pPr fontAlgn="auto">
              <a:spcBef>
                <a:spcPts val="500"/>
              </a:spcBef>
              <a:spcAft>
                <a:spcPts val="0"/>
              </a:spcAft>
              <a:defRPr/>
            </a:pPr>
            <a:r>
              <a:rPr lang="en-US" dirty="0" smtClean="0"/>
              <a:t>Rehabilitation services </a:t>
            </a:r>
          </a:p>
          <a:p>
            <a:pPr fontAlgn="auto">
              <a:spcBef>
                <a:spcPts val="500"/>
              </a:spcBef>
              <a:spcAft>
                <a:spcPts val="0"/>
              </a:spcAft>
              <a:defRPr/>
            </a:pPr>
            <a:r>
              <a:rPr lang="en-US" dirty="0" smtClean="0"/>
              <a:t>Case management and/or care management </a:t>
            </a:r>
          </a:p>
          <a:p>
            <a:pPr fontAlgn="auto">
              <a:spcBef>
                <a:spcPts val="500"/>
              </a:spcBef>
              <a:spcAft>
                <a:spcPts val="0"/>
              </a:spcAft>
              <a:defRPr/>
            </a:pPr>
            <a:r>
              <a:rPr lang="en-US" dirty="0" smtClean="0"/>
              <a:t>Respite care </a:t>
            </a:r>
          </a:p>
          <a:p>
            <a:pPr fontAlgn="auto">
              <a:spcBef>
                <a:spcPts val="500"/>
              </a:spcBef>
              <a:spcAft>
                <a:spcPts val="0"/>
              </a:spcAft>
              <a:defRPr/>
            </a:pPr>
            <a:r>
              <a:rPr lang="en-US" dirty="0" smtClean="0"/>
              <a:t>Environmental or home modifications </a:t>
            </a:r>
          </a:p>
          <a:p>
            <a:pPr fontAlgn="auto">
              <a:spcBef>
                <a:spcPts val="500"/>
              </a:spcBef>
              <a:spcAft>
                <a:spcPts val="0"/>
              </a:spcAft>
              <a:defRPr/>
            </a:pPr>
            <a:r>
              <a:rPr lang="en-US" dirty="0" smtClean="0"/>
              <a:t>Transportation</a:t>
            </a:r>
          </a:p>
        </p:txBody>
      </p:sp>
    </p:spTree>
    <p:extLst>
      <p:ext uri="{BB962C8B-B14F-4D97-AF65-F5344CB8AC3E}">
        <p14:creationId xmlns:p14="http://schemas.microsoft.com/office/powerpoint/2010/main" val="36236448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altLang="en-US" smtClean="0"/>
              <a:t>Services Types and Coverage: Home and Community-Based Services (HCBS)</a:t>
            </a:r>
          </a:p>
        </p:txBody>
      </p:sp>
      <p:sp>
        <p:nvSpPr>
          <p:cNvPr id="20483" name="Content Placeholder 2"/>
          <p:cNvSpPr>
            <a:spLocks noGrp="1"/>
          </p:cNvSpPr>
          <p:nvPr>
            <p:ph idx="1"/>
          </p:nvPr>
        </p:nvSpPr>
        <p:spPr/>
        <p:txBody>
          <a:bodyPr/>
          <a:lstStyle/>
          <a:p>
            <a:pPr marL="0" indent="0">
              <a:buNone/>
            </a:pPr>
            <a:r>
              <a:rPr lang="en-US" altLang="en-US" dirty="0" smtClean="0"/>
              <a:t>Medicaid long-term services and support options will vary from state to state. The new HCBS rule helps states to better understand what </a:t>
            </a:r>
            <a:r>
              <a:rPr lang="en-US" altLang="en-US" dirty="0" err="1" smtClean="0"/>
              <a:t>selfdirection</a:t>
            </a:r>
            <a:r>
              <a:rPr lang="en-US" altLang="en-US" dirty="0" smtClean="0"/>
              <a:t> means and defines which settings meet the HCBS criteria for community living. Below are two options that might be available in your state. It is important for you to learn about which options are available in your state and how they can help people in reaching their goals.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altLang="en-US" dirty="0" smtClean="0"/>
              <a:t>Medicaid Eligibility for Coverage (1/3)</a:t>
            </a:r>
          </a:p>
        </p:txBody>
      </p:sp>
      <p:sp>
        <p:nvSpPr>
          <p:cNvPr id="3" name="Content Placeholder 2"/>
          <p:cNvSpPr>
            <a:spLocks noGrp="1"/>
          </p:cNvSpPr>
          <p:nvPr>
            <p:ph idx="1"/>
          </p:nvPr>
        </p:nvSpPr>
        <p:spPr>
          <a:xfrm>
            <a:off x="838200" y="1825625"/>
            <a:ext cx="10515600" cy="4783138"/>
          </a:xfrm>
        </p:spPr>
        <p:txBody>
          <a:bodyPr rtlCol="0">
            <a:normAutofit/>
          </a:bodyPr>
          <a:lstStyle/>
          <a:p>
            <a:pPr marL="0" indent="0" fontAlgn="auto">
              <a:spcAft>
                <a:spcPts val="0"/>
              </a:spcAft>
              <a:buNone/>
              <a:defRPr/>
            </a:pPr>
            <a:r>
              <a:rPr lang="en-US" dirty="0" smtClean="0"/>
              <a:t>Some things to know about Medicaid eligibility:</a:t>
            </a:r>
          </a:p>
          <a:p>
            <a:pPr fontAlgn="auto">
              <a:spcBef>
                <a:spcPts val="500"/>
              </a:spcBef>
              <a:spcAft>
                <a:spcPts val="0"/>
              </a:spcAft>
              <a:defRPr/>
            </a:pPr>
            <a:r>
              <a:rPr lang="en-US" sz="2200" dirty="0" smtClean="0"/>
              <a:t>If a person’s financial assets (not including a primary home, primary vehicle, or some other protected assets) exceed Medicaid limits (based on Medicaid’s asset test) their assets must be spent down to become eligible for nursing homes or state option Home and Community-Based Services (HCBS) waivered services. </a:t>
            </a:r>
          </a:p>
          <a:p>
            <a:pPr fontAlgn="auto">
              <a:spcBef>
                <a:spcPts val="500"/>
              </a:spcBef>
              <a:spcAft>
                <a:spcPts val="0"/>
              </a:spcAft>
              <a:defRPr/>
            </a:pPr>
            <a:r>
              <a:rPr lang="en-US" sz="2200" dirty="0" smtClean="0"/>
              <a:t>People with assets or other resources (not including protected assets) must use them before becoming eligible. </a:t>
            </a:r>
          </a:p>
          <a:p>
            <a:pPr fontAlgn="auto">
              <a:spcBef>
                <a:spcPts val="500"/>
              </a:spcBef>
              <a:spcAft>
                <a:spcPts val="0"/>
              </a:spcAft>
              <a:defRPr/>
            </a:pPr>
            <a:r>
              <a:rPr lang="en-US" sz="2200" dirty="0" smtClean="0"/>
              <a:t>People do not always have to spend down their financial resources to become eligible. There are some options, such as a Special Needs Trust, that people may be able to access via a lawyer to avoid using up their assets.</a:t>
            </a:r>
          </a:p>
        </p:txBody>
      </p:sp>
    </p:spTree>
    <p:extLst>
      <p:ext uri="{BB962C8B-B14F-4D97-AF65-F5344CB8AC3E}">
        <p14:creationId xmlns:p14="http://schemas.microsoft.com/office/powerpoint/2010/main" val="1995597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altLang="en-US" dirty="0" smtClean="0"/>
              <a:t>Medicaid Eligibility for Coverage (2/3) </a:t>
            </a:r>
          </a:p>
        </p:txBody>
      </p:sp>
      <p:sp>
        <p:nvSpPr>
          <p:cNvPr id="3" name="Content Placeholder 2"/>
          <p:cNvSpPr>
            <a:spLocks noGrp="1"/>
          </p:cNvSpPr>
          <p:nvPr>
            <p:ph idx="1"/>
          </p:nvPr>
        </p:nvSpPr>
        <p:spPr>
          <a:xfrm>
            <a:off x="838200" y="1825625"/>
            <a:ext cx="10515600" cy="4783138"/>
          </a:xfrm>
        </p:spPr>
        <p:txBody>
          <a:bodyPr rtlCol="0">
            <a:normAutofit/>
          </a:bodyPr>
          <a:lstStyle/>
          <a:p>
            <a:pPr fontAlgn="auto">
              <a:spcBef>
                <a:spcPts val="500"/>
              </a:spcBef>
              <a:spcAft>
                <a:spcPts val="0"/>
              </a:spcAft>
              <a:defRPr/>
            </a:pPr>
            <a:r>
              <a:rPr lang="en-US" sz="2200" dirty="0"/>
              <a:t>People generally cannot give away assets to family or others to receive Medicaid benefits</a:t>
            </a:r>
            <a:r>
              <a:rPr lang="en-US" sz="2200" dirty="0" smtClean="0"/>
              <a:t>.</a:t>
            </a:r>
          </a:p>
          <a:p>
            <a:pPr fontAlgn="auto">
              <a:spcBef>
                <a:spcPts val="500"/>
              </a:spcBef>
              <a:spcAft>
                <a:spcPts val="0"/>
              </a:spcAft>
              <a:defRPr/>
            </a:pPr>
            <a:r>
              <a:rPr lang="en-US" sz="2200" dirty="0" smtClean="0"/>
              <a:t>There are some minimal safeguards for income and assets for spouses (e.g. spousal impoverishment protections) but, in general, a significant proportion of income and assets must go to pay for the person’s care in order for a person to be eligible for Medicaid payments. </a:t>
            </a:r>
          </a:p>
          <a:p>
            <a:pPr fontAlgn="auto">
              <a:spcBef>
                <a:spcPts val="500"/>
              </a:spcBef>
              <a:spcAft>
                <a:spcPts val="0"/>
              </a:spcAft>
              <a:defRPr/>
            </a:pPr>
            <a:r>
              <a:rPr lang="en-US" sz="2200" dirty="0" smtClean="0"/>
              <a:t>Although most Medicaid programs will not allow funding for room and board, some institution providers receive payment for room and board if the person’s income cannot cover the costs. Beneficiaries generally cover their own food and shelter costs when they receive long-term services and supports in their homes and communities.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altLang="en-US" dirty="0" smtClean="0"/>
              <a:t>Medicaid Eligibility for Coverage (3/3) </a:t>
            </a:r>
          </a:p>
        </p:txBody>
      </p:sp>
      <p:sp>
        <p:nvSpPr>
          <p:cNvPr id="3" name="Content Placeholder 2"/>
          <p:cNvSpPr>
            <a:spLocks noGrp="1"/>
          </p:cNvSpPr>
          <p:nvPr>
            <p:ph idx="1"/>
          </p:nvPr>
        </p:nvSpPr>
        <p:spPr>
          <a:xfrm>
            <a:off x="838200" y="1825625"/>
            <a:ext cx="10515600" cy="4783138"/>
          </a:xfrm>
        </p:spPr>
        <p:txBody>
          <a:bodyPr rtlCol="0">
            <a:normAutofit/>
          </a:bodyPr>
          <a:lstStyle/>
          <a:p>
            <a:pPr marL="0" indent="0" fontAlgn="auto">
              <a:spcAft>
                <a:spcPts val="0"/>
              </a:spcAft>
              <a:buNone/>
              <a:defRPr/>
            </a:pPr>
            <a:r>
              <a:rPr lang="en-US" dirty="0" smtClean="0"/>
              <a:t>Some Person-Centered Counseling professionals or their organizations may become certified through the Center for Medicaid Services’ Provider enrollment, chain, and ownership system (PECOS). PECOS is an electronic management system that lets users apply for Medicaid, track enrollment, and add or change an assignment of benefits.</a:t>
            </a:r>
          </a:p>
        </p:txBody>
      </p:sp>
    </p:spTree>
    <p:extLst>
      <p:ext uri="{BB962C8B-B14F-4D97-AF65-F5344CB8AC3E}">
        <p14:creationId xmlns:p14="http://schemas.microsoft.com/office/powerpoint/2010/main" val="6397631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pPr marL="0" indent="0">
              <a:lnSpc>
                <a:spcPct val="100000"/>
              </a:lnSpc>
              <a:buNone/>
            </a:pPr>
            <a:r>
              <a:rPr lang="en-US" sz="2400" dirty="0"/>
              <a:t>These slides contain content adapted from the Administration for Community Living’s Person Centered Counseling Training Program. The content includes text and narration from online courses. To view original content or for more information, please visit nwd.acl.gov or contact </a:t>
            </a:r>
            <a:r>
              <a:rPr lang="en-US" sz="2400" u="sng" dirty="0">
                <a:hlinkClick r:id="rId2"/>
              </a:rPr>
              <a:t>NoWrongDoor@acl.hhs.gov</a:t>
            </a:r>
            <a:r>
              <a:rPr lang="en-US" sz="2400" dirty="0" smtClean="0"/>
              <a:t>.</a:t>
            </a:r>
            <a:br>
              <a:rPr lang="en-US" sz="2400" dirty="0" smtClean="0"/>
            </a:br>
            <a:r>
              <a:rPr lang="en-US" sz="2400" dirty="0" smtClean="0"/>
              <a:t/>
            </a:r>
            <a:br>
              <a:rPr lang="en-US" sz="2400" dirty="0" smtClean="0"/>
            </a:br>
            <a:r>
              <a:rPr lang="en-US" sz="3200" dirty="0"/>
              <a:t/>
            </a:r>
            <a:br>
              <a:rPr lang="en-US" sz="3200" dirty="0"/>
            </a:br>
            <a:r>
              <a:rPr lang="fr-FR" sz="2000" u="sng" dirty="0" smtClean="0"/>
              <a:t>Copyright Notice and </a:t>
            </a:r>
            <a:r>
              <a:rPr lang="fr-FR" sz="2000" u="sng" dirty="0" err="1" smtClean="0"/>
              <a:t>Disclaimer</a:t>
            </a:r>
            <a:r>
              <a:rPr lang="fr-FR" sz="2000" u="sng" dirty="0" smtClean="0"/>
              <a:t> </a:t>
            </a:r>
            <a:endParaRPr lang="en-US" sz="1800" u="sng" dirty="0" smtClean="0"/>
          </a:p>
          <a:p>
            <a:pPr marL="0" indent="0">
              <a:lnSpc>
                <a:spcPct val="100000"/>
              </a:lnSpc>
              <a:buNone/>
            </a:pPr>
            <a:r>
              <a:rPr lang="fr-FR" sz="1800" dirty="0" smtClean="0"/>
              <a:t>Certain </a:t>
            </a:r>
            <a:r>
              <a:rPr lang="fr-FR" sz="1800" dirty="0" err="1" smtClean="0"/>
              <a:t>materials</a:t>
            </a:r>
            <a:r>
              <a:rPr lang="fr-FR" sz="1800" dirty="0" smtClean="0"/>
              <a:t> </a:t>
            </a:r>
            <a:r>
              <a:rPr lang="fr-FR" sz="1800" dirty="0" err="1" smtClean="0"/>
              <a:t>incorporated</a:t>
            </a:r>
            <a:r>
              <a:rPr lang="fr-FR" sz="1800" dirty="0" smtClean="0"/>
              <a:t> </a:t>
            </a:r>
            <a:r>
              <a:rPr lang="fr-FR" sz="1800" dirty="0" err="1" smtClean="0"/>
              <a:t>herein</a:t>
            </a:r>
            <a:r>
              <a:rPr lang="fr-FR" sz="1800" dirty="0" smtClean="0"/>
              <a:t> are Copyright ©2016, </a:t>
            </a:r>
            <a:r>
              <a:rPr lang="fr-FR" sz="1800" dirty="0" err="1" smtClean="0"/>
              <a:t>Regents</a:t>
            </a:r>
            <a:r>
              <a:rPr lang="fr-FR" sz="1800" dirty="0" smtClean="0"/>
              <a:t> of the University Minnesota. All </a:t>
            </a:r>
            <a:r>
              <a:rPr lang="fr-FR" sz="1800" dirty="0" err="1" smtClean="0"/>
              <a:t>Rights</a:t>
            </a:r>
            <a:r>
              <a:rPr lang="fr-FR" sz="1800" dirty="0" smtClean="0"/>
              <a:t> </a:t>
            </a:r>
            <a:r>
              <a:rPr lang="fr-FR" sz="1800" dirty="0" err="1" smtClean="0"/>
              <a:t>Reserved</a:t>
            </a:r>
            <a:r>
              <a:rPr lang="fr-FR" sz="1800" dirty="0" smtClean="0"/>
              <a:t>. IN NO EVENT SHALL UNIVERSITY OR TLCPCP BE LIABLE TO ANY PARTY FOR DIRECT, INDIRECT, SPECIAL, INCIDENTAL, OR CONSEQUENTIAL DAMAGES, INCLUDING LOST PROFITS, ARISING OUT OF THE USE OF THIS CONTENT, EVEN IF UNIVERSITY OR TLCPCP HAS BEEN ADVISED OF THE POSSIBILITY OF SUCH DAMAGES.</a:t>
            </a:r>
            <a:endParaRPr lang="en-US" sz="1800" dirty="0" smtClean="0"/>
          </a:p>
        </p:txBody>
      </p:sp>
    </p:spTree>
    <p:extLst>
      <p:ext uri="{BB962C8B-B14F-4D97-AF65-F5344CB8AC3E}">
        <p14:creationId xmlns:p14="http://schemas.microsoft.com/office/powerpoint/2010/main" val="215307443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altLang="en-US" dirty="0" smtClean="0"/>
              <a:t>Community-Based Medicaid Options (1/2) </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Self-directed options provide more choice, direction, and control. As a Person-Centered Counseling professional you should be aware of these options in your state and/or county and help present them to people who may be interested and eligible. Try to build relationships with your local financial management services (FMS) and/or support brokers. These professionals can help the person find the best way to organize self-directed services.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altLang="en-US" dirty="0" smtClean="0"/>
              <a:t>Community-Based Medicaid Options (2/2) </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The Home and Community-Based Services (HCBS) requirements establish definitions of HCBS settings based on individual experience and outcomes. The purpose of this regulation is to maximize the opportunity for people to receive services in integrated settings, realize the benefit of community living, and have access to the greater community, including opportunities to seek employment in competitive integrated settings. It also ensures an individual’s right to privacy, dignity, and respect, and promotes choice in selecting services and supports.</a:t>
            </a:r>
          </a:p>
        </p:txBody>
      </p:sp>
    </p:spTree>
    <p:extLst>
      <p:ext uri="{BB962C8B-B14F-4D97-AF65-F5344CB8AC3E}">
        <p14:creationId xmlns:p14="http://schemas.microsoft.com/office/powerpoint/2010/main" val="145042543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lang="en-US" altLang="en-US" dirty="0" smtClean="0"/>
              <a:t>Conclusion and Lesson Review (1/3)</a:t>
            </a:r>
          </a:p>
        </p:txBody>
      </p:sp>
      <p:sp>
        <p:nvSpPr>
          <p:cNvPr id="3" name="Content Placeholder 2"/>
          <p:cNvSpPr>
            <a:spLocks noGrp="1"/>
          </p:cNvSpPr>
          <p:nvPr>
            <p:ph idx="1"/>
          </p:nvPr>
        </p:nvSpPr>
        <p:spPr/>
        <p:txBody>
          <a:bodyPr rtlCol="0">
            <a:normAutofit/>
          </a:bodyPr>
          <a:lstStyle/>
          <a:p>
            <a:pPr fontAlgn="auto">
              <a:spcAft>
                <a:spcPts val="0"/>
              </a:spcAft>
              <a:defRPr/>
            </a:pPr>
            <a:r>
              <a:rPr lang="en-US" dirty="0" smtClean="0"/>
              <a:t>Person-Centered Counseling (PCC) professionals do not need to know everything about Medicaid long-term services and supports (LTSS), but they should have a basic understanding of the options available and how they can help people.</a:t>
            </a:r>
          </a:p>
          <a:p>
            <a:pPr fontAlgn="auto">
              <a:spcAft>
                <a:spcPts val="0"/>
              </a:spcAft>
              <a:defRPr/>
            </a:pPr>
            <a:r>
              <a:rPr lang="en-US" dirty="0" smtClean="0"/>
              <a:t>Medicaid provides a broad range of services related to healthcare, institutional care, and Home and Community-Based Services (HCBS). </a:t>
            </a:r>
          </a:p>
          <a:p>
            <a:pPr fontAlgn="auto">
              <a:spcAft>
                <a:spcPts val="0"/>
              </a:spcAft>
              <a:defRPr/>
            </a:pPr>
            <a:r>
              <a:rPr lang="en-US" dirty="0" smtClean="0"/>
              <a:t>Medicaid is a federal program, but there can be variation across states in the availability of services and supports as each state has an individual Medicaid State Plan.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lang="en-US" altLang="en-US" dirty="0" smtClean="0"/>
              <a:t>Conclusion and Lesson Review (2/3) </a:t>
            </a:r>
          </a:p>
        </p:txBody>
      </p:sp>
      <p:sp>
        <p:nvSpPr>
          <p:cNvPr id="3" name="Content Placeholder 2"/>
          <p:cNvSpPr>
            <a:spLocks noGrp="1"/>
          </p:cNvSpPr>
          <p:nvPr>
            <p:ph idx="1"/>
          </p:nvPr>
        </p:nvSpPr>
        <p:spPr/>
        <p:txBody>
          <a:bodyPr rtlCol="0">
            <a:normAutofit/>
          </a:bodyPr>
          <a:lstStyle/>
          <a:p>
            <a:pPr fontAlgn="auto">
              <a:spcAft>
                <a:spcPts val="0"/>
              </a:spcAft>
              <a:defRPr/>
            </a:pPr>
            <a:r>
              <a:rPr lang="en-US" dirty="0" smtClean="0"/>
              <a:t>Medicaid LTSS can provide access to HCBS that focus on self-direction and community access. </a:t>
            </a:r>
          </a:p>
          <a:p>
            <a:pPr fontAlgn="auto">
              <a:spcAft>
                <a:spcPts val="0"/>
              </a:spcAft>
              <a:defRPr/>
            </a:pPr>
            <a:r>
              <a:rPr lang="en-US" dirty="0" smtClean="0"/>
              <a:t>There are a variety of Medicaid LTSS and waiver programs. It is important to understand what is available in your area. </a:t>
            </a:r>
          </a:p>
          <a:p>
            <a:pPr fontAlgn="auto">
              <a:spcAft>
                <a:spcPts val="0"/>
              </a:spcAft>
              <a:defRPr/>
            </a:pPr>
            <a:r>
              <a:rPr lang="en-US" dirty="0" smtClean="0"/>
              <a:t>Medicaid services and supports can combined with other programs and services to support individuals in creating self-directed lives in the communities of their choice.</a:t>
            </a:r>
          </a:p>
        </p:txBody>
      </p:sp>
    </p:spTree>
    <p:extLst>
      <p:ext uri="{BB962C8B-B14F-4D97-AF65-F5344CB8AC3E}">
        <p14:creationId xmlns:p14="http://schemas.microsoft.com/office/powerpoint/2010/main" val="18051327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lang="en-US" altLang="en-US" dirty="0" smtClean="0"/>
              <a:t>Conclusion and Lesson Review (3/3) </a:t>
            </a:r>
          </a:p>
        </p:txBody>
      </p:sp>
      <p:sp>
        <p:nvSpPr>
          <p:cNvPr id="3" name="Content Placeholder 2"/>
          <p:cNvSpPr>
            <a:spLocks noGrp="1"/>
          </p:cNvSpPr>
          <p:nvPr>
            <p:ph sz="half" idx="1"/>
          </p:nvPr>
        </p:nvSpPr>
        <p:spPr/>
        <p:txBody>
          <a:bodyPr rtlCol="0">
            <a:normAutofit/>
          </a:bodyPr>
          <a:lstStyle/>
          <a:p>
            <a:pPr marL="0" indent="0" algn="ctr" fontAlgn="auto">
              <a:spcAft>
                <a:spcPts val="0"/>
              </a:spcAft>
              <a:buNone/>
              <a:defRPr/>
            </a:pPr>
            <a:r>
              <a:rPr lang="en-US" b="1" dirty="0" smtClean="0"/>
              <a:t>Learning Objective</a:t>
            </a:r>
          </a:p>
          <a:p>
            <a:pPr marL="0" indent="0" fontAlgn="auto">
              <a:spcAft>
                <a:spcPts val="0"/>
              </a:spcAft>
              <a:buNone/>
              <a:defRPr/>
            </a:pPr>
            <a:r>
              <a:rPr lang="en-US" dirty="0" smtClean="0"/>
              <a:t>After completing this lesson, you will be able to determine who might be eligible for Medicaid LTSS programs based on the requirements and availability of services in your state and region.</a:t>
            </a:r>
          </a:p>
        </p:txBody>
      </p:sp>
      <p:sp>
        <p:nvSpPr>
          <p:cNvPr id="2" name="Content Placeholder 1"/>
          <p:cNvSpPr>
            <a:spLocks noGrp="1"/>
          </p:cNvSpPr>
          <p:nvPr>
            <p:ph sz="half" idx="2"/>
          </p:nvPr>
        </p:nvSpPr>
        <p:spPr/>
        <p:txBody>
          <a:bodyPr/>
          <a:lstStyle/>
          <a:p>
            <a:pPr marL="0" indent="0" algn="ctr" fontAlgn="auto">
              <a:spcAft>
                <a:spcPts val="0"/>
              </a:spcAft>
              <a:buNone/>
              <a:defRPr/>
            </a:pPr>
            <a:r>
              <a:rPr lang="en-US" b="1" dirty="0"/>
              <a:t>Reflection on Learning </a:t>
            </a:r>
            <a:r>
              <a:rPr lang="en-US" b="1" dirty="0" smtClean="0"/>
              <a:t>Objective</a:t>
            </a:r>
          </a:p>
          <a:p>
            <a:pPr marL="0" indent="0" fontAlgn="auto">
              <a:spcAft>
                <a:spcPts val="0"/>
              </a:spcAft>
              <a:buNone/>
              <a:defRPr/>
            </a:pPr>
            <a:r>
              <a:rPr lang="en-US" dirty="0" smtClean="0"/>
              <a:t>Directions</a:t>
            </a:r>
            <a:r>
              <a:rPr lang="en-US" dirty="0"/>
              <a:t>: Review the objective(s) on this page. </a:t>
            </a:r>
            <a:r>
              <a:rPr lang="en-US" dirty="0" smtClean="0"/>
              <a:t>Write </a:t>
            </a:r>
            <a:r>
              <a:rPr lang="en-US" dirty="0"/>
              <a:t>down your answers to the following questions. </a:t>
            </a:r>
          </a:p>
          <a:p>
            <a:pPr marL="457200" indent="-457200" fontAlgn="auto">
              <a:spcAft>
                <a:spcPts val="0"/>
              </a:spcAft>
              <a:buFont typeface="+mj-lt"/>
              <a:buAutoNum type="arabicPeriod"/>
              <a:defRPr/>
            </a:pPr>
            <a:r>
              <a:rPr lang="en-US" sz="2200" dirty="0" smtClean="0"/>
              <a:t>What </a:t>
            </a:r>
            <a:r>
              <a:rPr lang="en-US" sz="2200" dirty="0"/>
              <a:t>did you learn in this lesson that you felt was important? </a:t>
            </a:r>
          </a:p>
          <a:p>
            <a:pPr marL="457200" indent="-457200" fontAlgn="auto">
              <a:spcAft>
                <a:spcPts val="0"/>
              </a:spcAft>
              <a:buFont typeface="+mj-lt"/>
              <a:buAutoNum type="arabicPeriod"/>
              <a:defRPr/>
            </a:pPr>
            <a:r>
              <a:rPr lang="en-US" sz="2200" dirty="0" smtClean="0"/>
              <a:t>What </a:t>
            </a:r>
            <a:r>
              <a:rPr lang="en-US" sz="2200" dirty="0"/>
              <a:t>will you do differently because of the content in this lesson</a:t>
            </a:r>
            <a:r>
              <a:rPr lang="en-US" sz="2200" dirty="0" smtClean="0"/>
              <a:t>?</a:t>
            </a:r>
            <a:endParaRPr lang="en-US" sz="2200" dirty="0"/>
          </a:p>
        </p:txBody>
      </p:sp>
    </p:spTree>
    <p:extLst>
      <p:ext uri="{BB962C8B-B14F-4D97-AF65-F5344CB8AC3E}">
        <p14:creationId xmlns:p14="http://schemas.microsoft.com/office/powerpoint/2010/main" val="9619530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altLang="en-US" dirty="0" smtClean="0"/>
              <a:t>Welcome! (1/3)</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This lesson will give the learner a basic overview of Medicaid as a funder of long-term services and supports (LTSS). It will describe recent changes in the expectations and funding of Medicaid LTSS options. It will provide a basic understanding of eligibility.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altLang="en-US" dirty="0" smtClean="0"/>
              <a:t>Welcome! (2/3)</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This lesson is only a starting point for understanding Medicaid and is not comprehensive. Person-Centered Counseling (PCC) professionals need to understand their state’s Medicaid waiver programs and other long-term care programs. They need to know how Medicaid intersects with other programs, eligibility requirements, and the implications for people who are seeking these services or who may be eligible for services.</a:t>
            </a:r>
          </a:p>
        </p:txBody>
      </p:sp>
    </p:spTree>
    <p:extLst>
      <p:ext uri="{BB962C8B-B14F-4D97-AF65-F5344CB8AC3E}">
        <p14:creationId xmlns:p14="http://schemas.microsoft.com/office/powerpoint/2010/main" val="25536775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altLang="en-US" dirty="0" smtClean="0"/>
              <a:t>Welcome! (3/3)</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b="1" dirty="0" smtClean="0"/>
              <a:t>Learning Objective</a:t>
            </a:r>
          </a:p>
          <a:p>
            <a:pPr marL="0" indent="0" fontAlgn="auto">
              <a:spcAft>
                <a:spcPts val="0"/>
              </a:spcAft>
              <a:buNone/>
              <a:defRPr/>
            </a:pPr>
            <a:r>
              <a:rPr lang="en-US" dirty="0" smtClean="0"/>
              <a:t>After completing this lesson: You will be able to determine who might be eligible for Medicaid LTSS programs based on the requirements and availability of services in your state and region.</a:t>
            </a:r>
          </a:p>
        </p:txBody>
      </p:sp>
    </p:spTree>
    <p:extLst>
      <p:ext uri="{BB962C8B-B14F-4D97-AF65-F5344CB8AC3E}">
        <p14:creationId xmlns:p14="http://schemas.microsoft.com/office/powerpoint/2010/main" val="36459308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altLang="en-US" smtClean="0"/>
              <a:t>How is Medicaid Connected to Publicly Funded Long-Term Services and Supports?</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Medicaid is a federally sponsored cost-share program with states and is the primary resource for publicly funded long term supports and services (LTSS). It is also a funding stream the states use to cover health care for certain populations (which is covered in the lesson on insurance). Each state can decide to what degree they will participate in Medicaid. They describe this in what is called their State Plan for Medicaid. Under Medicaid, certain options are required in a state plan and basic eligibility for many of those programs is defined by the federal requirements. Other options can be selected and used more flexibly by the state or not used at all. The states also have more flexibility in defining eligibility requirements for these local programs. As a result, how Medicaid is used in states for LTSS specifically is not consistent. Medicaid is complicated.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en-US" dirty="0" smtClean="0"/>
              <a:t>Your Role in Medicaid Long-Term Services and Supports (LTSS) (1/3)</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Medicaid LTSS options are very complicated and constantly changing. Person-Centered Counseling (PCC) professionals do not need to know these options in great detail, but they should have a basic understanding. PCC professionals should consider Medicaid in the context of person-centered discovery and person-centered plans. You should also be familiar with general eligibility criteria.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en-US" dirty="0" smtClean="0"/>
              <a:t>Your Role in Medicaid Long-Term Services and Supports (LTSS) (2/3)</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It helps to understand the Medicaid LTSS benefits and options in your local area, including: </a:t>
            </a:r>
          </a:p>
          <a:p>
            <a:pPr fontAlgn="auto">
              <a:spcBef>
                <a:spcPts val="500"/>
              </a:spcBef>
              <a:spcAft>
                <a:spcPts val="0"/>
              </a:spcAft>
              <a:defRPr/>
            </a:pPr>
            <a:r>
              <a:rPr lang="en-US" sz="2200" dirty="0" smtClean="0"/>
              <a:t>What programs, services, and providers are available – what does the local version look like? </a:t>
            </a:r>
          </a:p>
          <a:p>
            <a:pPr fontAlgn="auto">
              <a:spcBef>
                <a:spcPts val="500"/>
              </a:spcBef>
              <a:spcAft>
                <a:spcPts val="0"/>
              </a:spcAft>
              <a:defRPr/>
            </a:pPr>
            <a:r>
              <a:rPr lang="en-US" sz="2200" dirty="0" smtClean="0"/>
              <a:t>Who to contact for more information on eligibility criteria and the application process (most states will have Medicaid specialists who can help) </a:t>
            </a:r>
          </a:p>
          <a:p>
            <a:pPr fontAlgn="auto">
              <a:spcBef>
                <a:spcPts val="500"/>
              </a:spcBef>
              <a:spcAft>
                <a:spcPts val="0"/>
              </a:spcAft>
              <a:defRPr/>
            </a:pPr>
            <a:r>
              <a:rPr lang="en-US" sz="2200" dirty="0" smtClean="0"/>
              <a:t>Whether or not there are waiting lists or limited openings for these programs – if the person is eligible, are these services likely to be available and in what timeframe? </a:t>
            </a:r>
          </a:p>
          <a:p>
            <a:pPr fontAlgn="auto">
              <a:spcBef>
                <a:spcPts val="500"/>
              </a:spcBef>
              <a:spcAft>
                <a:spcPts val="0"/>
              </a:spcAft>
              <a:defRPr/>
            </a:pPr>
            <a:r>
              <a:rPr lang="en-US" sz="2200" dirty="0" smtClean="0"/>
              <a:t>How Medicaid LTSS programs intersect with other public programs, such as Supplemental Security and Medicare/Medicaid insurance programs, and how to streamline the processes between them</a:t>
            </a:r>
          </a:p>
        </p:txBody>
      </p:sp>
    </p:spTree>
    <p:extLst>
      <p:ext uri="{BB962C8B-B14F-4D97-AF65-F5344CB8AC3E}">
        <p14:creationId xmlns:p14="http://schemas.microsoft.com/office/powerpoint/2010/main" val="10496544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en-US" dirty="0" smtClean="0"/>
              <a:t>Your Role in Medicaid Long-Term Services and Supports (LTSS) (3/3)</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The PCC professional will help people in organizing paperwork and preparing for eligibility assessments. They may also have a role in supporting appeals to denial of services. Click on the link below to read more about the implementation of person-centered planning and self-direction. </a:t>
            </a:r>
            <a:r>
              <a:rPr lang="en-US" dirty="0" smtClean="0">
                <a:hlinkClick r:id="rId3"/>
              </a:rPr>
              <a:t>http://www.acl.gov/Programs/CDAP/OIP/docs/2402-a-Guidance.pdf</a:t>
            </a:r>
            <a:endParaRPr lang="en-US" dirty="0" smtClean="0"/>
          </a:p>
        </p:txBody>
      </p:sp>
    </p:spTree>
    <p:extLst>
      <p:ext uri="{BB962C8B-B14F-4D97-AF65-F5344CB8AC3E}">
        <p14:creationId xmlns:p14="http://schemas.microsoft.com/office/powerpoint/2010/main" val="255876148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PAW xmlns="http://www.net-centric.com/PAWPP">
  <Shape xmlns="" ID="gOGE3Tv6ldJDvCC8TLH/hUX6DUg=" pdftag="H1" isBookmarkSet="no" bookmark="yes" Order="_x0031_"/>
  <Shape xmlns="" ID="hX8EZLnBdhTMy06xoO75IBan1QQ=" pdftag="H2" isBookmarkSet="no" bookmark="yes" Order="_x0032_"/>
  <Shape xmlns="" ID="xhQiTr/uc1gluRkDaFd/R+Eeq3g=" pdftag="H2" isBookmarkSet="no" bookmark="yes" Order="_x0031_"/>
  <Shape xmlns="" ID="lKC7AsQR2LnfutCAY//hkJepCKA=" pdftag="P" isBookmarkSet="no" bookmark="no" Order="_x0032_"/>
  <Shape xmlns="" ID="kA26s0ZpvAYyZkiXq8ql/DiMhfg=" pdftag="H2" isBookmarkSet="no" bookmark="yes" Order="_x0031_"/>
  <Shape xmlns="" ID="irDi1hA4ZGIh3B9iLlEPvkPIKRY=" pdftag="P" isBookmarkSet="no" bookmark="no" Order="_x0032_"/>
  <Shape xmlns="" ID="tEdDkpTXRQdOb0il/dO9jb9GB0o=" pdftag="H2" isBookmarkSet="no" bookmark="yes" Order="_x0031_"/>
  <Shape xmlns="" ID="ybbyH9s6gzNOALU4CAw4N2UCmwg=" pdftag="P" isBookmarkSet="no" bookmark="no" Order="_x0032_"/>
  <Shape xmlns="" ID="20jnvu+okcz0cVTq+L/F5RLVhfo=" pdftag="H2" isBookmarkSet="no" bookmark="yes" Order="_x0031_"/>
  <Shape xmlns="" ID="NIbW+c/ov9J1iAiCPOC6JVLEomw=" pdftag="P" isBookmarkSet="no" bookmark="no" Order="_x0032_"/>
  <Shape xmlns="" ID="x8Y+YE6XBFic4wCNlYIdWiF9Sng=" pdftag="H2" isBookmarkSet="no" bookmark="yes" Order="_x0031_"/>
  <Shape xmlns="" ID="0bVFICEGS/VvTAVbHhdkd2IFPwY=" pdftag="P" isBookmarkSet="no" bookmark="no" Order="_x0032_"/>
  <Shape xmlns="" ID="eECAQ8dAT/1i3FG+mSrzrtBZr3Y=" pdftag="H2" isBookmarkSet="no" bookmark="yes" Order="_x0031_"/>
  <Shape xmlns="" ID="TFgiDCXcAEf16jjNn4zCDkWZpRM=" pdftag="P" isBookmarkSet="no" bookmark="no" Order="_x0032_"/>
  <Shape xmlns="" ID="OmR8BCIsG8Jleplf6moWfCLO0Dg=" pdftag="H2" isBookmarkSet="no" bookmark="yes" Order="_x0031_"/>
  <Shape xmlns="" ID="4Jn/E82Jr2p0xSRZSoWvIUpW8kE=" pdftag="P" isBookmarkSet="no" bookmark="no" Order="_x0032_"/>
  <Shape xmlns="" ID="Mz078sTcFYzVfJtnlusloJwN/SM=" pdftag="H2" isBookmarkSet="no" bookmark="yes" Order="_x0031_"/>
  <Shape xmlns="" ID="CU9JDY7YkeaAdKYJ/Ljj0Xqa3RI=" pdftag="P" isBookmarkSet="no" bookmark="no" Order="_x0032_"/>
  <Shape xmlns="" ID="qJNUhWvxbfEI0P4Whci0VJrcpI0=" pdftag="H2" isBookmarkSet="no" bookmark="yes" Order="_x0031_"/>
  <Shape xmlns="" ID="K2gNB1YWD3Z6B505g+DfdOCD5V8=" pdftag="P" isBookmarkSet="no" bookmark="no" Order="_x0032_"/>
  <Shape xmlns="" ID="SmPdD4NfjdhWP6po08Zj3ihttb8=" pdftag="H2" isBookmarkSet="no" bookmark="yes" Order="_x0031_"/>
  <Shape xmlns="" ID="4qSE1lGBNc59gNo66kddu1hp/u8=" pdftag="P" isBookmarkSet="no" bookmark="no" Order="_x0032_"/>
  <Shape xmlns="" ID="2il/UJ8J44GmI+KYPdagVTLEsw8=" pdftag="H2" isBookmarkSet="no" bookmark="yes" Order="_x0031_"/>
  <Shape xmlns="" ID="46mUCsmC2ceIddlg4znoHxV4jzY=" pdftag="P" isBookmarkSet="no" bookmark="no" Order="_x0032_"/>
  <Shape xmlns="" ID="jvp4LmpfQv6KWuUfyoc4Pf1+u7A=" pdftag="H2" isBookmarkSet="no" bookmark="yes" Order="_x0031_"/>
  <Shape xmlns="" ID="u8dtD0FypFIthLQwzEGKLKur8cM=" pdftag="P" isBookmarkSet="no" bookmark="no" Order="_x0032_"/>
  <Shape xmlns="" ID="LPchGBzwafkTTXWjECOTY5H3pzA=" pdftag="H2" isBookmarkSet="no" bookmark="yes" Order="_x0031_"/>
  <Shape xmlns="" ID="YP/ktMJqzJE6z5tkbuxtc4VwpkM=" pdftag="P" isBookmarkSet="no" bookmark="no" Order="_x0032_"/>
  <Shape xmlns="" ID="9OqESmNzq1karIdlYoWTZDjKP0g=" pdftag="H2" isBookmarkSet="no" bookmark="yes" Order="_x0031_"/>
  <Shape xmlns="" ID="DzGmM5c2+5n1oU4yL529IC6ArRs=" pdftag="P" isBookmarkSet="no" bookmark="no" Order="_x0032_"/>
  <Shape xmlns="" ID="Pb3DTgzuNeg7voZG+nGuUm01k3Q=" pdftag="H2" isBookmarkSet="no" bookmark="yes" Order="_x0031_"/>
  <Shape xmlns="" ID="Vo7SBRrC9e9GwTAA9h74kY9R73g=" pdftag="P" isBookmarkSet="no" bookmark="no" Order="_x0032_"/>
  <Shape xmlns="" ID="EOtMrn0O0kcXZM9t+SDj/2hNV5c=" pdftag="H2" isBookmarkSet="no" bookmark="yes" Order="_x0031_"/>
  <Shape xmlns="" ID="dNZPbQ51aC2hg7/2+TlNtD0IfVE=" pdftag="P" isBookmarkSet="no" bookmark="no" Order="_x0032_"/>
  <Shape xmlns="" ID="8afDNNdT7zAmFaSrBADyhq0rfgk=" pdftag="H2" isBookmarkSet="no" bookmark="yes" Order="_x0031_"/>
  <Shape xmlns="" ID="0feKAQxuBQMZ+QiW4uszK2TBT3c=" pdftag="P" isBookmarkSet="no" bookmark="no" Order="_x0032_"/>
  <Shape xmlns="" ID="VnxB7a+MEpZwT4KBdBPJyGuMYcc=" pdftag="H2" isBookmarkSet="no" bookmark="yes" Order="_x0031_"/>
  <Shape xmlns="" ID="BGYyUYTJdBQZnBaka+O7w6m4coY=" pdftag="P" isBookmarkSet="no" bookmark="no" Order="_x0032_"/>
  <Shape xmlns="" ID="YCgfd3svOtTcnLo6YDfBLLvtfz4=" pdftag="H2" isBookmarkSet="no" bookmark="yes" Order="_x0031_"/>
  <Shape xmlns="" ID="do9qtI9ZPMhZ9vHd4p8w9s1GT4c=" pdftag="P" isBookmarkSet="no" bookmark="no" Order="_x0032_"/>
  <Shape xmlns="" ID="iuuRm6lfl//1qR3Vl519Cal3EK0=" pdftag="H2" isBookmarkSet="no" bookmark="yes" Order="_x0031_"/>
  <Shape xmlns="" ID="jlwamLhkzhHa4LHiVFJ7/4VqySI=" pdftag="P" isBookmarkSet="no" bookmark="no" Order="_x0032_"/>
  <Shape xmlns="" ID="t8h0u1Hpb1NNQZwatULeFYnLNuA=" pdftag="H2" isBookmarkSet="no" bookmark="yes" Order="_x0031_"/>
  <Shape xmlns="" ID="TNT2hIhgL4/ZVi0s+LLh/UxYslo=" pdftag="P" isBookmarkSet="no" bookmark="no" Order="_x0032_"/>
  <Shape xmlns="" ID="+9XIO7mqPhFxLzZ6/4QZ2x8Q31o=" pdftag="H2" isBookmarkSet="no" bookmark="yes" Order="_x0031_"/>
  <Shape xmlns="" ID="TffGB7+12vdNmS3SGUA0cs/p56Y=" pdftag="P" isBookmarkSet="no" bookmark="no" Order="_x0032_"/>
  <Shape xmlns="" ID="dHJev87sUvSF1O/NEacj8LHkjV0=" pdftag="H2" isBookmarkSet="no" bookmark="yes" Order="_x0031_"/>
  <Shape xmlns="" ID="R8hLIJnu+YV55KYNiowh9JccX6Y=" pdftag="P" isBookmarkSet="no" bookmark="no" Order="_x0032_"/>
  <Shape xmlns="" ID="dj644bQTPRg3wPM716L8rd3og88=" pdftag="P" isBookmarkSet="no" bookmark="no" Order="_x0033_"/>
  <HyperLink xmlns="" ID="lKC7AsQR2LnfutCAY//hkJepCKA=83829789537.85_233.75" plainAltText="NoWrongDoor_x0040_acl.hhs.gov" language="" Lang=""/>
  <HyperLink xmlns="" ID="CU9JDY7YkeaAdKYJ/Ljj0Xqa3RI=-195260030373.2_262.55" plainAltText="http:_x002F__x002F_www.acl.gov_x002F_Programs_x002F_CDAP_x002F_OIP_x002F_docs_x002F_2402-a-Guidance.pdf" Lang=""/>
</PAW>
</file>

<file path=customXml/itemProps1.xml><?xml version="1.0" encoding="utf-8"?>
<ds:datastoreItem xmlns:ds="http://schemas.openxmlformats.org/officeDocument/2006/customXml" ds:itemID="{3E0477D5-8C86-4F98-A16C-0665B27E1CD3}">
  <ds:schemaRefs>
    <ds:schemaRef ds:uri="http://www.net-centric.com/PAWPP"/>
  </ds:schemaRefs>
</ds:datastoreItem>
</file>

<file path=docProps/app.xml><?xml version="1.0" encoding="utf-8"?>
<Properties xmlns="http://schemas.openxmlformats.org/officeDocument/2006/extended-properties" xmlns:vt="http://schemas.openxmlformats.org/officeDocument/2006/docPropsVTypes">
  <Template/>
  <TotalTime>37</TotalTime>
  <Words>2854</Words>
  <Application>Microsoft Office PowerPoint</Application>
  <PresentationFormat>Widescreen</PresentationFormat>
  <Paragraphs>121</Paragraphs>
  <Slides>24</Slides>
  <Notes>22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24</vt:i4>
      </vt:variant>
    </vt:vector>
  </HeadingPairs>
  <TitlesOfParts>
    <vt:vector size="31" baseType="lpstr">
      <vt:lpstr>Arial</vt:lpstr>
      <vt:lpstr>Calibri</vt:lpstr>
      <vt:lpstr>Calibri Light</vt:lpstr>
      <vt:lpstr>Myriad Pro</vt:lpstr>
      <vt:lpstr>Myriad Pro Semibold</vt:lpstr>
      <vt:lpstr>Times New Roman</vt:lpstr>
      <vt:lpstr>Office Theme</vt:lpstr>
      <vt:lpstr>Person-Centered Access to Long-Term Services and Supports</vt:lpstr>
      <vt:lpstr>Introduction</vt:lpstr>
      <vt:lpstr>Welcome! (1/3)</vt:lpstr>
      <vt:lpstr>Welcome! (2/3)</vt:lpstr>
      <vt:lpstr>Welcome! (3/3)</vt:lpstr>
      <vt:lpstr>How is Medicaid Connected to Publicly Funded Long-Term Services and Supports?</vt:lpstr>
      <vt:lpstr>Your Role in Medicaid Long-Term Services and Supports (LTSS) (1/3)</vt:lpstr>
      <vt:lpstr>Your Role in Medicaid Long-Term Services and Supports (LTSS) (2/3)</vt:lpstr>
      <vt:lpstr>Your Role in Medicaid Long-Term Services and Supports (LTSS) (3/3)</vt:lpstr>
      <vt:lpstr>Trends in the Use of Medicaid Funded Long-Term Services and Supports (LTSS)</vt:lpstr>
      <vt:lpstr>Service Types and Coverage: Institutional (1/2) </vt:lpstr>
      <vt:lpstr>Service Types and Coverage: Institutional (2/2) </vt:lpstr>
      <vt:lpstr>Waiver Funding of Long-Term Services and Supports (LTSS) </vt:lpstr>
      <vt:lpstr>Service Types and Coverage: Home and Community-Based Services (HCBS) (1/2)</vt:lpstr>
      <vt:lpstr>Service Types and Coverage: Home and Community-Based Services (HCBS) (2/2)</vt:lpstr>
      <vt:lpstr>Services Types and Coverage: Home and Community-Based Services (HCBS)</vt:lpstr>
      <vt:lpstr>Medicaid Eligibility for Coverage (1/3)</vt:lpstr>
      <vt:lpstr>Medicaid Eligibility for Coverage (2/3) </vt:lpstr>
      <vt:lpstr>Medicaid Eligibility for Coverage (3/3) </vt:lpstr>
      <vt:lpstr>Community-Based Medicaid Options (1/2) </vt:lpstr>
      <vt:lpstr>Community-Based Medicaid Options (2/2) </vt:lpstr>
      <vt:lpstr>Conclusion and Lesson Review (1/3)</vt:lpstr>
      <vt:lpstr>Conclusion and Lesson Review (2/3) </vt:lpstr>
      <vt:lpstr>Conclusion and Lesson Review (3/3) </vt:lpstr>
    </vt:vector>
  </TitlesOfParts>
  <Company>The Lewin Group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Person-Centered Access to Long-Term Services and Supports: Medicaid and Long-term Services and Supports</dc:title>
  <dc:subject>Person-Centered Counseling (PCC) Training Program</dc:subject>
  <dc:creator>Administration for Community Living (ACL)</dc:creator>
  <cp:keywords>PCC; NWD; Medicaid; LTSS; eligibility; coverage</cp:keywords>
  <cp:lastModifiedBy>Chang, Rebecca</cp:lastModifiedBy>
  <cp:revision>14</cp:revision>
  <dcterms:created xsi:type="dcterms:W3CDTF">2019-09-11T16:40:15Z</dcterms:created>
  <dcterms:modified xsi:type="dcterms:W3CDTF">2019-12-24T17:46:29Z</dcterms:modified>
</cp:coreProperties>
</file>