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notesMasterIdLst>
    <p:notesMasterId r:id="rId25"/>
  </p:notesMasterIdLst>
  <p:sldIdLst>
    <p:sldId id="256" r:id="rId3"/>
    <p:sldId id="278" r:id="rId4"/>
    <p:sldId id="257" r:id="rId5"/>
    <p:sldId id="267" r:id="rId6"/>
    <p:sldId id="258" r:id="rId7"/>
    <p:sldId id="268" r:id="rId8"/>
    <p:sldId id="269" r:id="rId9"/>
    <p:sldId id="259" r:id="rId10"/>
    <p:sldId id="270" r:id="rId11"/>
    <p:sldId id="271" r:id="rId12"/>
    <p:sldId id="260" r:id="rId13"/>
    <p:sldId id="261" r:id="rId14"/>
    <p:sldId id="272" r:id="rId15"/>
    <p:sldId id="273" r:id="rId16"/>
    <p:sldId id="262" r:id="rId17"/>
    <p:sldId id="274" r:id="rId18"/>
    <p:sldId id="275" r:id="rId19"/>
    <p:sldId id="263" r:id="rId20"/>
    <p:sldId id="264" r:id="rId21"/>
    <p:sldId id="265" r:id="rId22"/>
    <p:sldId id="266" r:id="rId23"/>
    <p:sldId id="276" r:id="rId24"/>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4" autoAdjust="0"/>
    <p:restoredTop sz="77212" autoAdjust="0"/>
  </p:normalViewPr>
  <p:slideViewPr>
    <p:cSldViewPr snapToGrid="0">
      <p:cViewPr varScale="1">
        <p:scale>
          <a:sx n="36" d="100"/>
          <a:sy n="36" d="100"/>
        </p:scale>
        <p:origin x="53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smtClean="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smtClean="0">
                <a:latin typeface="+mn-lt"/>
              </a:defRPr>
            </a:lvl1pPr>
          </a:lstStyle>
          <a:p>
            <a:pPr>
              <a:defRPr/>
            </a:pPr>
            <a:fld id="{97F40C7F-4BC1-4638-9E0B-CBA5A8E86A9B}" type="datetimeFigureOut">
              <a:rPr lang="en-US"/>
              <a:pPr>
                <a:defRPr/>
              </a:pPr>
              <a:t>12/24/2019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smtClean="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smtClean="0">
                <a:latin typeface="+mn-lt"/>
              </a:defRPr>
            </a:lvl1pPr>
          </a:lstStyle>
          <a:p>
            <a:pPr>
              <a:defRPr/>
            </a:pPr>
            <a:fld id="{96BE8EB3-FD40-42E3-BC6E-233B7165030D}" type="slidenum">
              <a:rPr lang="en-US"/>
              <a:pPr>
                <a:defRPr/>
              </a:pPr>
              <a:t>‹#›</a:t>
            </a:fld>
            <a:endParaRPr lang="en-US"/>
          </a:p>
        </p:txBody>
      </p:sp>
    </p:spTree>
    <p:extLst>
      <p:ext uri="{BB962C8B-B14F-4D97-AF65-F5344CB8AC3E}">
        <p14:creationId xmlns:p14="http://schemas.microsoft.com/office/powerpoint/2010/main" val="139670400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Welcome to the lesson on Reporting Abuse and other Legal Requirements for Mandated Reporters. This lesson is part of the course on Protection and Advocacy in the Person-Centered Counseling Training Program. </a:t>
            </a:r>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4C8347-BD02-42ED-8DD0-7B5D6B06CF8B}" type="slidenum">
              <a:rPr lang="en-US" altLang="en-US"/>
              <a:pPr fontAlgn="base">
                <a:spcBef>
                  <a:spcPct val="0"/>
                </a:spcBef>
                <a:spcAft>
                  <a:spcPct val="0"/>
                </a:spcAft>
              </a:pPr>
              <a:t>3</a:t>
            </a:fld>
            <a:endParaRPr lang="en-US" altLang="en-US"/>
          </a:p>
        </p:txBody>
      </p:sp>
    </p:spTree>
    <p:extLst>
      <p:ext uri="{BB962C8B-B14F-4D97-AF65-F5344CB8AC3E}">
        <p14:creationId xmlns:p14="http://schemas.microsoft.com/office/powerpoint/2010/main" val="174500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In your role as a Person-Centered Counseling Professional, it’s important to keep track of any complaints you hear from anyone seeking services in the No Wrong Door system. Follow your agency’s protocols and procedures for reporting, as well as those of your State.</a:t>
            </a:r>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A2417D-3A51-4EDA-91DE-67CA97D0D512}" type="slidenum">
              <a:rPr lang="en-US" altLang="en-US"/>
              <a:pPr fontAlgn="base">
                <a:spcBef>
                  <a:spcPct val="0"/>
                </a:spcBef>
                <a:spcAft>
                  <a:spcPct val="0"/>
                </a:spcAft>
              </a:pPr>
              <a:t>12</a:t>
            </a:fld>
            <a:endParaRPr lang="en-US" altLang="en-US"/>
          </a:p>
        </p:txBody>
      </p:sp>
    </p:spTree>
    <p:extLst>
      <p:ext uri="{BB962C8B-B14F-4D97-AF65-F5344CB8AC3E}">
        <p14:creationId xmlns:p14="http://schemas.microsoft.com/office/powerpoint/2010/main" val="1396819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i="1"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A2417D-3A51-4EDA-91DE-67CA97D0D512}" type="slidenum">
              <a:rPr lang="en-US" altLang="en-US"/>
              <a:pPr fontAlgn="base">
                <a:spcBef>
                  <a:spcPct val="0"/>
                </a:spcBef>
                <a:spcAft>
                  <a:spcPct val="0"/>
                </a:spcAft>
              </a:pPr>
              <a:t>13</a:t>
            </a:fld>
            <a:endParaRPr lang="en-US" altLang="en-US"/>
          </a:p>
        </p:txBody>
      </p:sp>
    </p:spTree>
    <p:extLst>
      <p:ext uri="{BB962C8B-B14F-4D97-AF65-F5344CB8AC3E}">
        <p14:creationId xmlns:p14="http://schemas.microsoft.com/office/powerpoint/2010/main" val="25266372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BA2417D-3A51-4EDA-91DE-67CA97D0D512}" type="slidenum">
              <a:rPr lang="en-US" altLang="en-US"/>
              <a:pPr fontAlgn="base">
                <a:spcBef>
                  <a:spcPct val="0"/>
                </a:spcBef>
                <a:spcAft>
                  <a:spcPct val="0"/>
                </a:spcAft>
              </a:pPr>
              <a:t>14</a:t>
            </a:fld>
            <a:endParaRPr lang="en-US" altLang="en-US"/>
          </a:p>
        </p:txBody>
      </p:sp>
    </p:spTree>
    <p:extLst>
      <p:ext uri="{BB962C8B-B14F-4D97-AF65-F5344CB8AC3E}">
        <p14:creationId xmlns:p14="http://schemas.microsoft.com/office/powerpoint/2010/main" val="2380738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If maltreatment is suspected it must be reported to the correct agency for investigation. Oftentimes organizations will have internal procedures for reporting abuse, or designate someone within the organization to review potential abuse, neglect, and exploitation. In many cases, maltreatment must be reported to different agencies in the state. Where and when to report may also depend on the type of maltreatment. Sometimes several agencies may need to be involved.</a:t>
            </a:r>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1B7CA3-9554-49BA-93D4-C2A0ACAA8496}" type="slidenum">
              <a:rPr lang="en-US" altLang="en-US"/>
              <a:pPr fontAlgn="base">
                <a:spcBef>
                  <a:spcPct val="0"/>
                </a:spcBef>
                <a:spcAft>
                  <a:spcPct val="0"/>
                </a:spcAft>
              </a:pPr>
              <a:t>15</a:t>
            </a:fld>
            <a:endParaRPr lang="en-US" altLang="en-US"/>
          </a:p>
        </p:txBody>
      </p:sp>
    </p:spTree>
    <p:extLst>
      <p:ext uri="{BB962C8B-B14F-4D97-AF65-F5344CB8AC3E}">
        <p14:creationId xmlns:p14="http://schemas.microsoft.com/office/powerpoint/2010/main" val="26495278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1B7CA3-9554-49BA-93D4-C2A0ACAA8496}" type="slidenum">
              <a:rPr lang="en-US" altLang="en-US"/>
              <a:pPr fontAlgn="base">
                <a:spcBef>
                  <a:spcPct val="0"/>
                </a:spcBef>
                <a:spcAft>
                  <a:spcPct val="0"/>
                </a:spcAft>
              </a:pPr>
              <a:t>16</a:t>
            </a:fld>
            <a:endParaRPr lang="en-US" altLang="en-US"/>
          </a:p>
        </p:txBody>
      </p:sp>
    </p:spTree>
    <p:extLst>
      <p:ext uri="{BB962C8B-B14F-4D97-AF65-F5344CB8AC3E}">
        <p14:creationId xmlns:p14="http://schemas.microsoft.com/office/powerpoint/2010/main" val="16930490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E1B7CA3-9554-49BA-93D4-C2A0ACAA8496}" type="slidenum">
              <a:rPr lang="en-US" altLang="en-US"/>
              <a:pPr fontAlgn="base">
                <a:spcBef>
                  <a:spcPct val="0"/>
                </a:spcBef>
                <a:spcAft>
                  <a:spcPct val="0"/>
                </a:spcAft>
              </a:pPr>
              <a:t>17</a:t>
            </a:fld>
            <a:endParaRPr lang="en-US" altLang="en-US"/>
          </a:p>
        </p:txBody>
      </p:sp>
    </p:spTree>
    <p:extLst>
      <p:ext uri="{BB962C8B-B14F-4D97-AF65-F5344CB8AC3E}">
        <p14:creationId xmlns:p14="http://schemas.microsoft.com/office/powerpoint/2010/main" val="28725276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A number of agencies and people may need to be involved in the investigation and resolution of maltreatment. The most common are Protective Services, law enforcement, Long-term Care Ombudsman, Protection and Advocacy or Client Assistance Programs, and State Survey Agencies. </a:t>
            </a:r>
          </a:p>
        </p:txBody>
      </p:sp>
      <p:sp>
        <p:nvSpPr>
          <p:cNvPr id="174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5DBC884A-3059-42A8-BD24-28CF545C218F}" type="slidenum">
              <a:rPr lang="en-US" altLang="en-US"/>
              <a:pPr fontAlgn="base">
                <a:spcBef>
                  <a:spcPct val="0"/>
                </a:spcBef>
                <a:spcAft>
                  <a:spcPct val="0"/>
                </a:spcAft>
              </a:pPr>
              <a:t>18</a:t>
            </a:fld>
            <a:endParaRPr lang="en-US" altLang="en-US"/>
          </a:p>
        </p:txBody>
      </p:sp>
    </p:spTree>
    <p:extLst>
      <p:ext uri="{BB962C8B-B14F-4D97-AF65-F5344CB8AC3E}">
        <p14:creationId xmlns:p14="http://schemas.microsoft.com/office/powerpoint/2010/main" val="23634230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Reporting maltreatment may require communication with a variety of agencies. </a:t>
            </a:r>
          </a:p>
        </p:txBody>
      </p:sp>
      <p:sp>
        <p:nvSpPr>
          <p:cNvPr id="194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CE739C6-D5BF-4363-9236-E4BC28F4F064}" type="slidenum">
              <a:rPr lang="en-US" altLang="en-US"/>
              <a:pPr fontAlgn="base">
                <a:spcBef>
                  <a:spcPct val="0"/>
                </a:spcBef>
                <a:spcAft>
                  <a:spcPct val="0"/>
                </a:spcAft>
              </a:pPr>
              <a:t>19</a:t>
            </a:fld>
            <a:endParaRPr lang="en-US" altLang="en-US"/>
          </a:p>
        </p:txBody>
      </p:sp>
    </p:spTree>
    <p:extLst>
      <p:ext uri="{BB962C8B-B14F-4D97-AF65-F5344CB8AC3E}">
        <p14:creationId xmlns:p14="http://schemas.microsoft.com/office/powerpoint/2010/main" val="4076960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Imagine you are working with a young adult with a mental health condition. In your conversations with that person you suspect financial abuse by the person’s conservator, the legally appointed guardian who manages the person’s financial and personal matters. </a:t>
            </a:r>
          </a:p>
        </p:txBody>
      </p:sp>
      <p:sp>
        <p:nvSpPr>
          <p:cNvPr id="2150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DDB8993-2573-436E-ABFB-C3EA5C9EEA31}" type="slidenum">
              <a:rPr lang="en-US" altLang="en-US"/>
              <a:pPr fontAlgn="base">
                <a:spcBef>
                  <a:spcPct val="0"/>
                </a:spcBef>
                <a:spcAft>
                  <a:spcPct val="0"/>
                </a:spcAft>
              </a:pPr>
              <a:t>20</a:t>
            </a:fld>
            <a:endParaRPr lang="en-US" altLang="en-US"/>
          </a:p>
        </p:txBody>
      </p:sp>
    </p:spTree>
    <p:extLst>
      <p:ext uri="{BB962C8B-B14F-4D97-AF65-F5344CB8AC3E}">
        <p14:creationId xmlns:p14="http://schemas.microsoft.com/office/powerpoint/2010/main" val="2069085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Congratulations! You have now finished the lesson. Let’s take a few moments to review the key ideas and learning objectives. Depending on the state that you work in as a Person-Centered Counseling Professional, you might be a mandated reporter. If you are, that means you are legally required to report any maltreatment you see or suspect to the authorities. Check with both your agency and state to find out if you’re a mandated reporter and learn the mandated reporting rules and requirements.</a:t>
            </a:r>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37443A9-4BA8-401B-B1C2-0DC83B2CF225}" type="slidenum">
              <a:rPr lang="en-US" altLang="en-US"/>
              <a:pPr fontAlgn="base">
                <a:spcBef>
                  <a:spcPct val="0"/>
                </a:spcBef>
                <a:spcAft>
                  <a:spcPct val="0"/>
                </a:spcAft>
              </a:pPr>
              <a:t>21</a:t>
            </a:fld>
            <a:endParaRPr lang="en-US" altLang="en-US"/>
          </a:p>
        </p:txBody>
      </p:sp>
    </p:spTree>
    <p:extLst>
      <p:ext uri="{BB962C8B-B14F-4D97-AF65-F5344CB8AC3E}">
        <p14:creationId xmlns:p14="http://schemas.microsoft.com/office/powerpoint/2010/main" val="3454974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5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C4C8347-BD02-42ED-8DD0-7B5D6B06CF8B}" type="slidenum">
              <a:rPr lang="en-US" altLang="en-US"/>
              <a:pPr fontAlgn="base">
                <a:spcBef>
                  <a:spcPct val="0"/>
                </a:spcBef>
                <a:spcAft>
                  <a:spcPct val="0"/>
                </a:spcAft>
              </a:pPr>
              <a:t>4</a:t>
            </a:fld>
            <a:endParaRPr lang="en-US" altLang="en-US"/>
          </a:p>
        </p:txBody>
      </p:sp>
    </p:spTree>
    <p:extLst>
      <p:ext uri="{BB962C8B-B14F-4D97-AF65-F5344CB8AC3E}">
        <p14:creationId xmlns:p14="http://schemas.microsoft.com/office/powerpoint/2010/main" val="3797832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235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637443A9-4BA8-401B-B1C2-0DC83B2CF225}" type="slidenum">
              <a:rPr lang="en-US" altLang="en-US"/>
              <a:pPr fontAlgn="base">
                <a:spcBef>
                  <a:spcPct val="0"/>
                </a:spcBef>
                <a:spcAft>
                  <a:spcPct val="0"/>
                </a:spcAft>
              </a:pPr>
              <a:t>22</a:t>
            </a:fld>
            <a:endParaRPr lang="en-US" altLang="en-US"/>
          </a:p>
        </p:txBody>
      </p:sp>
    </p:spTree>
    <p:extLst>
      <p:ext uri="{BB962C8B-B14F-4D97-AF65-F5344CB8AC3E}">
        <p14:creationId xmlns:p14="http://schemas.microsoft.com/office/powerpoint/2010/main" val="2926377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Mandated reporting is a legal requirement to report a situation that could be a sign of maltreatment of a child, adult, or older adult. It’s important for every Person-Centered Counseling Professional to be aware of the mandatory reporting requirements in their own state since every state’s laws on mandated reporting are different. Also, keep in mind that many agencies have additional internal policies and procedures for reporting. Failure to report abuse or neglect is against the law in many states. </a:t>
            </a:r>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2384DE5-DFD1-4300-967C-2D443A6D3EE3}" type="slidenum">
              <a:rPr lang="en-US" altLang="en-US"/>
              <a:pPr fontAlgn="base">
                <a:spcBef>
                  <a:spcPct val="0"/>
                </a:spcBef>
                <a:spcAft>
                  <a:spcPct val="0"/>
                </a:spcAft>
              </a:pPr>
              <a:t>5</a:t>
            </a:fld>
            <a:endParaRPr lang="en-US" altLang="en-US"/>
          </a:p>
        </p:txBody>
      </p:sp>
    </p:spTree>
    <p:extLst>
      <p:ext uri="{BB962C8B-B14F-4D97-AF65-F5344CB8AC3E}">
        <p14:creationId xmlns:p14="http://schemas.microsoft.com/office/powerpoint/2010/main" val="2125305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2384DE5-DFD1-4300-967C-2D443A6D3EE3}" type="slidenum">
              <a:rPr lang="en-US" altLang="en-US"/>
              <a:pPr fontAlgn="base">
                <a:spcBef>
                  <a:spcPct val="0"/>
                </a:spcBef>
                <a:spcAft>
                  <a:spcPct val="0"/>
                </a:spcAft>
              </a:pPr>
              <a:t>6</a:t>
            </a:fld>
            <a:endParaRPr lang="en-US" altLang="en-US"/>
          </a:p>
        </p:txBody>
      </p:sp>
    </p:spTree>
    <p:extLst>
      <p:ext uri="{BB962C8B-B14F-4D97-AF65-F5344CB8AC3E}">
        <p14:creationId xmlns:p14="http://schemas.microsoft.com/office/powerpoint/2010/main" val="1817299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7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2384DE5-DFD1-4300-967C-2D443A6D3EE3}" type="slidenum">
              <a:rPr lang="en-US" altLang="en-US"/>
              <a:pPr fontAlgn="base">
                <a:spcBef>
                  <a:spcPct val="0"/>
                </a:spcBef>
                <a:spcAft>
                  <a:spcPct val="0"/>
                </a:spcAft>
              </a:pPr>
              <a:t>7</a:t>
            </a:fld>
            <a:endParaRPr lang="en-US" altLang="en-US"/>
          </a:p>
        </p:txBody>
      </p:sp>
    </p:spTree>
    <p:extLst>
      <p:ext uri="{BB962C8B-B14F-4D97-AF65-F5344CB8AC3E}">
        <p14:creationId xmlns:p14="http://schemas.microsoft.com/office/powerpoint/2010/main" val="3485289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 narration text:</a:t>
            </a:r>
          </a:p>
          <a:p>
            <a:pPr>
              <a:spcBef>
                <a:spcPct val="0"/>
              </a:spcBef>
            </a:pPr>
            <a:r>
              <a:rPr lang="en-US" altLang="en-US" i="1" dirty="0" smtClean="0"/>
              <a:t>Mandated reporters are those people who are legally required to report any maltreatment they see or suspect to the authorities or the appropriate Protective Service agency. Since mandated reporting requirements vary in each state, Person-Centered Counseling Professionals working in the No Wrong Door system may or may not be mandated reporters. Each state’s laws define who the mandatory reporters are. Make sure that you are familiar with the reporting requirements in your state and within your agency so that you know if you’re a mandated reporter or not. </a:t>
            </a:r>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C009F0-23E2-4B9A-B2E5-919CBAE31105}" type="slidenum">
              <a:rPr lang="en-US" altLang="en-US"/>
              <a:pPr fontAlgn="base">
                <a:spcBef>
                  <a:spcPct val="0"/>
                </a:spcBef>
                <a:spcAft>
                  <a:spcPct val="0"/>
                </a:spcAft>
              </a:pPr>
              <a:t>8</a:t>
            </a:fld>
            <a:endParaRPr lang="en-US" altLang="en-US"/>
          </a:p>
        </p:txBody>
      </p:sp>
    </p:spTree>
    <p:extLst>
      <p:ext uri="{BB962C8B-B14F-4D97-AF65-F5344CB8AC3E}">
        <p14:creationId xmlns:p14="http://schemas.microsoft.com/office/powerpoint/2010/main" val="3279801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C009F0-23E2-4B9A-B2E5-919CBAE31105}" type="slidenum">
              <a:rPr lang="en-US" altLang="en-US"/>
              <a:pPr fontAlgn="base">
                <a:spcBef>
                  <a:spcPct val="0"/>
                </a:spcBef>
                <a:spcAft>
                  <a:spcPct val="0"/>
                </a:spcAft>
              </a:pPr>
              <a:t>9</a:t>
            </a:fld>
            <a:endParaRPr lang="en-US" altLang="en-US"/>
          </a:p>
        </p:txBody>
      </p:sp>
    </p:spTree>
    <p:extLst>
      <p:ext uri="{BB962C8B-B14F-4D97-AF65-F5344CB8AC3E}">
        <p14:creationId xmlns:p14="http://schemas.microsoft.com/office/powerpoint/2010/main" val="1299189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altLang="en-US" dirty="0" smtClean="0"/>
          </a:p>
        </p:txBody>
      </p:sp>
      <p:sp>
        <p:nvSpPr>
          <p:cNvPr id="9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C009F0-23E2-4B9A-B2E5-919CBAE31105}" type="slidenum">
              <a:rPr lang="en-US" altLang="en-US"/>
              <a:pPr fontAlgn="base">
                <a:spcBef>
                  <a:spcPct val="0"/>
                </a:spcBef>
                <a:spcAft>
                  <a:spcPct val="0"/>
                </a:spcAft>
              </a:pPr>
              <a:t>10</a:t>
            </a:fld>
            <a:endParaRPr lang="en-US" altLang="en-US"/>
          </a:p>
        </p:txBody>
      </p:sp>
    </p:spTree>
    <p:extLst>
      <p:ext uri="{BB962C8B-B14F-4D97-AF65-F5344CB8AC3E}">
        <p14:creationId xmlns:p14="http://schemas.microsoft.com/office/powerpoint/2010/main" val="2540518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dirty="0" smtClean="0"/>
              <a:t>Original</a:t>
            </a:r>
            <a:r>
              <a:rPr lang="en-US" altLang="en-US" baseline="0" dirty="0" smtClean="0"/>
              <a:t> narration text:</a:t>
            </a:r>
            <a:endParaRPr lang="en-US" altLang="en-US" dirty="0" smtClean="0"/>
          </a:p>
          <a:p>
            <a:pPr>
              <a:spcBef>
                <a:spcPct val="0"/>
              </a:spcBef>
            </a:pPr>
            <a:r>
              <a:rPr lang="en-US" altLang="en-US" i="1" dirty="0" smtClean="0"/>
              <a:t>Reporting is necessary if someone working with the person is suspected of being involved in potential maltreatment or seen engaging in maltreatment of a person. That can include anyone, such as a caregiver, family member, or homecare provider. In some states, certain events must be reported to outside agencies, even if they are not maltreatment events. Again, keep in mind that reporting requirements will vary among each state, so make sure that you are familiar with what the reportable events are in your state or within your agency. </a:t>
            </a:r>
          </a:p>
        </p:txBody>
      </p:sp>
      <p:sp>
        <p:nvSpPr>
          <p:cNvPr id="112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50EB881-E9B9-45CF-B04B-3AC2AA831C4C}" type="slidenum">
              <a:rPr lang="en-US" altLang="en-US"/>
              <a:pPr fontAlgn="base">
                <a:spcBef>
                  <a:spcPct val="0"/>
                </a:spcBef>
                <a:spcAft>
                  <a:spcPct val="0"/>
                </a:spcAft>
              </a:pPr>
              <a:t>11</a:t>
            </a:fld>
            <a:endParaRPr lang="en-US" altLang="en-US"/>
          </a:p>
        </p:txBody>
      </p:sp>
    </p:spTree>
    <p:extLst>
      <p:ext uri="{BB962C8B-B14F-4D97-AF65-F5344CB8AC3E}">
        <p14:creationId xmlns:p14="http://schemas.microsoft.com/office/powerpoint/2010/main" val="10615383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lc="http://schemas.openxmlformats.org/drawingml/2006/lockedCanvas" xmlns:a16="http://schemas.microsoft.com/office/drawing/2014/main"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6cid="http://schemas.microsoft.com/office/word/2016/wordml/cid" xmlns:w15="http://schemas.microsoft.com/office/word/2012/wordml"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am3d="http://schemas.microsoft.com/office/drawing/2017/model3d" xmlns:aink="http://schemas.microsoft.com/office/drawing/2016/ink" xmlns:mc="http://schemas.openxmlformats.org/markup-compatibility/2006" xmlns:cx8="http://schemas.microsoft.com/office/drawing/2016/5/14/chartex" xmlns:cx7="http://schemas.microsoft.com/office/drawing/2016/5/13/chartex" xmlns:cx6="http://schemas.microsoft.com/office/drawing/2016/5/12/chartex" xmlns:cx5="http://schemas.microsoft.com/office/drawing/2016/5/11/chartex" xmlns:cx4="http://schemas.microsoft.com/office/drawing/2016/5/10/chartex" xmlns:cx3="http://schemas.microsoft.com/office/drawing/2016/5/9/chartex" xmlns:cx2="http://schemas.microsoft.com/office/drawing/2015/10/21/chartex" xmlns:cx1="http://schemas.microsoft.com/office/drawing/2015/9/8/chartex" xmlns:cx="http://schemas.microsoft.com/office/drawing/2014/chartex" xmlns:wpc="http://schemas.microsoft.com/office/word/2010/wordprocessingCanvas" xmlns=""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44122537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7395200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4136838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855411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349558330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622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823795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3430354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503975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9327150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3461864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197754036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www.ct.gov/dph/cwp/view.asp?a=3121&amp;q=389520"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napsa-now.org/wp-content/uploads/2012/04/MandatoryReporting-Chart.pdf"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p:txBody>
          <a:bodyPr/>
          <a:lstStyle/>
          <a:p>
            <a:r>
              <a:rPr lang="en-US" altLang="en-US" smtClean="0"/>
              <a:t>Protection and Advocacy</a:t>
            </a:r>
          </a:p>
        </p:txBody>
      </p:sp>
      <p:sp>
        <p:nvSpPr>
          <p:cNvPr id="3075" name="Subtitle 2"/>
          <p:cNvSpPr>
            <a:spLocks noGrp="1"/>
          </p:cNvSpPr>
          <p:nvPr>
            <p:ph type="subTitle" idx="1"/>
          </p:nvPr>
        </p:nvSpPr>
        <p:spPr/>
        <p:txBody>
          <a:bodyPr/>
          <a:lstStyle/>
          <a:p>
            <a:r>
              <a:rPr lang="en-US" altLang="en-US" dirty="0" smtClean="0"/>
              <a:t>5 Reporting Abuse and Other Legal Requirements </a:t>
            </a:r>
            <a:br>
              <a:rPr lang="en-US" altLang="en-US" dirty="0" smtClean="0"/>
            </a:br>
            <a:r>
              <a:rPr lang="en-US" altLang="en-US" dirty="0" smtClean="0"/>
              <a:t>for Mandated Reporters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Who are Mandated Reporters? (3/3)</a:t>
            </a:r>
          </a:p>
        </p:txBody>
      </p:sp>
      <p:sp>
        <p:nvSpPr>
          <p:cNvPr id="3" name="Content Placeholder 2"/>
          <p:cNvSpPr>
            <a:spLocks noGrp="1"/>
          </p:cNvSpPr>
          <p:nvPr>
            <p:ph idx="1"/>
          </p:nvPr>
        </p:nvSpPr>
        <p:spPr>
          <a:xfrm>
            <a:off x="838200" y="1825625"/>
            <a:ext cx="10515600" cy="4895850"/>
          </a:xfrm>
        </p:spPr>
        <p:txBody>
          <a:bodyPr rtlCol="0">
            <a:normAutofit/>
          </a:bodyPr>
          <a:lstStyle/>
          <a:p>
            <a:pPr marL="0" indent="0" fontAlgn="auto">
              <a:spcAft>
                <a:spcPts val="0"/>
              </a:spcAft>
              <a:buNone/>
              <a:defRPr/>
            </a:pPr>
            <a:r>
              <a:rPr lang="en-US" dirty="0" smtClean="0"/>
              <a:t>You can contact your state’s Department of Human Services, Department of Health Services, Department of Social Services, Department of Public Health, Department of Developmental Services, or local police department for a list of mandated reporters in your state and county.</a:t>
            </a:r>
          </a:p>
        </p:txBody>
      </p:sp>
    </p:spTree>
    <p:extLst>
      <p:ext uri="{BB962C8B-B14F-4D97-AF65-F5344CB8AC3E}">
        <p14:creationId xmlns:p14="http://schemas.microsoft.com/office/powerpoint/2010/main" val="12393626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smtClean="0"/>
              <a:t>Reportable Events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Sometimes direct and obvious acts of maltreatment can be unclear or difficult to recognize. Be alert when explanations do not match what you observe with the person who is seeking services. A report may be required. Reporting is necessary if someone, such as a caregiver, a family member, or a homecare provider, is seen engaging in potential maltreatment. For mandatory reporters, most states require a report to be filed if there is reason to believe that abuse has occurred. In some state, certain events must be reported to outside agencies, even if they are not maltreatment events. Again, keep in mind that reporting requirements will vary among each state, so make sure that you are familiar with the reportable events in your state or within your agency.</a:t>
            </a:r>
          </a:p>
          <a:p>
            <a:pPr fontAlgn="auto">
              <a:spcAft>
                <a:spcPts val="0"/>
              </a:spcAft>
              <a:defRPr/>
            </a:pPr>
            <a:endParaRPr lang="en-US" dirty="0" smtClean="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Need for Documentation and Tracking (1/3)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As a Person-Centered Counseling (PCC) professional who works in the No Wrong Door (NWD) system, there may be times where you might suspect maltreatment, even if you haven’t seen it firsthand. Many times the signs of maltreatment are subtle and not always observed directly. For mandatory reporters, most states require a report to be filed if there is reason to believe that abuse has occurred. This means that they can make a report with the belief that maltreatment or abuse took place, even if it didn’t.</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Need for Documentation and Tracking (2/3)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Documentation can help build a trail of evidence. Many documentation and reporting procedures can help prevent future maltreatment. Keep in mind that every state will have different standards for making a report of abuse, and they may differ between reports submitted for a child versus an adult. Because of this, it’s important that you’re familiar with your agency’s protocols and procedures around reporting, as well as those in your State.</a:t>
            </a:r>
          </a:p>
        </p:txBody>
      </p:sp>
    </p:spTree>
    <p:extLst>
      <p:ext uri="{BB962C8B-B14F-4D97-AF65-F5344CB8AC3E}">
        <p14:creationId xmlns:p14="http://schemas.microsoft.com/office/powerpoint/2010/main" val="2981256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dirty="0" smtClean="0"/>
              <a:t>Need for Documentation and Tracking (3/3) </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In your role as a PCC professional, it’s a good idea to keep track of complaints you hear from anyone seeking services in the NWD system, as some of these might be signs of abuse (some of which you learned about in Lessons 3 and 4 of this course). Note details about what you have heard or been told and keep track of any changes that may occur after your initial documentation.</a:t>
            </a:r>
          </a:p>
        </p:txBody>
      </p:sp>
    </p:spTree>
    <p:extLst>
      <p:ext uri="{BB962C8B-B14F-4D97-AF65-F5344CB8AC3E}">
        <p14:creationId xmlns:p14="http://schemas.microsoft.com/office/powerpoint/2010/main" val="5796563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When and Where to Report Suspected Maltreatment (1/3) </a:t>
            </a:r>
          </a:p>
        </p:txBody>
      </p:sp>
      <p:sp>
        <p:nvSpPr>
          <p:cNvPr id="3" name="Content Placeholder 2"/>
          <p:cNvSpPr>
            <a:spLocks noGrp="1"/>
          </p:cNvSpPr>
          <p:nvPr>
            <p:ph idx="1"/>
          </p:nvPr>
        </p:nvSpPr>
        <p:spPr>
          <a:xfrm>
            <a:off x="838200" y="1825625"/>
            <a:ext cx="10515600" cy="4848225"/>
          </a:xfrm>
        </p:spPr>
        <p:txBody>
          <a:bodyPr rtlCol="0">
            <a:normAutofit/>
          </a:bodyPr>
          <a:lstStyle/>
          <a:p>
            <a:pPr marL="0" indent="0" fontAlgn="auto">
              <a:spcAft>
                <a:spcPts val="0"/>
              </a:spcAft>
              <a:buNone/>
              <a:defRPr/>
            </a:pPr>
            <a:r>
              <a:rPr lang="en-US" dirty="0" smtClean="0"/>
              <a:t>As mentioned previously, reports of suspected maltreatment can be made even if it hasn’t been witnessed firsthand. Often, organizations will have internal policies and procedures on reporting abuse. They may designate someone within the organization to review potential abuse, neglect and exploitation. In many cases, maltreatment must be reported to different agencies in the state. This can depend on the age of the person, whether the person lives in an institution or in the community, and other factors. You will learn about some of the agencies to report to on the next screen.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When and Where to Report Suspected Maltreatment (2/3) </a:t>
            </a:r>
          </a:p>
        </p:txBody>
      </p:sp>
      <p:sp>
        <p:nvSpPr>
          <p:cNvPr id="3" name="Content Placeholder 2"/>
          <p:cNvSpPr>
            <a:spLocks noGrp="1"/>
          </p:cNvSpPr>
          <p:nvPr>
            <p:ph idx="1"/>
          </p:nvPr>
        </p:nvSpPr>
        <p:spPr>
          <a:xfrm>
            <a:off x="838200" y="1825625"/>
            <a:ext cx="10515600" cy="4848225"/>
          </a:xfrm>
        </p:spPr>
        <p:txBody>
          <a:bodyPr rtlCol="0">
            <a:normAutofit/>
          </a:bodyPr>
          <a:lstStyle/>
          <a:p>
            <a:pPr marL="0" indent="0" fontAlgn="auto">
              <a:spcAft>
                <a:spcPts val="0"/>
              </a:spcAft>
              <a:buNone/>
              <a:defRPr/>
            </a:pPr>
            <a:r>
              <a:rPr lang="en-US" dirty="0" smtClean="0"/>
              <a:t>When and where to report may also depend on the type of maltreatment. Sometimes several agencies may need to be involved. An example would be the sexual assault of an adult in a long-term care residence by a paid home health aide. It may involve the police and paramedics. It may also involve a report to an adult protection agency or to a long-term care ombudsman office. Each of these agencies will have specific responsibilities after receiving a report of maltreatment.</a:t>
            </a:r>
          </a:p>
        </p:txBody>
      </p:sp>
    </p:spTree>
    <p:extLst>
      <p:ext uri="{BB962C8B-B14F-4D97-AF65-F5344CB8AC3E}">
        <p14:creationId xmlns:p14="http://schemas.microsoft.com/office/powerpoint/2010/main" val="3034184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en-US" altLang="en-US" dirty="0" smtClean="0"/>
              <a:t>When and Where to Report Suspected Maltreatment (3/3) </a:t>
            </a:r>
          </a:p>
        </p:txBody>
      </p:sp>
      <p:sp>
        <p:nvSpPr>
          <p:cNvPr id="3" name="Content Placeholder 2"/>
          <p:cNvSpPr>
            <a:spLocks noGrp="1"/>
          </p:cNvSpPr>
          <p:nvPr>
            <p:ph idx="1"/>
          </p:nvPr>
        </p:nvSpPr>
        <p:spPr>
          <a:xfrm>
            <a:off x="838200" y="1825625"/>
            <a:ext cx="10515600" cy="4848225"/>
          </a:xfrm>
        </p:spPr>
        <p:txBody>
          <a:bodyPr rtlCol="0">
            <a:normAutofit/>
          </a:bodyPr>
          <a:lstStyle/>
          <a:p>
            <a:pPr marL="0" indent="0" fontAlgn="auto">
              <a:spcAft>
                <a:spcPts val="0"/>
              </a:spcAft>
              <a:buNone/>
              <a:defRPr/>
            </a:pPr>
            <a:r>
              <a:rPr lang="en-US" dirty="0" smtClean="0"/>
              <a:t>It’s important to understand all your obligations to report, both within your agency and state. You need to know where, when, and to whom you should report. Consult with your supervisor on your organization’s policies and procedures regarding mandated reporting. And become familiar with your specific state requirements on mandatory reporting.</a:t>
            </a:r>
          </a:p>
        </p:txBody>
      </p:sp>
    </p:spTree>
    <p:extLst>
      <p:ext uri="{BB962C8B-B14F-4D97-AF65-F5344CB8AC3E}">
        <p14:creationId xmlns:p14="http://schemas.microsoft.com/office/powerpoint/2010/main" val="3232462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altLang="en-US" smtClean="0"/>
              <a:t>Protective Services and Other Agencies </a:t>
            </a:r>
          </a:p>
        </p:txBody>
      </p:sp>
      <p:sp>
        <p:nvSpPr>
          <p:cNvPr id="16387" name="Content Placeholder 2"/>
          <p:cNvSpPr>
            <a:spLocks noGrp="1"/>
          </p:cNvSpPr>
          <p:nvPr>
            <p:ph idx="1"/>
          </p:nvPr>
        </p:nvSpPr>
        <p:spPr/>
        <p:txBody>
          <a:bodyPr/>
          <a:lstStyle/>
          <a:p>
            <a:pPr marL="0" indent="0">
              <a:buNone/>
            </a:pPr>
            <a:r>
              <a:rPr lang="en-US" altLang="en-US" dirty="0" smtClean="0"/>
              <a:t>A number of agencies and people may need to investigate and resolve reports of maltreatment. The most common are listed in the tabs below. Other service organizations, schools, and medical personnel may also be involved.</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r>
              <a:rPr lang="en-US" altLang="en-US" smtClean="0"/>
              <a:t>Agencies Outside and Inside the NWD System </a:t>
            </a:r>
          </a:p>
        </p:txBody>
      </p:sp>
      <p:sp>
        <p:nvSpPr>
          <p:cNvPr id="18435" name="Content Placeholder 2"/>
          <p:cNvSpPr>
            <a:spLocks noGrp="1"/>
          </p:cNvSpPr>
          <p:nvPr>
            <p:ph idx="1"/>
          </p:nvPr>
        </p:nvSpPr>
        <p:spPr/>
        <p:txBody>
          <a:bodyPr/>
          <a:lstStyle/>
          <a:p>
            <a:pPr marL="0" indent="0">
              <a:buNone/>
            </a:pPr>
            <a:r>
              <a:rPr lang="en-US" altLang="en-US" dirty="0" smtClean="0"/>
              <a:t>Reporting maltreatment can require communication with different agencies. Working in the No Wrong Door (NWD) system, there are many agencies you may interact with when you have to report suspected maltreatment. And as you have learned, sometimes you may have to report to more than one agency. This depends on the type of maltreatment that has occurred, where it occurred, and to whom it occurred.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39041427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ltLang="en-US" smtClean="0"/>
              <a:t>Reporting Maltreatment </a:t>
            </a:r>
          </a:p>
        </p:txBody>
      </p:sp>
      <p:sp>
        <p:nvSpPr>
          <p:cNvPr id="20483" name="Content Placeholder 2"/>
          <p:cNvSpPr>
            <a:spLocks noGrp="1"/>
          </p:cNvSpPr>
          <p:nvPr>
            <p:ph idx="1"/>
          </p:nvPr>
        </p:nvSpPr>
        <p:spPr/>
        <p:txBody>
          <a:bodyPr/>
          <a:lstStyle/>
          <a:p>
            <a:pPr marL="0" indent="0">
              <a:buNone/>
            </a:pPr>
            <a:r>
              <a:rPr lang="en-US" altLang="en-US" dirty="0" smtClean="0"/>
              <a:t>Imagine you are working with an older adult male with a mental illness. In your conversations with that person you suspect financial abuse by his son, who is managing the person’s financial matters.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(1/2)</a:t>
            </a:r>
          </a:p>
        </p:txBody>
      </p:sp>
      <p:sp>
        <p:nvSpPr>
          <p:cNvPr id="3" name="Content Placeholder 2"/>
          <p:cNvSpPr>
            <a:spLocks noGrp="1"/>
          </p:cNvSpPr>
          <p:nvPr>
            <p:ph idx="1"/>
          </p:nvPr>
        </p:nvSpPr>
        <p:spPr>
          <a:xfrm>
            <a:off x="838200" y="1825625"/>
            <a:ext cx="10515600" cy="4911725"/>
          </a:xfrm>
        </p:spPr>
        <p:txBody>
          <a:bodyPr rtlCol="0">
            <a:normAutofit/>
          </a:bodyPr>
          <a:lstStyle/>
          <a:p>
            <a:pPr fontAlgn="auto">
              <a:spcAft>
                <a:spcPts val="0"/>
              </a:spcAft>
              <a:defRPr/>
            </a:pPr>
            <a:r>
              <a:rPr lang="en-US" dirty="0" smtClean="0"/>
              <a:t>Mandated reporting is reporting any act that is suspected to be potential maltreatment. </a:t>
            </a:r>
          </a:p>
          <a:p>
            <a:pPr fontAlgn="auto">
              <a:spcAft>
                <a:spcPts val="0"/>
              </a:spcAft>
              <a:defRPr/>
            </a:pPr>
            <a:r>
              <a:rPr lang="en-US" dirty="0" smtClean="0"/>
              <a:t>There are no national standards for mandatory reporting, so it’s important for every Person-Centered Counseling (PCC) professional to know the mandatory reporting requirements in their state, as well as those individuals or occupations that are mandatory reporters in the state. </a:t>
            </a:r>
          </a:p>
          <a:p>
            <a:pPr fontAlgn="auto">
              <a:spcAft>
                <a:spcPts val="0"/>
              </a:spcAft>
              <a:defRPr/>
            </a:pPr>
            <a:r>
              <a:rPr lang="en-US" dirty="0" smtClean="0"/>
              <a:t>It’s also important to check with your agency about any additional rules, policies, or procedures for mandatory reporting.</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ltLang="en-US" dirty="0" smtClean="0"/>
              <a:t>Conclusion and Lesson Review (2/2)</a:t>
            </a:r>
          </a:p>
        </p:txBody>
      </p:sp>
      <p:sp>
        <p:nvSpPr>
          <p:cNvPr id="3" name="Content Placeholder 2"/>
          <p:cNvSpPr>
            <a:spLocks noGrp="1"/>
          </p:cNvSpPr>
          <p:nvPr>
            <p:ph sz="half" idx="1"/>
          </p:nvPr>
        </p:nvSpPr>
        <p:spPr/>
        <p:txBody>
          <a:bodyPr rtlCol="0">
            <a:normAutofit/>
          </a:bodyPr>
          <a:lstStyle/>
          <a:p>
            <a:pPr marL="0" indent="0" algn="ctr" fontAlgn="auto">
              <a:lnSpc>
                <a:spcPct val="100000"/>
              </a:lnSpc>
              <a:spcAft>
                <a:spcPts val="0"/>
              </a:spcAft>
              <a:buNone/>
              <a:defRPr/>
            </a:pPr>
            <a:r>
              <a:rPr lang="en-US" sz="2400" b="1" dirty="0" smtClean="0"/>
              <a:t>Learning Objective</a:t>
            </a:r>
          </a:p>
          <a:p>
            <a:pPr marL="0" indent="0" fontAlgn="auto">
              <a:lnSpc>
                <a:spcPct val="100000"/>
              </a:lnSpc>
              <a:spcAft>
                <a:spcPts val="0"/>
              </a:spcAft>
              <a:buNone/>
              <a:defRPr/>
            </a:pPr>
            <a:r>
              <a:rPr lang="en-US" sz="2400" dirty="0" smtClean="0"/>
              <a:t>After completing this lesson: You will be able to describe what mandated reporting is, who mandated reporters are, what kinds of events are reportable, as well as how, when, and where to document and report suspected maltreatment. You will also be able to identify and describe at least three local resources and agencies available to help.</a:t>
            </a:r>
          </a:p>
        </p:txBody>
      </p:sp>
      <p:sp>
        <p:nvSpPr>
          <p:cNvPr id="2" name="Content Placeholder 1"/>
          <p:cNvSpPr>
            <a:spLocks noGrp="1"/>
          </p:cNvSpPr>
          <p:nvPr>
            <p:ph sz="half" idx="2"/>
          </p:nvPr>
        </p:nvSpPr>
        <p:spPr/>
        <p:txBody>
          <a:bodyPr/>
          <a:lstStyle/>
          <a:p>
            <a:pPr marL="0" indent="0" algn="ctr" fontAlgn="auto">
              <a:lnSpc>
                <a:spcPct val="100000"/>
              </a:lnSpc>
              <a:spcAft>
                <a:spcPts val="0"/>
              </a:spcAft>
              <a:buNone/>
              <a:defRPr/>
            </a:pPr>
            <a:r>
              <a:rPr lang="en-US" sz="2400" b="1" dirty="0"/>
              <a:t>Reflection on Learning </a:t>
            </a:r>
            <a:r>
              <a:rPr lang="en-US" sz="2400" b="1" dirty="0" smtClean="0"/>
              <a:t>Objective</a:t>
            </a:r>
          </a:p>
          <a:p>
            <a:pPr marL="0" indent="0" fontAlgn="auto">
              <a:lnSpc>
                <a:spcPct val="100000"/>
              </a:lnSpc>
              <a:spcAft>
                <a:spcPts val="0"/>
              </a:spcAft>
              <a:buNone/>
              <a:defRPr/>
            </a:pPr>
            <a:r>
              <a:rPr lang="en-US" sz="2400" dirty="0" smtClean="0"/>
              <a:t>Directions</a:t>
            </a:r>
            <a:r>
              <a:rPr lang="en-US" sz="2400" dirty="0"/>
              <a:t>: Review the objective(s) on this page. Write down your answers to the following questions. </a:t>
            </a:r>
          </a:p>
          <a:p>
            <a:pPr marL="457200" indent="-457200" fontAlgn="auto">
              <a:lnSpc>
                <a:spcPct val="100000"/>
              </a:lnSpc>
              <a:spcAft>
                <a:spcPts val="0"/>
              </a:spcAft>
              <a:buFont typeface="+mj-lt"/>
              <a:buAutoNum type="arabicPeriod"/>
              <a:defRPr/>
            </a:pPr>
            <a:r>
              <a:rPr lang="en-US" sz="2200" dirty="0" smtClean="0"/>
              <a:t>What </a:t>
            </a:r>
            <a:r>
              <a:rPr lang="en-US" sz="2200" dirty="0"/>
              <a:t>did you learn in this lesson that you felt was important? </a:t>
            </a:r>
          </a:p>
          <a:p>
            <a:pPr marL="457200" indent="-457200" fontAlgn="auto">
              <a:lnSpc>
                <a:spcPct val="100000"/>
              </a:lnSpc>
              <a:spcAft>
                <a:spcPts val="0"/>
              </a:spcAft>
              <a:buFont typeface="+mj-lt"/>
              <a:buAutoNum type="arabicPeriod"/>
              <a:defRPr/>
            </a:pPr>
            <a:r>
              <a:rPr lang="en-US" sz="2200" dirty="0" smtClean="0"/>
              <a:t>What </a:t>
            </a:r>
            <a:r>
              <a:rPr lang="en-US" sz="2200" dirty="0"/>
              <a:t>will you do differently because of the content in this lesson</a:t>
            </a:r>
            <a:r>
              <a:rPr lang="en-US" sz="2200" dirty="0" smtClean="0"/>
              <a:t>?</a:t>
            </a:r>
            <a:endParaRPr lang="en-US" sz="2200" dirty="0"/>
          </a:p>
        </p:txBody>
      </p:sp>
    </p:spTree>
    <p:extLst>
      <p:ext uri="{BB962C8B-B14F-4D97-AF65-F5344CB8AC3E}">
        <p14:creationId xmlns:p14="http://schemas.microsoft.com/office/powerpoint/2010/main" val="19815174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(1/2)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This lesson will give Person-Centered Counseling (PCC) professionals an overview of what mandated reporting is, who mandated reporters are, and what events are reportable. It will describe how to document and report abuse or suspected maltreatment that someone working in the No Wrong Door (NWD) system may encounter, as well as when and where to report it. Lastly, this lesson will provide information on resources and agencies that can help.</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US" altLang="en-US" dirty="0" smtClean="0"/>
              <a:t>Welcome! (2/2)</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b="1" dirty="0" smtClean="0"/>
              <a:t>Learning Objective</a:t>
            </a:r>
            <a:endParaRPr lang="en-US" b="1" dirty="0"/>
          </a:p>
          <a:p>
            <a:pPr marL="0" indent="0" fontAlgn="auto">
              <a:spcAft>
                <a:spcPts val="0"/>
              </a:spcAft>
              <a:buNone/>
              <a:defRPr/>
            </a:pPr>
            <a:r>
              <a:rPr lang="en-US" dirty="0" smtClean="0"/>
              <a:t>After completing this lesson: You will be able to describe what mandated reporting is, who mandated reporters are, what kinds of events are reportable, as well as how, when, and where to document and report suspected maltreatment. You will also be able to identify and describe at least three local resources and agencies available to help.</a:t>
            </a:r>
          </a:p>
        </p:txBody>
      </p:sp>
    </p:spTree>
    <p:extLst>
      <p:ext uri="{BB962C8B-B14F-4D97-AF65-F5344CB8AC3E}">
        <p14:creationId xmlns:p14="http://schemas.microsoft.com/office/powerpoint/2010/main" val="3802047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Mandated Reporting? (1/3)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Mandated reporting is a legal requirement to report a situation that could be a sign of maltreatment of a child, adult, or older adult. Since there are no national standards regarding mandated reporting, it’s important for every Person-Centered Counseling (PCC) professional to be aware of the mandatory reporting requirements in their own state. State laws define who is expected to report suspected maltreatment. Also, keep in mind that many agencies have additional internal policies and procedures for reporting.</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Mandated Reporting? (2/3)</a:t>
            </a:r>
          </a:p>
        </p:txBody>
      </p:sp>
      <p:sp>
        <p:nvSpPr>
          <p:cNvPr id="3" name="Content Placeholder 2"/>
          <p:cNvSpPr>
            <a:spLocks noGrp="1"/>
          </p:cNvSpPr>
          <p:nvPr>
            <p:ph idx="1"/>
          </p:nvPr>
        </p:nvSpPr>
        <p:spPr/>
        <p:txBody>
          <a:bodyPr rtlCol="0">
            <a:normAutofit/>
          </a:bodyPr>
          <a:lstStyle/>
          <a:p>
            <a:pPr marL="0" indent="0" fontAlgn="auto">
              <a:spcAft>
                <a:spcPts val="0"/>
              </a:spcAft>
              <a:buNone/>
              <a:defRPr/>
            </a:pPr>
            <a:r>
              <a:rPr lang="en-US" dirty="0" smtClean="0"/>
              <a:t>Since the mandatory reporting requirements vary among states, the circumstances under which a person should report also vary among states. In most cases, a report must be made if a person suspects abuse or neglect, has reason to believe it has happened, or if the person has direct knowledge of or a first-hand observation of the abuse. In many states, failure to report abuse or neglect is actually against the law and could have legal consequences.</a:t>
            </a:r>
          </a:p>
        </p:txBody>
      </p:sp>
    </p:spTree>
    <p:extLst>
      <p:ext uri="{BB962C8B-B14F-4D97-AF65-F5344CB8AC3E}">
        <p14:creationId xmlns:p14="http://schemas.microsoft.com/office/powerpoint/2010/main" val="9486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p:txBody>
          <a:bodyPr/>
          <a:lstStyle/>
          <a:p>
            <a:r>
              <a:rPr lang="en-US" altLang="en-US" dirty="0" smtClean="0"/>
              <a:t>What Is Mandated Reporting? (3/3)</a:t>
            </a:r>
          </a:p>
        </p:txBody>
      </p:sp>
      <p:sp>
        <p:nvSpPr>
          <p:cNvPr id="3" name="Content Placeholder 2"/>
          <p:cNvSpPr>
            <a:spLocks noGrp="1"/>
          </p:cNvSpPr>
          <p:nvPr>
            <p:ph idx="1"/>
          </p:nvPr>
        </p:nvSpPr>
        <p:spPr/>
        <p:txBody>
          <a:bodyPr rtlCol="0">
            <a:normAutofit lnSpcReduction="10000"/>
          </a:bodyPr>
          <a:lstStyle/>
          <a:p>
            <a:pPr marL="0" indent="0" fontAlgn="auto">
              <a:spcAft>
                <a:spcPts val="0"/>
              </a:spcAft>
              <a:buNone/>
              <a:defRPr/>
            </a:pPr>
            <a:r>
              <a:rPr lang="en-US" dirty="0" smtClean="0"/>
              <a:t>Again, it’s important to keep in mind that laws vary across states and even across some counties. Because of this, it’s important that you’re aware of your own state’s regulations and requirements and any additional agency policies and procedures regarding mandated reporting.</a:t>
            </a:r>
          </a:p>
          <a:p>
            <a:pPr marL="0" indent="0" fontAlgn="auto">
              <a:spcAft>
                <a:spcPts val="0"/>
              </a:spcAft>
              <a:buNone/>
              <a:defRPr/>
            </a:pPr>
            <a:r>
              <a:rPr lang="en-US" dirty="0" smtClean="0"/>
              <a:t>For one example of a state’s requirements for mandated reporters of abuse of children, people with disabilities, residents of long-term care facilities, and older adults, go to the Connecticut Department of Public Health: </a:t>
            </a:r>
            <a:r>
              <a:rPr lang="en-US" dirty="0" smtClean="0">
                <a:hlinkClick r:id="rId3"/>
              </a:rPr>
              <a:t>http://www.ct.gov/dph/cwp/view.asp?a=3121&amp;q=389520</a:t>
            </a:r>
            <a:endParaRPr lang="en-US" dirty="0" smtClean="0"/>
          </a:p>
          <a:p>
            <a:pPr marL="0" indent="0" fontAlgn="auto">
              <a:spcAft>
                <a:spcPts val="0"/>
              </a:spcAft>
              <a:buNone/>
              <a:defRPr/>
            </a:pPr>
            <a:r>
              <a:rPr lang="en-US" dirty="0" smtClean="0"/>
              <a:t>To find out what professionals are required to report in each state for abuse of older adults and vulnerable populations: </a:t>
            </a:r>
            <a:r>
              <a:rPr lang="en-US" dirty="0" smtClean="0">
                <a:hlinkClick r:id="rId4"/>
              </a:rPr>
              <a:t>http://www.napsa-now.org/wp-content/uploads/2012/04/MandatoryReporting-Chart.pdf</a:t>
            </a:r>
            <a:endParaRPr lang="en-US" dirty="0" smtClean="0"/>
          </a:p>
        </p:txBody>
      </p:sp>
    </p:spTree>
    <p:extLst>
      <p:ext uri="{BB962C8B-B14F-4D97-AF65-F5344CB8AC3E}">
        <p14:creationId xmlns:p14="http://schemas.microsoft.com/office/powerpoint/2010/main" val="1920760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Who are Mandated Reporters? (1/3)</a:t>
            </a:r>
          </a:p>
        </p:txBody>
      </p:sp>
      <p:sp>
        <p:nvSpPr>
          <p:cNvPr id="3" name="Content Placeholder 2"/>
          <p:cNvSpPr>
            <a:spLocks noGrp="1"/>
          </p:cNvSpPr>
          <p:nvPr>
            <p:ph idx="1"/>
          </p:nvPr>
        </p:nvSpPr>
        <p:spPr>
          <a:xfrm>
            <a:off x="838200" y="1825625"/>
            <a:ext cx="10515600" cy="4895850"/>
          </a:xfrm>
        </p:spPr>
        <p:txBody>
          <a:bodyPr rtlCol="0">
            <a:normAutofit/>
          </a:bodyPr>
          <a:lstStyle/>
          <a:p>
            <a:pPr marL="0" indent="0" fontAlgn="auto">
              <a:spcAft>
                <a:spcPts val="0"/>
              </a:spcAft>
              <a:buNone/>
              <a:defRPr/>
            </a:pPr>
            <a:r>
              <a:rPr lang="en-US" dirty="0" smtClean="0"/>
              <a:t>Mandated reporters are those people who are legally required to report any maltreatment they see or suspect to the appropriate authorities or protective service agency such as Child Protective Services or Adult Protective Services. As mentioned previously, state laws vary on who is a mandated reporter, so Person-Centered Counseling (PCC) professionals may or may not be mandated reporters. This will also depend on the agency a PCC professional works for as some agencies have additional policies and procedures around mandated reporting. Because of this, it’s crucial that PCC professionals are aware of who the mandated reporters are in their own state and agency, and what the reporting requirements are.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altLang="en-US" dirty="0" smtClean="0"/>
              <a:t>Who are Mandated Reporters? (2/3)</a:t>
            </a:r>
          </a:p>
        </p:txBody>
      </p:sp>
      <p:sp>
        <p:nvSpPr>
          <p:cNvPr id="3" name="Content Placeholder 2"/>
          <p:cNvSpPr>
            <a:spLocks noGrp="1"/>
          </p:cNvSpPr>
          <p:nvPr>
            <p:ph idx="1"/>
          </p:nvPr>
        </p:nvSpPr>
        <p:spPr>
          <a:xfrm>
            <a:off x="838200" y="1825625"/>
            <a:ext cx="10515600" cy="4895850"/>
          </a:xfrm>
        </p:spPr>
        <p:txBody>
          <a:bodyPr rtlCol="0">
            <a:normAutofit/>
          </a:bodyPr>
          <a:lstStyle/>
          <a:p>
            <a:pPr marL="0" indent="0" fontAlgn="auto">
              <a:spcAft>
                <a:spcPts val="0"/>
              </a:spcAft>
              <a:buNone/>
              <a:defRPr/>
            </a:pPr>
            <a:r>
              <a:rPr lang="en-US" dirty="0" smtClean="0"/>
              <a:t>Most states protect the identity of the reporter, although in some states the identity of the mandated reporter is required in the report or disclosed under certain circumstances. If you want to know more about mandated reporter protections, you will have to check with your state statutes. In most states, mandated reporters are protected from legal repercussions if the report was made in ‘good faith.’ This means that they can make a report with the belief that maltreatment or abuse took place, even if it didn’t. On the other hand, a mandated reporter who falsifies a report to an individual or agency could face serious consequences. They could be fired or sued. They could also face other legal consequences. </a:t>
            </a:r>
          </a:p>
        </p:txBody>
      </p:sp>
    </p:spTree>
    <p:extLst>
      <p:ext uri="{BB962C8B-B14F-4D97-AF65-F5344CB8AC3E}">
        <p14:creationId xmlns:p14="http://schemas.microsoft.com/office/powerpoint/2010/main" val="35318473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Order="_x0032_" bookmark="no"/>
  <Shape xmlns="" ID="kA26s0ZpvAYyZkiXq8ql/DiMhfg=" pdftag="H2" isBookmarkSet="no" bookmark="yes" Order="_x0031_"/>
  <Shape xmlns="" ID="irDi1hA4ZGIh3B9iLlEPvkPIKRY=" pdftag="P" isBookmarkSet="no" Order="_x0032_" bookmark="no"/>
  <Shape xmlns="" ID="tEdDkpTXRQdOb0il/dO9jb9GB0o=" pdftag="H2" isBookmarkSet="no" bookmark="yes" Order="_x0031_"/>
  <Shape xmlns="" ID="ybbyH9s6gzNOALU4CAw4N2UCmwg=" pdftag="P" isBookmarkSet="no" Order="_x0032_" bookmark="no"/>
  <Shape xmlns="" ID="20jnvu+okcz0cVTq+L/F5RLVhfo=" pdftag="H2" isBookmarkSet="no" bookmark="yes" Order="_x0031_"/>
  <Shape xmlns="" ID="NIbW+c/ov9J1iAiCPOC6JVLEomw=" pdftag="P" isBookmarkSet="no" Order="_x0032_" bookmark="no"/>
  <Shape xmlns="" ID="x8Y+YE6XBFic4wCNlYIdWiF9Sng=" pdftag="H2" isBookmarkSet="no" bookmark="yes" Order="_x0031_"/>
  <Shape xmlns="" ID="0bVFICEGS/VvTAVbHhdkd2IFPwY=" pdftag="P" isBookmarkSet="no" Order="_x0032_" bookmark="no"/>
  <Shape xmlns="" ID="eECAQ8dAT/1i3FG+mSrzrtBZr3Y=" pdftag="H2" isBookmarkSet="no" bookmark="yes" Order="_x0031_"/>
  <Shape xmlns="" ID="TFgiDCXcAEf16jjNn4zCDkWZpRM=" pdftag="P" isBookmarkSet="no" Order="_x0032_" bookmark="no"/>
  <Shape xmlns="" ID="OmR8BCIsG8Jleplf6moWfCLO0Dg=" pdftag="H2" isBookmarkSet="no" bookmark="yes" Order="_x0031_"/>
  <Shape xmlns="" ID="4Jn/E82Jr2p0xSRZSoWvIUpW8kE=" pdftag="P" isBookmarkSet="no" Order="_x0032_" bookmark="no"/>
  <Shape xmlns="" ID="Mz078sTcFYzVfJtnlusloJwN/SM=" pdftag="" Order="_x0031_" bookmark="no"/>
  <Shape xmlns="" ID="CU9JDY7YkeaAdKYJ/Ljj0Xqa3RI=" pdftag="" Order="_x0032_" bookmark="no"/>
  <Shape xmlns="" ID="qJNUhWvxbfEI0P4Whci0VJrcpI0=" pdftag="" Order="_x0031_" bookmark="no"/>
  <Shape xmlns="" ID="K2gNB1YWD3Z6B505g+DfdOCD5V8=" pdftag="" Order="_x0032_" bookmark="no"/>
  <Shape xmlns="" ID="SmPdD4NfjdhWP6po08Zj3ihttb8=" pdftag="" Order="_x0031_" bookmark="no"/>
  <Shape xmlns="" ID="4qSE1lGBNc59gNo66kddu1hp/u8=" pdftag="" Order="_x0032_" bookmark="no"/>
  <Shape xmlns="" ID="2il/UJ8J44GmI+KYPdagVTLEsw8=" pdftag="" Order="_x0031_" bookmark="no"/>
  <Shape xmlns="" ID="46mUCsmC2ceIddlg4znoHxV4jzY=" pdftag="" Order="_x0032_" bookmark="no"/>
  <Shape xmlns="" ID="jvp4LmpfQv6KWuUfyoc4Pf1+u7A=" pdftag="" Order="_x0031_" bookmark="no"/>
  <Shape xmlns="" ID="u8dtD0FypFIthLQwzEGKLKur8cM=" pdftag="" Order="_x0032_" bookmark="no"/>
  <Shape xmlns="" ID="LPchGBzwafkTTXWjECOTY5H3pzA=" pdftag="" Order="_x0031_" bookmark="no"/>
  <Shape xmlns="" ID="YP/ktMJqzJE6z5tkbuxtc4VwpkM=" pdftag="" Order="_x0032_" bookmark="no"/>
  <Shape xmlns="" ID="9OqESmNzq1karIdlYoWTZDjKP0g=" pdftag="" Order="_x0031_" bookmark="no"/>
  <Shape xmlns="" ID="DzGmM5c2+5n1oU4yL529IC6ArRs=" pdftag="" Order="_x0032_" bookmark="no"/>
  <Shape xmlns="" ID="Pb3DTgzuNeg7voZG+nGuUm01k3Q=" pdftag="" Order="_x0031_" bookmark="no"/>
  <Shape xmlns="" ID="Vo7SBRrC9e9GwTAA9h74kY9R73g=" pdftag="" Order="_x0032_" bookmark="no"/>
  <Shape xmlns="" ID="EOtMrn0O0kcXZM9t+SDj/2hNV5c=" pdftag="" Order="_x0031_" bookmark="no"/>
  <Shape xmlns="" ID="dNZPbQ51aC2hg7/2+TlNtD0IfVE=" pdftag="" Order="_x0032_" bookmark="no"/>
  <Shape xmlns="" ID="8afDNNdT7zAmFaSrBADyhq0rfgk=" pdftag="" Order="_x0031_" bookmark="no"/>
  <Shape xmlns="" ID="0feKAQxuBQMZ+QiW4uszK2TBT3c=" pdftag="" Order="_x0032_" bookmark="no"/>
  <Shape xmlns="" ID="VnxB7a+MEpZwT4KBdBPJyGuMYcc=" pdftag="" Order="_x0031_" bookmark="no"/>
  <Shape xmlns="" ID="BGYyUYTJdBQZnBaka+O7w6m4coY=" pdftag="" Order="_x0032_" bookmark="no"/>
  <Shape xmlns="" ID="YCgfd3svOtTcnLo6YDfBLLvtfz4=" pdftag="" Order="_x0031_" bookmark="no"/>
  <Shape xmlns="" ID="do9qtI9ZPMhZ9vHd4p8w9s1GT4c=" pdftag="" Order="_x0032_" bookmark="no"/>
  <Shape xmlns="" ID="iuuRm6lfl//1qR3Vl519Cal3EK0=" pdftag="" Order="_x0031_" bookmark="no"/>
  <Shape xmlns="" ID="jlwamLhkzhHa4LHiVFJ7/4VqySI=" pdftag="" Order="_x0032_" bookmark="no"/>
  <Shape xmlns="" ID="t8h0u1Hpb1NNQZwatULeFYnLNuA=" pdftag="" Order="_x0031_" bookmark="no"/>
  <Shape xmlns="" ID="TNT2hIhgL4/ZVi0s+LLh/UxYslo=" pdftag="" Order="_x0032_" bookmark="no"/>
  <Shape xmlns="" ID="0s8kveRAMkFh19entE4wu39SSiM=" pdftag="" Order="_x0033_" bookmark="no"/>
  <HyperLink xmlns="" ID="lKC7AsQR2LnfutCAY//hkJepCKA=83829789537.85_233.75" plainAltText="NoWrongDoor_x0040_acl.hhs.gov" language="" Lang=""/>
  <HyperLink xmlns="" ID="TFgiDCXcAEf16jjNn4zCDkWZpRM=166624845773.2_338.79" plainAltText="http:_x002F__x002F_www.ct.gov_x002F_dph_x002F_cwp_x002F_view.asp_x003F_a_x003D_3121_x0026_q_x003D_389520" Lang=""/>
  <HyperLink xmlns="" ID="TFgiDCXcAEf16jjNn4zCDkWZpRM=-63365405472.485_400.63" plainAltText="http:_x002F__x002F_www.napsa-now.org_x002F_wp-" Lang=""/>
  <HyperLink xmlns="" ID="TFgiDCXcAEf16jjNn4zCDkWZpRM=77897361473.2_426.55" plainAltText="content_x002F_uploads_x002F_2012_x002F_04_x002F_MandatoryReporting-Chart.pdf"/>
</PAW>
</file>

<file path=customXml/itemProps1.xml><?xml version="1.0" encoding="utf-8"?>
<ds:datastoreItem xmlns:ds="http://schemas.openxmlformats.org/officeDocument/2006/customXml" ds:itemID="{628AA6E2-368B-4894-AAC5-ED3256EB5F76}">
  <ds:schemaRefs>
    <ds:schemaRef ds:uri="http://www.net-centric.com/PAWPP"/>
    <ds:schemaRef ds:uri=""/>
  </ds:schemaRefs>
</ds:datastoreItem>
</file>

<file path=docProps/app.xml><?xml version="1.0" encoding="utf-8"?>
<Properties xmlns="http://schemas.openxmlformats.org/officeDocument/2006/extended-properties" xmlns:vt="http://schemas.openxmlformats.org/officeDocument/2006/docPropsVTypes">
  <Template/>
  <TotalTime>19</TotalTime>
  <Words>2601</Words>
  <Application>Microsoft Office PowerPoint</Application>
  <PresentationFormat>Widescreen</PresentationFormat>
  <Paragraphs>95</Paragraphs>
  <Slides>22</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Myriad Pro</vt:lpstr>
      <vt:lpstr>Myriad Pro Semibold</vt:lpstr>
      <vt:lpstr>Times New Roman</vt:lpstr>
      <vt:lpstr>Office Theme</vt:lpstr>
      <vt:lpstr>Protection and Advocacy</vt:lpstr>
      <vt:lpstr>Introduction</vt:lpstr>
      <vt:lpstr>Welcome! (1/2)</vt:lpstr>
      <vt:lpstr>Welcome! (2/2)</vt:lpstr>
      <vt:lpstr>What Is Mandated Reporting? (1/3)</vt:lpstr>
      <vt:lpstr>What Is Mandated Reporting? (2/3)</vt:lpstr>
      <vt:lpstr>What Is Mandated Reporting? (3/3)</vt:lpstr>
      <vt:lpstr>Who are Mandated Reporters? (1/3)</vt:lpstr>
      <vt:lpstr>Who are Mandated Reporters? (2/3)</vt:lpstr>
      <vt:lpstr>Who are Mandated Reporters? (3/3)</vt:lpstr>
      <vt:lpstr>Reportable Events </vt:lpstr>
      <vt:lpstr>Need for Documentation and Tracking (1/3) </vt:lpstr>
      <vt:lpstr>Need for Documentation and Tracking (2/3) </vt:lpstr>
      <vt:lpstr>Need for Documentation and Tracking (3/3) </vt:lpstr>
      <vt:lpstr>When and Where to Report Suspected Maltreatment (1/3) </vt:lpstr>
      <vt:lpstr>When and Where to Report Suspected Maltreatment (2/3) </vt:lpstr>
      <vt:lpstr>When and Where to Report Suspected Maltreatment (3/3) </vt:lpstr>
      <vt:lpstr>Protective Services and Other Agencies </vt:lpstr>
      <vt:lpstr>Agencies Outside and Inside the NWD System </vt:lpstr>
      <vt:lpstr>Reporting Maltreatment </vt:lpstr>
      <vt:lpstr>Conclusion and Lesson Review (1/2)</vt:lpstr>
      <vt:lpstr>Conclusion and Lesson Review (2/2)</vt:lpstr>
    </vt:vector>
  </TitlesOfParts>
  <Company>The Lewin Group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Protection and Advocacy: Reporting Abuse and Other Legal Requirements for Mandated Reporters</dc:title>
  <dc:subject>Person-Centered Counseling (PCC) Training Program</dc:subject>
  <dc:creator>Administration for Community Living (ACL)</dc:creator>
  <cp:keywords>PCC; NWD; P&amp;A; mandated reporting; mandated reporter; report; abuse; maltreatment</cp:keywords>
  <cp:lastModifiedBy>Chang, Rebecca</cp:lastModifiedBy>
  <cp:revision>8</cp:revision>
  <dcterms:created xsi:type="dcterms:W3CDTF">2019-09-12T15:18:10Z</dcterms:created>
  <dcterms:modified xsi:type="dcterms:W3CDTF">2019-12-24T16:14:34Z</dcterms:modified>
</cp:coreProperties>
</file>