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3" r:id="rId2"/>
  </p:sldMasterIdLst>
  <p:notesMasterIdLst>
    <p:notesMasterId r:id="rId38"/>
  </p:notesMasterIdLst>
  <p:handoutMasterIdLst>
    <p:handoutMasterId r:id="rId39"/>
  </p:handoutMasterIdLst>
  <p:sldIdLst>
    <p:sldId id="256" r:id="rId3"/>
    <p:sldId id="257" r:id="rId4"/>
    <p:sldId id="376" r:id="rId5"/>
    <p:sldId id="397" r:id="rId6"/>
    <p:sldId id="438" r:id="rId7"/>
    <p:sldId id="439" r:id="rId8"/>
    <p:sldId id="440" r:id="rId9"/>
    <p:sldId id="434" r:id="rId10"/>
    <p:sldId id="437" r:id="rId11"/>
    <p:sldId id="435" r:id="rId12"/>
    <p:sldId id="436" r:id="rId13"/>
    <p:sldId id="320" r:id="rId14"/>
    <p:sldId id="406" r:id="rId15"/>
    <p:sldId id="321" r:id="rId16"/>
    <p:sldId id="409" r:id="rId17"/>
    <p:sldId id="410" r:id="rId18"/>
    <p:sldId id="411" r:id="rId19"/>
    <p:sldId id="412" r:id="rId20"/>
    <p:sldId id="413" r:id="rId21"/>
    <p:sldId id="414" r:id="rId22"/>
    <p:sldId id="415" r:id="rId23"/>
    <p:sldId id="416" r:id="rId24"/>
    <p:sldId id="417" r:id="rId25"/>
    <p:sldId id="418" r:id="rId26"/>
    <p:sldId id="419" r:id="rId27"/>
    <p:sldId id="325" r:id="rId28"/>
    <p:sldId id="342" r:id="rId29"/>
    <p:sldId id="441" r:id="rId30"/>
    <p:sldId id="421" r:id="rId31"/>
    <p:sldId id="422" r:id="rId32"/>
    <p:sldId id="423" r:id="rId33"/>
    <p:sldId id="382" r:id="rId34"/>
    <p:sldId id="424" r:id="rId35"/>
    <p:sldId id="383" r:id="rId36"/>
    <p:sldId id="407" r:id="rId37"/>
  </p:sldIdLst>
  <p:sldSz cx="12192000" cy="6858000"/>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ita" initials="A" lastIdx="14" clrIdx="3">
    <p:extLst>
      <p:ext uri="{19B8F6BF-5375-455C-9EA6-DF929625EA0E}">
        <p15:presenceInfo xmlns:p15="http://schemas.microsoft.com/office/powerpoint/2012/main" userId="Anita" providerId="None"/>
      </p:ext>
    </p:extLst>
  </p:cmAuthor>
  <p:cmAuthor id="2" name="Weiss, Falyn" initials="WF" lastIdx="10" clrIdx="1">
    <p:extLst>
      <p:ext uri="{19B8F6BF-5375-455C-9EA6-DF929625EA0E}">
        <p15:presenceInfo xmlns:p15="http://schemas.microsoft.com/office/powerpoint/2012/main" userId="S-1-5-21-602162358-1897051121-1417001333-23917" providerId="AD"/>
      </p:ext>
    </p:extLst>
  </p:cmAuthor>
  <p:cmAuthor id="3" name=" " initials="" lastIdx="6" clrIdx="2">
    <p:extLst>
      <p:ext uri="{19B8F6BF-5375-455C-9EA6-DF929625EA0E}">
        <p15:presenceInfo xmlns:p15="http://schemas.microsoft.com/office/powerpoint/2012/main" userId="S-1-5-21-602162358-1897051121-1417001333-22885" providerId="AD"/>
      </p:ext>
    </p:extLst>
  </p:cmAuthor>
  <p:cmAuthor id="4" name="Kulinski, Kristie (ACL)" initials="KK(" lastIdx="12" clrIdx="4">
    <p:extLst>
      <p:ext uri="{19B8F6BF-5375-455C-9EA6-DF929625EA0E}">
        <p15:presenceInfo xmlns:p15="http://schemas.microsoft.com/office/powerpoint/2012/main" userId="S-1-5-21-1747495209-1248221918-2216747781-149469" providerId="AD"/>
      </p:ext>
    </p:extLst>
  </p:cmAuthor>
  <p:cmAuthor id="5" name="Patel, Ami (ACL)" initials="PA(" lastIdx="21" clrIdx="5">
    <p:extLst>
      <p:ext uri="{19B8F6BF-5375-455C-9EA6-DF929625EA0E}">
        <p15:presenceInfo xmlns:p15="http://schemas.microsoft.com/office/powerpoint/2012/main" userId="S-1-5-21-1747495209-1248221918-2216747781-167884" providerId="AD"/>
      </p:ext>
    </p:extLst>
  </p:cmAuthor>
  <p:cmAuthor id="6" name="Lugo, Joseph (ACL)" initials="LJ(" lastIdx="1" clrIdx="6">
    <p:extLst>
      <p:ext uri="{19B8F6BF-5375-455C-9EA6-DF929625EA0E}">
        <p15:presenceInfo xmlns:p15="http://schemas.microsoft.com/office/powerpoint/2012/main" userId="S-1-5-21-1747495209-1248221918-2216747781-236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2D1F"/>
    <a:srgbClr val="0A5090"/>
    <a:srgbClr val="C01F2E"/>
    <a:srgbClr val="F9A11B"/>
    <a:srgbClr val="FFCC66"/>
    <a:srgbClr val="00FFFF"/>
    <a:srgbClr val="FFFF99"/>
    <a:srgbClr val="FFD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923" autoAdjust="0"/>
    <p:restoredTop sz="66455" autoAdjust="0"/>
  </p:normalViewPr>
  <p:slideViewPr>
    <p:cSldViewPr snapToGrid="0">
      <p:cViewPr varScale="1">
        <p:scale>
          <a:sx n="42" d="100"/>
          <a:sy n="42" d="100"/>
        </p:scale>
        <p:origin x="644" y="40"/>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39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9EF5EB58-E4E0-4C42-A79E-5BB9265F0985}" type="datetimeFigureOut">
              <a:rPr lang="en-US"/>
              <a:pPr>
                <a:defRPr/>
              </a:pPr>
              <a:t>9/14/2020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B13DB72F-86A3-48AD-9D73-E73EF9805E1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45A546D8-7EDB-4FE6-B16E-DBC3DBE410E1}" type="datetimeFigureOut">
              <a:rPr lang="en-US"/>
              <a:pPr>
                <a:defRPr/>
              </a:pPr>
              <a:t>9/14/2020</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3177" tIns="46589" rIns="93177" bIns="46589"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A0ADD12F-6CDC-4667-9A52-FE8D41295F3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0A3D735-4011-410F-8BB2-31047AAACF29}" type="slidenum">
              <a:rPr lang="en-US" altLang="en-US" smtClean="0"/>
              <a:pPr fontAlgn="base">
                <a:spcBef>
                  <a:spcPct val="0"/>
                </a:spcBef>
                <a:spcAft>
                  <a:spcPct val="0"/>
                </a:spcAft>
              </a:pPr>
              <a:t>1</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50" dirty="0" smtClean="0"/>
              <a:t>Care Transitions was one of the areas where the fewest</a:t>
            </a:r>
            <a:r>
              <a:rPr lang="en-US" altLang="en-US" sz="1050" baseline="0" dirty="0" smtClean="0"/>
              <a:t> states responded “Yes” in the rapid assessment. The yellow graph on the left shows states’ responses to the question about outreach and partnerships with hospitals to address patient needs, and the blue graph on the right shows states’ responses to the question about nursing facility outreach and partnerships. Some states reported that calls and referrals requesting assistance transitioning home from hospitals and nursing facilities increased after the pandemic started, especially given dramatically high COVID case and death rates in some nursing facilities compared to the general population, and some of you reported strengthening existing partnerships with hospitals and nursing facilities and even developing some new partnerships since the pandemic began. Other states, however, described either a decrease in referrals or challenges building partnerships or gaining access to patients and nursing facility residents because facilities were closed to visitors and calls were difficult to coordinate. Based on your responses in the assessments, it sounds like this is an area a lot of you could benefit from discussion with each other to hear strategies and best practices. In addition to the Peer Hour focused on hospital care transitions we hosted on Tuesday, we are having another Peer Hour this coming Tuesday focused on institutional transitions. We’ll look forward to having you all join that call! </a:t>
            </a:r>
            <a:endParaRPr lang="en-US" altLang="en-US" sz="1050" dirty="0" smtClean="0"/>
          </a:p>
        </p:txBody>
      </p:sp>
      <p:sp>
        <p:nvSpPr>
          <p:cNvPr id="4" name="Slide Number Placeholder 3"/>
          <p:cNvSpPr>
            <a:spLocks noGrp="1"/>
          </p:cNvSpPr>
          <p:nvPr>
            <p:ph type="sldNum" sz="quarter" idx="5"/>
          </p:nvPr>
        </p:nvSpPr>
        <p:spPr/>
        <p:txBody>
          <a:bodyPr/>
          <a:lstStyle/>
          <a:p>
            <a:pPr>
              <a:defRPr/>
            </a:pPr>
            <a:fld id="{0E6C8DB2-F607-4C1C-8BCB-20007FF8ECE4}" type="slidenum">
              <a:rPr lang="en-US" smtClean="0"/>
              <a:pPr>
                <a:defRPr/>
              </a:pPr>
              <a:t>10</a:t>
            </a:fld>
            <a:endParaRPr lang="en-US"/>
          </a:p>
        </p:txBody>
      </p:sp>
    </p:spTree>
    <p:extLst>
      <p:ext uri="{BB962C8B-B14F-4D97-AF65-F5344CB8AC3E}">
        <p14:creationId xmlns:p14="http://schemas.microsoft.com/office/powerpoint/2010/main" val="3006259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read through your rapid assessment responses, it was encouraging to hear</a:t>
            </a:r>
            <a:r>
              <a:rPr lang="en-US" baseline="0" dirty="0" smtClean="0"/>
              <a:t> how a lot of you found that COVID served as an impetus for a lot of really great change. Several of you mentioned that COVID really brought to light a lot of areas where your processes were outdated, inefficient, or not streamlined, or where there were needs you weren’t aware of, and you’ve been able to make strong changes that will sustain long after the pandemic ends. And if you feel like you are currently in a phase facing a lot of challenges and are having trouble finding long-lasting solutions, please don’t hesitate to reach out to us! Our TA team is more than happy to share resources and work with you to help overcome some of the challenges you’re facing. </a:t>
            </a:r>
            <a:r>
              <a:rPr lang="en-US" i="1" baseline="0" dirty="0" smtClean="0">
                <a:solidFill>
                  <a:srgbClr val="FF0000"/>
                </a:solidFill>
              </a:rPr>
              <a:t>We also feel that coming back to a version of this rapid assessment in a few months time may be helpful for states in understanding the progress made or changes in the environment, so we may revisit this work as appropriate.  </a:t>
            </a:r>
            <a:r>
              <a:rPr lang="en-US" baseline="0" dirty="0" smtClean="0"/>
              <a:t>Before moving on to the grant reporting section of this meeting, I’ll close with a quote from one of the rapid assessments, which I found was encouraging as we continue this work into the future: “This pandemic has brought with it some new challenges, but some of the solutions will be long-lasting and cost-effective.”</a:t>
            </a:r>
            <a:endParaRPr lang="en-US" dirty="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11</a:t>
            </a:fld>
            <a:endParaRPr lang="en-US"/>
          </a:p>
        </p:txBody>
      </p:sp>
    </p:spTree>
    <p:extLst>
      <p:ext uri="{BB962C8B-B14F-4D97-AF65-F5344CB8AC3E}">
        <p14:creationId xmlns:p14="http://schemas.microsoft.com/office/powerpoint/2010/main" val="358961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will</a:t>
            </a:r>
            <a:r>
              <a:rPr lang="en-US" altLang="en-US" baseline="0" dirty="0" smtClean="0"/>
              <a:t> walkthrough using screenshots of the tool</a:t>
            </a:r>
            <a:endParaRPr lang="en-US" altLang="en-US" dirty="0"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644C827-F342-42F7-9E62-0E13A77D6F71}" type="slidenum">
              <a:rPr lang="en-US" altLang="en-US" smtClean="0"/>
              <a:pPr fontAlgn="base">
                <a:spcBef>
                  <a:spcPct val="0"/>
                </a:spcBef>
                <a:spcAft>
                  <a:spcPct val="0"/>
                </a:spcAft>
              </a:pPr>
              <a:t>12</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13</a:t>
            </a:fld>
            <a:endParaRPr lang="en-US"/>
          </a:p>
        </p:txBody>
      </p:sp>
    </p:spTree>
    <p:extLst>
      <p:ext uri="{BB962C8B-B14F-4D97-AF65-F5344CB8AC3E}">
        <p14:creationId xmlns:p14="http://schemas.microsoft.com/office/powerpoint/2010/main" val="42076881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NWD MT background</a:t>
            </a:r>
            <a:r>
              <a:rPr lang="en-US" altLang="en-US" baseline="0" dirty="0" smtClean="0"/>
              <a:t>:</a:t>
            </a:r>
            <a:endParaRPr lang="en-US" altLang="en-US" dirty="0" smtClean="0"/>
          </a:p>
          <a:p>
            <a:endParaRPr lang="en-US" alt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Type of</a:t>
            </a:r>
            <a:r>
              <a:rPr lang="en-US" baseline="0" dirty="0" smtClean="0"/>
              <a:t> data collection: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Responses shall represent all services and support provided by the state/territory’s Aging and Disability Resource Centers (ADRCs) or NWD System. This means the data reported in this Tool is not limited to grant-specific activities or budgets and instead shall represent statewide activity as best as possible.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5"/>
          </p:nvPr>
        </p:nvSpPr>
        <p:spPr/>
        <p:txBody>
          <a:bodyPr/>
          <a:lstStyle/>
          <a:p>
            <a:pPr>
              <a:defRPr/>
            </a:pPr>
            <a:fld id="{E95526DA-DBD1-44B7-9EB8-66C68FF6BF94}"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Assistance with applications includes the process of helping to complete the application, such as answering questions, scheduling, screening, and any other appropriate steps to ensure completion of the application.</a:t>
            </a:r>
          </a:p>
          <a:p>
            <a:endParaRPr lang="en-US" dirty="0" smtClean="0"/>
          </a:p>
          <a:p>
            <a:r>
              <a:rPr lang="en-US" dirty="0" smtClean="0"/>
              <a:t>Our general definitions</a:t>
            </a:r>
            <a:r>
              <a:rPr lang="en-US" baseline="0" dirty="0" smtClean="0"/>
              <a:t> for Medicaid LTSS vs Federal or State funded programs are provided in the glossary appendix of the manual</a:t>
            </a:r>
            <a:endParaRPr lang="en-US" dirty="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17</a:t>
            </a:fld>
            <a:endParaRPr lang="en-US"/>
          </a:p>
        </p:txBody>
      </p:sp>
    </p:spTree>
    <p:extLst>
      <p:ext uri="{BB962C8B-B14F-4D97-AF65-F5344CB8AC3E}">
        <p14:creationId xmlns:p14="http://schemas.microsoft.com/office/powerpoint/2010/main" val="461664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19</a:t>
            </a:fld>
            <a:endParaRPr lang="en-US"/>
          </a:p>
        </p:txBody>
      </p:sp>
    </p:spTree>
    <p:extLst>
      <p:ext uri="{BB962C8B-B14F-4D97-AF65-F5344CB8AC3E}">
        <p14:creationId xmlns:p14="http://schemas.microsoft.com/office/powerpoint/2010/main" val="3334467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a:t>
            </a:r>
            <a:r>
              <a:rPr lang="en-US" baseline="0" dirty="0" smtClean="0"/>
              <a:t> last two questions in the tool – questions 10 &amp; 11, we are capturing total number of contacts, or what might be called units of service.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21</a:t>
            </a:fld>
            <a:endParaRPr lang="en-US"/>
          </a:p>
        </p:txBody>
      </p:sp>
    </p:spTree>
    <p:extLst>
      <p:ext uri="{BB962C8B-B14F-4D97-AF65-F5344CB8AC3E}">
        <p14:creationId xmlns:p14="http://schemas.microsoft.com/office/powerpoint/2010/main" val="21296996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22</a:t>
            </a:fld>
            <a:endParaRPr lang="en-US"/>
          </a:p>
        </p:txBody>
      </p:sp>
    </p:spTree>
    <p:extLst>
      <p:ext uri="{BB962C8B-B14F-4D97-AF65-F5344CB8AC3E}">
        <p14:creationId xmlns:p14="http://schemas.microsoft.com/office/powerpoint/2010/main" val="3375628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23</a:t>
            </a:fld>
            <a:endParaRPr lang="en-US"/>
          </a:p>
        </p:txBody>
      </p:sp>
    </p:spTree>
    <p:extLst>
      <p:ext uri="{BB962C8B-B14F-4D97-AF65-F5344CB8AC3E}">
        <p14:creationId xmlns:p14="http://schemas.microsoft.com/office/powerpoint/2010/main" val="2209351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0C34C97-8FFE-4785-997D-15766F346446}" type="slidenum">
              <a:rPr lang="en-US" altLang="en-US" smtClean="0"/>
              <a:pPr fontAlgn="base">
                <a:spcBef>
                  <a:spcPct val="0"/>
                </a:spcBef>
                <a:spcAft>
                  <a:spcPct val="0"/>
                </a:spcAft>
              </a:pPr>
              <a:t>2</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964D2E0-40CF-4FE8-AED9-6FA10094BEE1}" type="slidenum">
              <a:rPr lang="en-US" altLang="en-US" smtClean="0"/>
              <a:pPr fontAlgn="base">
                <a:spcBef>
                  <a:spcPct val="0"/>
                </a:spcBef>
                <a:spcAft>
                  <a:spcPct val="0"/>
                </a:spcAft>
              </a:pPr>
              <a:t>26</a:t>
            </a:fld>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04287515-F837-4CAE-AFF3-64E568A15CFD}" type="slidenum">
              <a:rPr lang="en-US" smtClean="0"/>
              <a:pPr>
                <a:defRPr/>
              </a:pPr>
              <a:t>27</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30</a:t>
            </a:fld>
            <a:endParaRPr lang="en-US"/>
          </a:p>
        </p:txBody>
      </p:sp>
    </p:spTree>
    <p:extLst>
      <p:ext uri="{BB962C8B-B14F-4D97-AF65-F5344CB8AC3E}">
        <p14:creationId xmlns:p14="http://schemas.microsoft.com/office/powerpoint/2010/main" val="28664606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encourage this</a:t>
            </a:r>
            <a:r>
              <a:rPr lang="en-US" baseline="0" dirty="0" smtClean="0"/>
              <a:t>, especially anything around the example given in this question. </a:t>
            </a:r>
            <a:endParaRPr lang="en-US" dirty="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31</a:t>
            </a:fld>
            <a:endParaRPr lang="en-US"/>
          </a:p>
        </p:txBody>
      </p:sp>
    </p:spTree>
    <p:extLst>
      <p:ext uri="{BB962C8B-B14F-4D97-AF65-F5344CB8AC3E}">
        <p14:creationId xmlns:p14="http://schemas.microsoft.com/office/powerpoint/2010/main" val="42725703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644C827-F342-42F7-9E62-0E13A77D6F71}" type="slidenum">
              <a:rPr lang="en-US" altLang="en-US" smtClean="0"/>
              <a:pPr fontAlgn="base">
                <a:spcBef>
                  <a:spcPct val="0"/>
                </a:spcBef>
                <a:spcAft>
                  <a:spcPct val="0"/>
                </a:spcAft>
              </a:pPr>
              <a:t>32</a:t>
            </a:fld>
            <a:endParaRPr lang="en-US" altLang="en-US" smtClean="0"/>
          </a:p>
        </p:txBody>
      </p:sp>
    </p:spTree>
    <p:extLst>
      <p:ext uri="{BB962C8B-B14F-4D97-AF65-F5344CB8AC3E}">
        <p14:creationId xmlns:p14="http://schemas.microsoft.com/office/powerpoint/2010/main" val="11246696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644C827-F342-42F7-9E62-0E13A77D6F71}" type="slidenum">
              <a:rPr lang="en-US" altLang="en-US" smtClean="0"/>
              <a:pPr fontAlgn="base">
                <a:spcBef>
                  <a:spcPct val="0"/>
                </a:spcBef>
                <a:spcAft>
                  <a:spcPct val="0"/>
                </a:spcAft>
              </a:pPr>
              <a:t>33</a:t>
            </a:fld>
            <a:endParaRPr lang="en-US" altLang="en-US" smtClean="0"/>
          </a:p>
        </p:txBody>
      </p:sp>
    </p:spTree>
    <p:extLst>
      <p:ext uri="{BB962C8B-B14F-4D97-AF65-F5344CB8AC3E}">
        <p14:creationId xmlns:p14="http://schemas.microsoft.com/office/powerpoint/2010/main" val="19070406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z="1200" baseline="0" dirty="0" smtClean="0"/>
          </a:p>
        </p:txBody>
      </p:sp>
      <p:sp>
        <p:nvSpPr>
          <p:cNvPr id="4" name="Slide Number Placeholder 3"/>
          <p:cNvSpPr>
            <a:spLocks noGrp="1"/>
          </p:cNvSpPr>
          <p:nvPr>
            <p:ph type="sldNum" sz="quarter" idx="5"/>
          </p:nvPr>
        </p:nvSpPr>
        <p:spPr/>
        <p:txBody>
          <a:bodyPr/>
          <a:lstStyle/>
          <a:p>
            <a:pPr>
              <a:defRPr/>
            </a:pPr>
            <a:fld id="{8758139A-4316-41D0-966F-3CBEC42DDAA8}" type="slidenum">
              <a:rPr lang="en-US" smtClean="0"/>
              <a:pPr>
                <a:defRPr/>
              </a:pPr>
              <a:t>34</a:t>
            </a:fld>
            <a:endParaRPr lang="en-US"/>
          </a:p>
        </p:txBody>
      </p:sp>
    </p:spTree>
    <p:extLst>
      <p:ext uri="{BB962C8B-B14F-4D97-AF65-F5344CB8AC3E}">
        <p14:creationId xmlns:p14="http://schemas.microsoft.com/office/powerpoint/2010/main" val="2870235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F36C5FF-0813-4C2C-A966-5418209F330E}"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3445276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200" dirty="0" smtClean="0"/>
              <a:t>Overall, your responses in</a:t>
            </a:r>
            <a:r>
              <a:rPr lang="en-US" altLang="en-US" sz="1200" baseline="0" dirty="0" smtClean="0"/>
              <a:t> the rapid assessments were extremely helpful for us to better understand the great work you all are doing on the ground, as well as challenges you are facing so we can try our best to help you with those. Your responses to the reflection questions helped us choose topics for and prepare for the first to PAL calls on Social Isolation and Workforce and Volunteer Strategies we had last month. We hope these assessments were helpful for you all as well, to reflect about your work so far and thoughtfully strategize on best steps forward. </a:t>
            </a:r>
            <a:r>
              <a:rPr lang="en-US" sz="1200" kern="1200" dirty="0" smtClean="0">
                <a:solidFill>
                  <a:schemeClr val="tx1"/>
                </a:solidFill>
                <a:effectLst/>
                <a:latin typeface="+mn-lt"/>
                <a:ea typeface="+mn-ea"/>
                <a:cs typeface="+mn-cs"/>
              </a:rPr>
              <a:t>Overall your</a:t>
            </a:r>
            <a:r>
              <a:rPr lang="en-US" sz="1200" kern="1200" baseline="0" dirty="0" smtClean="0">
                <a:solidFill>
                  <a:schemeClr val="tx1"/>
                </a:solidFill>
                <a:effectLst/>
                <a:latin typeface="+mn-lt"/>
                <a:ea typeface="+mn-ea"/>
                <a:cs typeface="+mn-cs"/>
              </a:rPr>
              <a:t> responses indicated active engagement </a:t>
            </a:r>
            <a:r>
              <a:rPr lang="en-US" sz="1200" kern="1200" dirty="0" smtClean="0">
                <a:solidFill>
                  <a:schemeClr val="tx1"/>
                </a:solidFill>
                <a:effectLst/>
                <a:latin typeface="+mn-lt"/>
                <a:ea typeface="+mn-ea"/>
                <a:cs typeface="+mn-cs"/>
              </a:rPr>
              <a:t>in rapid assessment and COVID response activities – most responses throughout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were “yes” and/or “in-progress,</a:t>
            </a:r>
            <a:r>
              <a:rPr lang="en-US" sz="1200" kern="1200" baseline="0" dirty="0" smtClean="0">
                <a:solidFill>
                  <a:schemeClr val="tx1"/>
                </a:solidFill>
                <a:effectLst/>
                <a:latin typeface="+mn-lt"/>
                <a:ea typeface="+mn-ea"/>
                <a:cs typeface="+mn-cs"/>
              </a:rPr>
              <a:t>” and you often explained when an item was not applicable to your state.</a:t>
            </a:r>
            <a:endParaRPr lang="en-US" altLang="en-US" sz="1200" baseline="0" dirty="0" smtClean="0"/>
          </a:p>
          <a:p>
            <a:endParaRPr lang="en-US" altLang="en-US" sz="1200" baseline="0" dirty="0" smtClean="0"/>
          </a:p>
          <a:p>
            <a:r>
              <a:rPr lang="en-US" altLang="en-US" sz="1200" baseline="0" dirty="0" smtClean="0"/>
              <a:t>Today, we’ll briefly share some high-level themes from the rapid assessments. As I share some of the quantitative data from the rapid assessments, I’ll also sprinkle in some themes based on your responses in the reflection questions. We’ll continue sharing promising practices via </a:t>
            </a:r>
            <a:r>
              <a:rPr lang="en-US" altLang="en-US" sz="1200" baseline="0" dirty="0" err="1" smtClean="0"/>
              <a:t>Forumbee</a:t>
            </a:r>
            <a:r>
              <a:rPr lang="en-US" altLang="en-US" sz="1200" baseline="0" dirty="0" smtClean="0"/>
              <a:t> and during future PAL calls. </a:t>
            </a:r>
            <a:endParaRPr lang="en-US" altLang="en-US" sz="1200" dirty="0" smtClean="0"/>
          </a:p>
          <a:p>
            <a:pPr eaLnBrk="1" hangingPunct="1">
              <a:spcBef>
                <a:spcPct val="0"/>
              </a:spcBef>
            </a:pPr>
            <a:endParaRPr lang="en-US" altLang="en-US" dirty="0" smtClean="0"/>
          </a:p>
          <a:p>
            <a:pPr eaLnBrk="1" hangingPunct="1">
              <a:spcBef>
                <a:spcPct val="0"/>
              </a:spcBef>
            </a:pPr>
            <a:r>
              <a:rPr lang="en-US" altLang="en-US" dirty="0" smtClean="0"/>
              <a:t>If there are areas in which you haven’t yet done work or are looking to expand, please don’t hesitate to reach out to </a:t>
            </a:r>
            <a:r>
              <a:rPr lang="en-US" altLang="en-US" baseline="0" dirty="0" smtClean="0"/>
              <a:t>us. We can put you in touch with other states who may have promising practices in particular areas to share, and we can share ideas and advice for particular problems you may currently be facing.</a:t>
            </a:r>
            <a:endParaRPr lang="en-US" altLang="en-US" dirty="0"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644C827-F342-42F7-9E62-0E13A77D6F71}"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2290197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Most states reported having a rapid response team coordinating with the broader state efforts and existing emergency preparedness</a:t>
            </a:r>
            <a:r>
              <a:rPr lang="en-US" sz="1200" kern="1200" baseline="0" dirty="0" smtClean="0">
                <a:solidFill>
                  <a:schemeClr val="tx1"/>
                </a:solidFill>
                <a:effectLst/>
                <a:latin typeface="+mn-lt"/>
                <a:ea typeface="+mn-ea"/>
                <a:cs typeface="+mn-cs"/>
              </a:rPr>
              <a:t> plans</a:t>
            </a:r>
            <a:r>
              <a:rPr lang="en-US" sz="1200" kern="1200" dirty="0" smtClean="0">
                <a:solidFill>
                  <a:schemeClr val="tx1"/>
                </a:solidFill>
                <a:effectLst/>
                <a:latin typeface="+mn-lt"/>
                <a:ea typeface="+mn-ea"/>
                <a:cs typeface="+mn-cs"/>
              </a:rPr>
              <a:t>. </a:t>
            </a:r>
            <a:endParaRPr lang="en-US" altLang="en-US" sz="1050" dirty="0" smtClean="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5</a:t>
            </a:fld>
            <a:endParaRPr lang="en-US"/>
          </a:p>
        </p:txBody>
      </p:sp>
    </p:spTree>
    <p:extLst>
      <p:ext uri="{BB962C8B-B14F-4D97-AF65-F5344CB8AC3E}">
        <p14:creationId xmlns:p14="http://schemas.microsoft.com/office/powerpoint/2010/main" val="3570752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aseline="0" dirty="0" smtClean="0"/>
              <a:t>Almost all states also indicated having or being in the process of creating a strategy for regular communication with stakeholders such as people served by NWD, paid staff and volunteers, paid and unpaid family caregivers, and NWD System partners or potential partners, such as service providers.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600" kern="1200" dirty="0" smtClean="0">
              <a:solidFill>
                <a:schemeClr val="tx1"/>
              </a:solidFill>
              <a:effectLst/>
              <a:latin typeface="+mn-lt"/>
              <a:ea typeface="+mn-ea"/>
              <a:cs typeface="+mn-cs"/>
            </a:endParaRPr>
          </a:p>
          <a:p>
            <a:r>
              <a:rPr lang="en-US" altLang="en-US" sz="1200" baseline="0" dirty="0" smtClean="0"/>
              <a:t>For example, quite a few of you described quickly setting up centralized space on your websites or making available a toll-free line to share COVID-related updates and announce changes to services offered. Some of you also mentioned creating new ways of communicating with people, such as using newspaper advertisements, and adding individuals to your communication efforts, such as reaching out to all older volunteers in addition to regular clients for wellness check calls.</a:t>
            </a:r>
            <a:endParaRPr lang="en-US" altLang="en-US" sz="1200" dirty="0" smtClean="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6</a:t>
            </a:fld>
            <a:endParaRPr lang="en-US"/>
          </a:p>
        </p:txBody>
      </p:sp>
    </p:spTree>
    <p:extLst>
      <p:ext uri="{BB962C8B-B14F-4D97-AF65-F5344CB8AC3E}">
        <p14:creationId xmlns:p14="http://schemas.microsoft.com/office/powerpoint/2010/main" val="811706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smtClean="0"/>
              <a:t>Overall, almost all</a:t>
            </a:r>
            <a:r>
              <a:rPr lang="en-US" altLang="en-US" sz="1200" baseline="0" dirty="0" smtClean="0"/>
              <a:t> of your COVID response teams had already or were actively gathering information about the state of affairs in order to best respond. The blue bars here show the number of states who reported gathering information on whether individuals were unable to receive the services they need due to lack of supply, and the yellow bars show the states gathering information about workforce and service capacity issues, volunteer engagement, service shutdowns, and other information related to capacity and workforce.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sz="1200"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050" baseline="0" dirty="0" smtClean="0"/>
              <a:t>Only about a quarter of states, though, </a:t>
            </a:r>
            <a:r>
              <a:rPr lang="en-US" sz="1200" kern="1200" dirty="0" smtClean="0">
                <a:solidFill>
                  <a:schemeClr val="tx1"/>
                </a:solidFill>
                <a:effectLst/>
                <a:latin typeface="+mn-lt"/>
                <a:ea typeface="+mn-ea"/>
                <a:cs typeface="+mn-cs"/>
              </a:rPr>
              <a:t>reported modifying the COVID response plan to outline a strategy for outreach to populations with the highest likely need or risk after assessing changes in population need. </a:t>
            </a:r>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7</a:t>
            </a:fld>
            <a:endParaRPr lang="en-US"/>
          </a:p>
        </p:txBody>
      </p:sp>
    </p:spTree>
    <p:extLst>
      <p:ext uri="{BB962C8B-B14F-4D97-AF65-F5344CB8AC3E}">
        <p14:creationId xmlns:p14="http://schemas.microsoft.com/office/powerpoint/2010/main" val="2598665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50" dirty="0" smtClean="0"/>
              <a:t> In </a:t>
            </a:r>
            <a:r>
              <a:rPr lang="en-US" altLang="en-US" sz="1050" dirty="0" smtClean="0"/>
              <a:t>response to the information gathered,</a:t>
            </a:r>
            <a:r>
              <a:rPr lang="en-US" altLang="en-US" sz="1050" baseline="0" dirty="0" smtClean="0"/>
              <a:t> the majority of states identified services that should be adjusted due to COVID or new services to begin offering due to emerging needs. Based on the assessments, many states seemed to receive an influx of calls and needs at the beginning of the pandemic asking for assistance getting food or medicines, and as the pandemic has progressed, social isolation and caregiver support have emerged as other key focus areas. </a:t>
            </a:r>
          </a:p>
          <a:p>
            <a:endParaRPr lang="en-US" altLang="en-US" sz="1050" baseline="0" dirty="0" smtClean="0"/>
          </a:p>
          <a:p>
            <a:r>
              <a:rPr lang="en-US" altLang="en-US" sz="1050" baseline="0" dirty="0" smtClean="0"/>
              <a:t>States reported creatively forming new partnerships with grocery stores and local restaurants to both support local businesses and meet the rising need for home-delivered meals. States also described working on and using a variety of social isolation screening tools/scales and tactics, and finding ways to connect people by deploying and training people in using assistive technology, hosting virtual social events, and conducting home visits in people’s driveways.</a:t>
            </a:r>
          </a:p>
          <a:p>
            <a:endParaRPr lang="en-US" altLang="en-US" sz="1050" baseline="0" dirty="0" smtClean="0"/>
          </a:p>
          <a:p>
            <a:r>
              <a:rPr lang="en-US" altLang="en-US" sz="1050" baseline="0" dirty="0" smtClean="0"/>
              <a:t>Most of you also described adjusting your information, referral, and assistance protocols to respond rapidly to immediate needs and anticipate new needs. For example, states mentioned adding COVID screening questions to assess impact of COVID and make sure basic needs were met, proactively conducting wellness checks for individuals who had previously received NWD services, or streamlining intake questions to enable staff to respond to higher call volume.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aseline="0" dirty="0" smtClean="0"/>
              <a:t>We’ve shared some of the innovative examples you all have highlighted on </a:t>
            </a:r>
            <a:r>
              <a:rPr lang="en-US" altLang="en-US" sz="1200" baseline="0" dirty="0" err="1" smtClean="0"/>
              <a:t>Forumbee</a:t>
            </a:r>
            <a:r>
              <a:rPr lang="en-US" altLang="en-US" sz="1200" baseline="0" dirty="0" smtClean="0"/>
              <a:t> and during the PAL calls, and we encourage you all to continue sharing the creative ways you’re meeting the needs of your communities so we can all learn from each other!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a:p>
            <a:endParaRPr lang="en-US" altLang="en-US" sz="1050" dirty="0" smtClean="0"/>
          </a:p>
        </p:txBody>
      </p:sp>
      <p:sp>
        <p:nvSpPr>
          <p:cNvPr id="4" name="Slide Number Placeholder 3"/>
          <p:cNvSpPr>
            <a:spLocks noGrp="1"/>
          </p:cNvSpPr>
          <p:nvPr>
            <p:ph type="sldNum" sz="quarter" idx="5"/>
          </p:nvPr>
        </p:nvSpPr>
        <p:spPr/>
        <p:txBody>
          <a:bodyPr/>
          <a:lstStyle/>
          <a:p>
            <a:pPr>
              <a:defRPr/>
            </a:pPr>
            <a:fld id="{0E6C8DB2-F607-4C1C-8BCB-20007FF8ECE4}" type="slidenum">
              <a:rPr lang="en-US" smtClean="0"/>
              <a:pPr>
                <a:defRPr/>
              </a:pPr>
              <a:t>8</a:t>
            </a:fld>
            <a:endParaRPr lang="en-US"/>
          </a:p>
        </p:txBody>
      </p:sp>
    </p:spTree>
    <p:extLst>
      <p:ext uri="{BB962C8B-B14F-4D97-AF65-F5344CB8AC3E}">
        <p14:creationId xmlns:p14="http://schemas.microsoft.com/office/powerpoint/2010/main" val="1802519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Most states reported implementing or working towards adjustments in workforce and volunteer management</a:t>
            </a:r>
            <a:r>
              <a:rPr lang="en-US" sz="1200" kern="1200" baseline="0" dirty="0" smtClean="0">
                <a:solidFill>
                  <a:schemeClr val="tx1"/>
                </a:solidFill>
                <a:effectLst/>
                <a:latin typeface="+mn-lt"/>
                <a:ea typeface="+mn-ea"/>
                <a:cs typeface="+mn-cs"/>
              </a:rPr>
              <a:t> to make sure all needs were met. For example, some states described working with other agencies to reassign library staff and Parks &amp; Rec staff and others whose workloads have decreased due to COVID to help provide wellness check calls or deliver meals. When your older adult volunteers were no longer able to volunteer, some of your states started reaching out to those volunteers to combat social isolation and did outreach to welcome volunteers who were high school, college, and medical students or recently unemployed adults. States also reported team huddles to share information and strategize, trainings to help with burnout and working remotely, and mental health check-ins to support staff.</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050" baseline="0" dirty="0" smtClean="0"/>
              <a:t>In addition, </a:t>
            </a:r>
            <a:r>
              <a:rPr lang="en-US" sz="1200" kern="1200" dirty="0" smtClean="0">
                <a:solidFill>
                  <a:schemeClr val="tx1"/>
                </a:solidFill>
                <a:effectLst/>
                <a:latin typeface="+mn-lt"/>
                <a:ea typeface="+mn-ea"/>
                <a:cs typeface="+mn-cs"/>
              </a:rPr>
              <a:t>over half of you reported expanding or implementing programs to inform people about and encourage self-direction and/or provide reimbursement for family caregivers during COVID-19. Some</a:t>
            </a:r>
            <a:r>
              <a:rPr lang="en-US" sz="1200" kern="1200" baseline="0" dirty="0" smtClean="0">
                <a:solidFill>
                  <a:schemeClr val="tx1"/>
                </a:solidFill>
                <a:effectLst/>
                <a:latin typeface="+mn-lt"/>
                <a:ea typeface="+mn-ea"/>
                <a:cs typeface="+mn-cs"/>
              </a:rPr>
              <a:t> states have found this to be a great solution for both facing workforce shortages and helping families find a caregiving situation that is comfortable for them given COVID precautions.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A0ADD12F-6CDC-4667-9A52-FE8D41295F36}" type="slidenum">
              <a:rPr lang="en-US" smtClean="0"/>
              <a:pPr>
                <a:defRPr/>
              </a:pPr>
              <a:t>9</a:t>
            </a:fld>
            <a:endParaRPr lang="en-US"/>
          </a:p>
        </p:txBody>
      </p:sp>
    </p:spTree>
    <p:extLst>
      <p:ext uri="{BB962C8B-B14F-4D97-AF65-F5344CB8AC3E}">
        <p14:creationId xmlns:p14="http://schemas.microsoft.com/office/powerpoint/2010/main" val="2562188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a:off x="1208088" y="4343400"/>
            <a:ext cx="987583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p:cNvSpPr>
            <a:spLocks noGrp="1"/>
          </p:cNvSpPr>
          <p:nvPr>
            <p:ph type="dt" sz="half" idx="10"/>
          </p:nvPr>
        </p:nvSpPr>
        <p:spPr/>
        <p:txBody>
          <a:bodyPr/>
          <a:lstStyle>
            <a:lvl1pPr>
              <a:defRPr/>
            </a:lvl1pPr>
          </a:lstStyle>
          <a:p>
            <a:pPr>
              <a:defRPr/>
            </a:pPr>
            <a:fld id="{14CCC289-9687-485D-820E-78EF042D7E53}" type="datetime1">
              <a:rPr lang="en-US"/>
              <a:pPr>
                <a:defRPr/>
              </a:pPr>
              <a:t>9/14/2020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DDFFEE0-41FC-4133-A6B8-EC77E37E5911}" type="slidenum">
              <a:rPr lang="en-US"/>
              <a:pPr>
                <a:defRPr/>
              </a:pPr>
              <a:t>‹#›</a:t>
            </a:fld>
            <a:endParaRPr lang="en-US"/>
          </a:p>
        </p:txBody>
      </p:sp>
    </p:spTree>
    <p:extLst>
      <p:ext uri="{BB962C8B-B14F-4D97-AF65-F5344CB8AC3E}">
        <p14:creationId xmlns:p14="http://schemas.microsoft.com/office/powerpoint/2010/main" val="735984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6913F0E9-B8DB-4915-9A99-7C3D7376FD25}" type="datetime1">
              <a:rPr lang="en-US"/>
              <a:pPr>
                <a:defRPr/>
              </a:pPr>
              <a:t>9/14/2020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8C73EF6-A423-479D-9DC0-E6EA8AC2BE7A}" type="slidenum">
              <a:rPr lang="en-US"/>
              <a:pPr>
                <a:defRPr/>
              </a:pPr>
              <a:t>‹#›</a:t>
            </a:fld>
            <a:endParaRPr lang="en-US"/>
          </a:p>
        </p:txBody>
      </p:sp>
    </p:spTree>
    <p:extLst>
      <p:ext uri="{BB962C8B-B14F-4D97-AF65-F5344CB8AC3E}">
        <p14:creationId xmlns:p14="http://schemas.microsoft.com/office/powerpoint/2010/main" val="1595494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3307F56B-2325-4490-8C36-AE1F2CD8E963}" type="datetime1">
              <a:rPr lang="en-US"/>
              <a:pPr>
                <a:defRPr/>
              </a:pPr>
              <a:t>9/14/2020</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D5AEEACF-B0FC-4624-B3A6-7715B291FBEB}" type="slidenum">
              <a:rPr lang="en-US"/>
              <a:pPr>
                <a:defRPr/>
              </a:pPr>
              <a:t>‹#›</a:t>
            </a:fld>
            <a:endParaRPr lang="en-US"/>
          </a:p>
        </p:txBody>
      </p:sp>
    </p:spTree>
    <p:extLst>
      <p:ext uri="{BB962C8B-B14F-4D97-AF65-F5344CB8AC3E}">
        <p14:creationId xmlns:p14="http://schemas.microsoft.com/office/powerpoint/2010/main" val="2631885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51A183CC-0311-4843-84C6-318442200811}" type="datetime1">
              <a:rPr lang="en-US"/>
              <a:pPr>
                <a:defRPr/>
              </a:pPr>
              <a:t>9/14/2020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C1672F-CA50-4630-B444-277FA7A2196B}" type="slidenum">
              <a:rPr lang="en-US"/>
              <a:pPr>
                <a:defRPr/>
              </a:pPr>
              <a:t>‹#›</a:t>
            </a:fld>
            <a:endParaRPr lang="en-US"/>
          </a:p>
        </p:txBody>
      </p:sp>
    </p:spTree>
    <p:extLst>
      <p:ext uri="{BB962C8B-B14F-4D97-AF65-F5344CB8AC3E}">
        <p14:creationId xmlns:p14="http://schemas.microsoft.com/office/powerpoint/2010/main" val="293806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a:off x="1208088" y="4343400"/>
            <a:ext cx="987583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Date Placeholder 3"/>
          <p:cNvSpPr>
            <a:spLocks noGrp="1"/>
          </p:cNvSpPr>
          <p:nvPr>
            <p:ph type="dt" sz="half" idx="10"/>
          </p:nvPr>
        </p:nvSpPr>
        <p:spPr/>
        <p:txBody>
          <a:bodyPr/>
          <a:lstStyle>
            <a:lvl1pPr>
              <a:defRPr/>
            </a:lvl1pPr>
          </a:lstStyle>
          <a:p>
            <a:pPr>
              <a:defRPr/>
            </a:pPr>
            <a:fld id="{BB6016BD-881B-4AE5-A869-93480DC05D21}" type="datetime1">
              <a:rPr lang="en-US"/>
              <a:pPr>
                <a:defRPr/>
              </a:pPr>
              <a:t>9/14/2020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05CA073-6975-450A-A442-41B43F47FA4A}" type="slidenum">
              <a:rPr lang="en-US"/>
              <a:pPr>
                <a:defRPr/>
              </a:pPr>
              <a:t>‹#›</a:t>
            </a:fld>
            <a:endParaRPr lang="en-US" dirty="0"/>
          </a:p>
        </p:txBody>
      </p:sp>
    </p:spTree>
    <p:extLst>
      <p:ext uri="{BB962C8B-B14F-4D97-AF65-F5344CB8AC3E}">
        <p14:creationId xmlns:p14="http://schemas.microsoft.com/office/powerpoint/2010/main" val="4001294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3AAD96AB-05B1-44A3-9D21-4EE6FEDF9213}" type="datetime1">
              <a:rPr lang="en-US"/>
              <a:pPr>
                <a:defRPr/>
              </a:pPr>
              <a:t>9/14/2020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C53901F-A2C5-4C8F-BA6B-DDA666BFD3D1}" type="slidenum">
              <a:rPr lang="en-US"/>
              <a:pPr>
                <a:defRPr/>
              </a:pPr>
              <a:t>‹#›</a:t>
            </a:fld>
            <a:endParaRPr lang="en-US"/>
          </a:p>
        </p:txBody>
      </p:sp>
    </p:spTree>
    <p:extLst>
      <p:ext uri="{BB962C8B-B14F-4D97-AF65-F5344CB8AC3E}">
        <p14:creationId xmlns:p14="http://schemas.microsoft.com/office/powerpoint/2010/main" val="317116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246E9F3A-775B-4300-A982-729A03C3898F}" type="datetime1">
              <a:rPr lang="en-US"/>
              <a:pPr>
                <a:defRPr/>
              </a:pPr>
              <a:t>9/14/2020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F0F0850-17CF-456F-8510-5CA8FA7CB618}" type="slidenum">
              <a:rPr lang="en-US"/>
              <a:pPr>
                <a:defRPr/>
              </a:pPr>
              <a:t>‹#›</a:t>
            </a:fld>
            <a:endParaRPr lang="en-US"/>
          </a:p>
        </p:txBody>
      </p:sp>
    </p:spTree>
    <p:extLst>
      <p:ext uri="{BB962C8B-B14F-4D97-AF65-F5344CB8AC3E}">
        <p14:creationId xmlns:p14="http://schemas.microsoft.com/office/powerpoint/2010/main" val="1600117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FCC97DC-0455-442C-A161-F823E3A7DCB4}" type="datetime1">
              <a:rPr lang="en-US"/>
              <a:pPr>
                <a:defRPr/>
              </a:pPr>
              <a:t>9/14/2020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ECCAA15-B19C-4B6E-B63C-859B106E4500}" type="slidenum">
              <a:rPr lang="en-US"/>
              <a:pPr>
                <a:defRPr/>
              </a:pPr>
              <a:t>‹#›</a:t>
            </a:fld>
            <a:endParaRPr lang="en-US"/>
          </a:p>
        </p:txBody>
      </p:sp>
    </p:spTree>
    <p:extLst>
      <p:ext uri="{BB962C8B-B14F-4D97-AF65-F5344CB8AC3E}">
        <p14:creationId xmlns:p14="http://schemas.microsoft.com/office/powerpoint/2010/main" val="1158889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p:cNvSpPr>
            <a:spLocks noGrp="1"/>
          </p:cNvSpPr>
          <p:nvPr>
            <p:ph type="dt" sz="half" idx="10"/>
          </p:nvPr>
        </p:nvSpPr>
        <p:spPr/>
        <p:txBody>
          <a:bodyPr/>
          <a:lstStyle>
            <a:lvl1pPr>
              <a:defRPr/>
            </a:lvl1pPr>
          </a:lstStyle>
          <a:p>
            <a:pPr>
              <a:defRPr/>
            </a:pPr>
            <a:fld id="{CE0B052A-40F2-451B-857E-802168878511}" type="datetime1">
              <a:rPr lang="en-US"/>
              <a:pPr>
                <a:defRPr/>
              </a:pPr>
              <a:t>9/14/2020</a:t>
            </a:fld>
            <a:endParaRPr lang="en-US"/>
          </a:p>
        </p:txBody>
      </p:sp>
      <p:sp>
        <p:nvSpPr>
          <p:cNvPr id="5"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6" name="Slide Number Placeholder 8"/>
          <p:cNvSpPr>
            <a:spLocks noGrp="1"/>
          </p:cNvSpPr>
          <p:nvPr>
            <p:ph type="sldNum" sz="quarter" idx="12"/>
          </p:nvPr>
        </p:nvSpPr>
        <p:spPr/>
        <p:txBody>
          <a:bodyPr/>
          <a:lstStyle>
            <a:lvl1pPr>
              <a:defRPr/>
            </a:lvl1pPr>
          </a:lstStyle>
          <a:p>
            <a:pPr>
              <a:defRPr/>
            </a:pPr>
            <a:fld id="{4C51535D-137D-4A30-8BE6-510B652B37E5}" type="slidenum">
              <a:rPr lang="en-US"/>
              <a:pPr>
                <a:defRPr/>
              </a:pPr>
              <a:t>‹#›</a:t>
            </a:fld>
            <a:endParaRPr lang="en-US"/>
          </a:p>
        </p:txBody>
      </p:sp>
    </p:spTree>
    <p:extLst>
      <p:ext uri="{BB962C8B-B14F-4D97-AF65-F5344CB8AC3E}">
        <p14:creationId xmlns:p14="http://schemas.microsoft.com/office/powerpoint/2010/main" val="996149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575636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5724616" y="3673"/>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a:xfrm>
            <a:off x="465138" y="6459538"/>
            <a:ext cx="2619375" cy="365125"/>
          </a:xfrm>
        </p:spPr>
        <p:txBody>
          <a:bodyPr/>
          <a:lstStyle>
            <a:lvl1pPr algn="l">
              <a:defRPr/>
            </a:lvl1pPr>
          </a:lstStyle>
          <a:p>
            <a:pPr>
              <a:defRPr/>
            </a:pPr>
            <a:fld id="{88A4348B-1FC3-402D-9A7E-4101348216E8}" type="datetime1">
              <a:rPr lang="en-US"/>
              <a:pPr>
                <a:defRPr/>
              </a:pPr>
              <a:t>9/14/2020</a:t>
            </a:fld>
            <a:endParaRPr lang="en-US"/>
          </a:p>
        </p:txBody>
      </p:sp>
      <p:sp>
        <p:nvSpPr>
          <p:cNvPr id="8" name="Footer Placeholder 5"/>
          <p:cNvSpPr>
            <a:spLocks noGrp="1"/>
          </p:cNvSpPr>
          <p:nvPr>
            <p:ph type="ftr" sz="quarter" idx="11"/>
          </p:nvPr>
        </p:nvSpPr>
        <p:spPr>
          <a:xfrm>
            <a:off x="4800600" y="6459538"/>
            <a:ext cx="4648200" cy="365125"/>
          </a:xfrm>
        </p:spPr>
        <p:txBody>
          <a:bodyPr/>
          <a:lstStyle>
            <a:lvl1pPr algn="l">
              <a:defRPr>
                <a:solidFill>
                  <a:schemeClr val="tx2"/>
                </a:solidFill>
              </a:defRPr>
            </a:lvl1pPr>
          </a:lstStyle>
          <a:p>
            <a:pPr>
              <a:defRPr/>
            </a:pPr>
            <a:endParaRPr lang="en-US"/>
          </a:p>
        </p:txBody>
      </p:sp>
      <p:sp>
        <p:nvSpPr>
          <p:cNvPr id="9" name="Slide Number Placeholder 6"/>
          <p:cNvSpPr>
            <a:spLocks noGrp="1"/>
          </p:cNvSpPr>
          <p:nvPr>
            <p:ph type="sldNum" sz="quarter" idx="12"/>
          </p:nvPr>
        </p:nvSpPr>
        <p:spPr/>
        <p:txBody>
          <a:bodyPr/>
          <a:lstStyle>
            <a:lvl1pPr>
              <a:defRPr>
                <a:solidFill>
                  <a:schemeClr val="tx2"/>
                </a:solidFill>
              </a:defRPr>
            </a:lvl1pPr>
          </a:lstStyle>
          <a:p>
            <a:pPr>
              <a:defRPr/>
            </a:pPr>
            <a:fld id="{7471E77F-06A0-4944-9973-0F4F5753DE35}" type="slidenum">
              <a:rPr lang="en-US"/>
              <a:pPr>
                <a:defRPr/>
              </a:pPr>
              <a:t>‹#›</a:t>
            </a:fld>
            <a:endParaRPr lang="en-US"/>
          </a:p>
        </p:txBody>
      </p:sp>
    </p:spTree>
    <p:extLst>
      <p:ext uri="{BB962C8B-B14F-4D97-AF65-F5344CB8AC3E}">
        <p14:creationId xmlns:p14="http://schemas.microsoft.com/office/powerpoint/2010/main" val="4196653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0" y="4914900"/>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lvl1pPr>
              <a:defRPr/>
            </a:lvl1pPr>
          </a:lstStyle>
          <a:p>
            <a:pPr>
              <a:defRPr/>
            </a:pPr>
            <a:fld id="{55A7A287-D55E-4EE6-992B-BE1C8E4863B5}" type="datetime1">
              <a:rPr lang="en-US"/>
              <a:pPr>
                <a:defRPr/>
              </a:pPr>
              <a:t>9/14/2020</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126C942E-345E-4D94-BC1C-15E1E87D981A}" type="slidenum">
              <a:rPr lang="en-US"/>
              <a:pPr>
                <a:defRPr/>
              </a:pPr>
              <a:t>‹#›</a:t>
            </a:fld>
            <a:endParaRPr lang="en-US"/>
          </a:p>
        </p:txBody>
      </p:sp>
    </p:spTree>
    <p:extLst>
      <p:ext uri="{BB962C8B-B14F-4D97-AF65-F5344CB8AC3E}">
        <p14:creationId xmlns:p14="http://schemas.microsoft.com/office/powerpoint/2010/main" val="4212756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dirty="0"/>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295367EE-09C1-4E0F-A300-C186387618B0}" type="datetime1">
              <a:rPr lang="en-US"/>
              <a:pPr>
                <a:defRPr/>
              </a:pPr>
              <a:t>9/14/2020</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1B0FC8B5-1C2A-4C18-B836-288974B25C8A}"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884" r:id="rId1"/>
    <p:sldLayoutId id="2147484879" r:id="rId2"/>
    <p:sldLayoutId id="2147484885" r:id="rId3"/>
    <p:sldLayoutId id="2147484880" r:id="rId4"/>
    <p:sldLayoutId id="2147484881" r:id="rId5"/>
    <p:sldLayoutId id="2147484882" r:id="rId6"/>
    <p:sldLayoutId id="2147484886" r:id="rId7"/>
    <p:sldLayoutId id="2147484887" r:id="rId8"/>
    <p:sldLayoutId id="2147484888" r:id="rId9"/>
    <p:sldLayoutId id="2147484883" r:id="rId10"/>
    <p:sldLayoutId id="2147484889" r:id="rId11"/>
  </p:sldLayoutIdLst>
  <p:hf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3.tmp"/><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tmp"/><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hyperlink" Target="https://www.ta-community.com/"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p:cNvPicPr>
            <a:picLocks noChangeAspect="1"/>
          </p:cNvPicPr>
          <p:nvPr/>
        </p:nvPicPr>
        <p:blipFill>
          <a:blip r:embed="rId3">
            <a:extLst>
              <a:ext uri="{28A0092B-C50C-407E-A947-70E740481C1C}">
                <a14:useLocalDpi xmlns:a14="http://schemas.microsoft.com/office/drawing/2010/main" val="0"/>
              </a:ext>
            </a:extLst>
          </a:blip>
          <a:srcRect b="29880"/>
          <a:stretch>
            <a:fillRect/>
          </a:stretch>
        </p:blipFill>
        <p:spPr bwMode="auto">
          <a:xfrm>
            <a:off x="0" y="3022600"/>
            <a:ext cx="12192000"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59" name="Picture 3" descr="Administration for Community Living logo"/>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190163" y="2144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Content Placeholder 3" descr="No Wrong Door logo"/>
          <p:cNvPicPr>
            <a:picLocks noChangeAspect="1"/>
          </p:cNvPicPr>
          <p:nvPr/>
        </p:nvPicPr>
        <p:blipFill>
          <a:blip r:embed="rId5"/>
          <a:stretch>
            <a:fillRect/>
          </a:stretch>
        </p:blipFill>
        <p:spPr>
          <a:xfrm>
            <a:off x="219075" y="93663"/>
            <a:ext cx="1128713" cy="1189037"/>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ctrTitle"/>
          </p:nvPr>
        </p:nvSpPr>
        <p:spPr>
          <a:xfrm>
            <a:off x="1347788" y="600702"/>
            <a:ext cx="10373360" cy="1456440"/>
          </a:xfrm>
        </p:spPr>
        <p:txBody>
          <a:bodyPr>
            <a:normAutofit/>
          </a:bodyPr>
          <a:lstStyle/>
          <a:p>
            <a:pPr algn="ctr"/>
            <a:r>
              <a:rPr lang="en-US" sz="4400" b="1" dirty="0" smtClean="0">
                <a:solidFill>
                  <a:schemeClr val="tx2"/>
                </a:solidFill>
                <a:latin typeface="+mn-lt"/>
              </a:rPr>
              <a:t>ADRC COVID Grantee </a:t>
            </a:r>
            <a:r>
              <a:rPr lang="en-US" sz="4400" b="1" baseline="0" dirty="0" smtClean="0">
                <a:solidFill>
                  <a:schemeClr val="tx2"/>
                </a:solidFill>
                <a:latin typeface="+mn-lt"/>
              </a:rPr>
              <a:t>Webinar on Rapid Assessments and Reporting</a:t>
            </a:r>
            <a:endParaRPr lang="en-US" sz="4400" b="1" dirty="0">
              <a:solidFill>
                <a:schemeClr val="tx2"/>
              </a:solidFill>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7" name="Picture 4"/>
          <p:cNvPicPr>
            <a:picLocks noChangeAspect="1"/>
          </p:cNvPicPr>
          <p:nvPr/>
        </p:nvPicPr>
        <p:blipFill>
          <a:blip r:embed="rId3" cstate="print">
            <a:extLst>
              <a:ext uri="{28A0092B-C50C-407E-A947-70E740481C1C}">
                <a14:useLocalDpi xmlns:a14="http://schemas.microsoft.com/office/drawing/2010/main" val="0"/>
              </a:ext>
            </a:extLst>
          </a:blip>
          <a:srcRect l="12125" t="4280" r="6538" b="29781"/>
          <a:stretch>
            <a:fillRect/>
          </a:stretch>
        </p:blipFill>
        <p:spPr bwMode="auto">
          <a:xfrm>
            <a:off x="10415408" y="5210968"/>
            <a:ext cx="1594209"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ounded Rectangle 4"/>
          <p:cNvSpPr/>
          <p:nvPr/>
        </p:nvSpPr>
        <p:spPr>
          <a:xfrm>
            <a:off x="10520159" y="4868749"/>
            <a:ext cx="1384706" cy="144122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pPr>
              <a:defRPr/>
            </a:pPr>
            <a:r>
              <a:rPr lang="en-US" dirty="0" smtClean="0"/>
              <a:t>Hospital and Nursing Facility Partnerships</a:t>
            </a:r>
            <a:endParaRPr lang="en-US" dirty="0"/>
          </a:p>
        </p:txBody>
      </p:sp>
      <p:sp>
        <p:nvSpPr>
          <p:cNvPr id="4" name="Slide Number Placeholder 3"/>
          <p:cNvSpPr>
            <a:spLocks noGrp="1"/>
          </p:cNvSpPr>
          <p:nvPr>
            <p:ph type="sldNum" sz="quarter" idx="12"/>
          </p:nvPr>
        </p:nvSpPr>
        <p:spPr/>
        <p:txBody>
          <a:bodyPr/>
          <a:lstStyle/>
          <a:p>
            <a:pPr>
              <a:defRPr/>
            </a:pPr>
            <a:fld id="{8B1B5099-0BAB-4E78-9092-7518735FD6D3}" type="slidenum">
              <a:rPr lang="en-US" smtClean="0"/>
              <a:pPr>
                <a:defRPr/>
              </a:pPr>
              <a:t>10</a:t>
            </a:fld>
            <a:endParaRPr lang="en-US"/>
          </a:p>
        </p:txBody>
      </p:sp>
      <p:pic>
        <p:nvPicPr>
          <p:cNvPr id="12" name="Picture 11" descr="The graphs show states' responses to questions about their care transitions work. Some states reported that calls and referrals requesting assistance transitioning home from hospitals and nursing facilities increased after the pandemic started, especially given dramatically high COVID case and death rates in some nursing facilities compared to the general population, and some of you reported strengthening existing partnerships with hospitals and nursing facilities and even developing some new partnerships since the pandemic began. Other states, however, described either a decrease in referrals or challenges building partnerships or gaining access to patients and nursing facility residents because facilities were closed to visitors and calls were difficult to coordinate. "/>
          <p:cNvPicPr>
            <a:picLocks noChangeAspect="1"/>
          </p:cNvPicPr>
          <p:nvPr/>
        </p:nvPicPr>
        <p:blipFill>
          <a:blip r:embed="rId4"/>
          <a:stretch>
            <a:fillRect/>
          </a:stretch>
        </p:blipFill>
        <p:spPr>
          <a:xfrm>
            <a:off x="1248115" y="1778404"/>
            <a:ext cx="9756095" cy="4531569"/>
          </a:xfrm>
          <a:prstGeom prst="rect">
            <a:avLst/>
          </a:prstGeom>
        </p:spPr>
      </p:pic>
    </p:spTree>
    <p:extLst>
      <p:ext uri="{BB962C8B-B14F-4D97-AF65-F5344CB8AC3E}">
        <p14:creationId xmlns:p14="http://schemas.microsoft.com/office/powerpoint/2010/main" val="2757230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Ahead</a:t>
            </a:r>
            <a:endParaRPr lang="en-US" dirty="0"/>
          </a:p>
        </p:txBody>
      </p:sp>
      <p:sp>
        <p:nvSpPr>
          <p:cNvPr id="3" name="Content Placeholder 2"/>
          <p:cNvSpPr>
            <a:spLocks noGrp="1"/>
          </p:cNvSpPr>
          <p:nvPr>
            <p:ph idx="1"/>
          </p:nvPr>
        </p:nvSpPr>
        <p:spPr>
          <a:xfrm>
            <a:off x="1096963" y="2231571"/>
            <a:ext cx="10058400" cy="3637417"/>
          </a:xfrm>
        </p:spPr>
        <p:txBody>
          <a:bodyPr/>
          <a:lstStyle/>
          <a:p>
            <a:pPr marL="0" indent="0">
              <a:buNone/>
            </a:pPr>
            <a:r>
              <a:rPr lang="en-US" sz="3600" i="1" dirty="0" smtClean="0"/>
              <a:t>“</a:t>
            </a:r>
            <a:r>
              <a:rPr lang="en-US" sz="3600" i="1" dirty="0"/>
              <a:t>This pandemic has brought with it some new challenges, but some of the solutions will be long-lasting and cost-effective</a:t>
            </a:r>
            <a:r>
              <a:rPr lang="en-US" sz="3600" i="1" dirty="0" smtClean="0"/>
              <a:t>.”</a:t>
            </a:r>
            <a:endParaRPr lang="en-US" sz="3600" i="1"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11</a:t>
            </a:fld>
            <a:endParaRPr lang="en-US"/>
          </a:p>
        </p:txBody>
      </p:sp>
    </p:spTree>
    <p:extLst>
      <p:ext uri="{BB962C8B-B14F-4D97-AF65-F5344CB8AC3E}">
        <p14:creationId xmlns:p14="http://schemas.microsoft.com/office/powerpoint/2010/main" val="3433312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1398588"/>
            <a:ext cx="10058400" cy="2886075"/>
          </a:xfrm>
        </p:spPr>
        <p:txBody>
          <a:bodyPr>
            <a:normAutofit/>
          </a:bodyPr>
          <a:lstStyle/>
          <a:p>
            <a:pPr eaLnBrk="1" fontAlgn="auto" hangingPunct="1">
              <a:spcAft>
                <a:spcPts val="0"/>
              </a:spcAft>
              <a:defRPr/>
            </a:pPr>
            <a:r>
              <a:rPr lang="en-US" altLang="en-US" sz="6000" dirty="0"/>
              <a:t>ADRC/COVID Grant Semi-Annual Reporting </a:t>
            </a:r>
            <a:r>
              <a:rPr lang="en-US" altLang="en-US" sz="6000" dirty="0" smtClean="0"/>
              <a:t>Tool</a:t>
            </a:r>
            <a:endParaRPr lang="en-US" sz="6000" dirty="0"/>
          </a:p>
        </p:txBody>
      </p:sp>
      <p:sp>
        <p:nvSpPr>
          <p:cNvPr id="4" name="Slide Number Placeholder 3"/>
          <p:cNvSpPr>
            <a:spLocks noGrp="1"/>
          </p:cNvSpPr>
          <p:nvPr>
            <p:ph type="sldNum" sz="quarter" idx="12"/>
          </p:nvPr>
        </p:nvSpPr>
        <p:spPr/>
        <p:txBody>
          <a:bodyPr/>
          <a:lstStyle/>
          <a:p>
            <a:pPr>
              <a:defRPr/>
            </a:pPr>
            <a:fld id="{8D16A466-8E13-4372-927F-9CAFBDF9FE6C}" type="slidenum">
              <a:rPr lang="en-US"/>
              <a:pPr>
                <a:defRPr/>
              </a:pPr>
              <a:t>12</a:t>
            </a:fld>
            <a:endParaRPr lang="en-US"/>
          </a:p>
        </p:txBody>
      </p:sp>
      <p:pic>
        <p:nvPicPr>
          <p:cNvPr id="53252" name="Picture 4"/>
          <p:cNvPicPr>
            <a:picLocks noChangeAspect="1"/>
          </p:cNvPicPr>
          <p:nvPr/>
        </p:nvPicPr>
        <p:blipFill>
          <a:blip r:embed="rId3">
            <a:extLst>
              <a:ext uri="{28A0092B-C50C-407E-A947-70E740481C1C}">
                <a14:useLocalDpi xmlns:a14="http://schemas.microsoft.com/office/drawing/2010/main" val="0"/>
              </a:ext>
            </a:extLst>
          </a:blip>
          <a:srcRect t="59364" b="12328"/>
          <a:stretch>
            <a:fillRect/>
          </a:stretch>
        </p:blipFill>
        <p:spPr bwMode="auto">
          <a:xfrm>
            <a:off x="0" y="5738813"/>
            <a:ext cx="12192000" cy="111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3"/>
          <p:cNvPicPr>
            <a:picLocks noChangeAspect="1"/>
          </p:cNvPicPr>
          <p:nvPr/>
        </p:nvPicPr>
        <p:blipFill>
          <a:blip r:embed="rId4"/>
          <a:stretch>
            <a:fillRect/>
          </a:stretch>
        </p:blipFill>
        <p:spPr>
          <a:xfrm>
            <a:off x="322263" y="209550"/>
            <a:ext cx="1128712" cy="1189038"/>
          </a:xfrm>
          <a:prstGeom prst="rect">
            <a:avLst/>
          </a:prstGeom>
          <a:ln>
            <a:noFill/>
          </a:ln>
          <a:effectLst>
            <a:outerShdw blurRad="292100" dist="139700" dir="2700000" algn="tl" rotWithShape="0">
              <a:srgbClr val="333333">
                <a:alpha val="65000"/>
              </a:srgbClr>
            </a:outerShdw>
          </a:effectLst>
        </p:spPr>
      </p:pic>
      <p:pic>
        <p:nvPicPr>
          <p:cNvPr id="53254"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199688" y="4816475"/>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1"/>
          <p:cNvSpPr txBox="1">
            <a:spLocks/>
          </p:cNvSpPr>
          <p:nvPr/>
        </p:nvSpPr>
        <p:spPr>
          <a:xfrm>
            <a:off x="5440363" y="6459538"/>
            <a:ext cx="1311275" cy="365125"/>
          </a:xfrm>
          <a:prstGeom prst="rect">
            <a:avLst/>
          </a:prstGeom>
        </p:spPr>
        <p:txBody>
          <a:bodyPr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en-US" dirty="0" smtClean="0"/>
              <a:t>12</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pPr eaLnBrk="1" fontAlgn="auto" hangingPunct="1">
              <a:spcAft>
                <a:spcPts val="0"/>
              </a:spcAft>
              <a:defRPr/>
            </a:pPr>
            <a:r>
              <a:rPr lang="en-US" altLang="en-US" dirty="0" smtClean="0"/>
              <a:t>Overview</a:t>
            </a:r>
            <a:endParaRPr lang="en-US" dirty="0">
              <a:solidFill>
                <a:schemeClr val="tx1">
                  <a:lumMod val="75000"/>
                  <a:lumOff val="25000"/>
                </a:schemeClr>
              </a:solidFill>
            </a:endParaRPr>
          </a:p>
        </p:txBody>
      </p:sp>
      <p:sp>
        <p:nvSpPr>
          <p:cNvPr id="2" name="Content Placeholder 1"/>
          <p:cNvSpPr>
            <a:spLocks noGrp="1"/>
          </p:cNvSpPr>
          <p:nvPr>
            <p:ph idx="1"/>
          </p:nvPr>
        </p:nvSpPr>
        <p:spPr>
          <a:xfrm>
            <a:off x="1096963" y="2191307"/>
            <a:ext cx="4668570" cy="3293004"/>
          </a:xfrm>
        </p:spPr>
        <p:txBody>
          <a:bodyPr/>
          <a:lstStyle/>
          <a:p>
            <a:pPr>
              <a:buFont typeface="Arial" panose="020B0604020202020204" pitchFamily="34" charset="0"/>
              <a:buChar char="•"/>
            </a:pPr>
            <a:r>
              <a:rPr lang="en-US" dirty="0" smtClean="0"/>
              <a:t> The ADRC/COVID Grant Semi-Annual Reporting Tool is a data collection tool serving as the semi-annual reporting requirement for states and territories receiving ADRC COVID-19 grant funds</a:t>
            </a:r>
          </a:p>
          <a:p>
            <a:pPr>
              <a:buFont typeface="Arial" panose="020B0604020202020204" pitchFamily="34" charset="0"/>
              <a:buChar char="•"/>
            </a:pPr>
            <a:r>
              <a:rPr lang="en-US" dirty="0" smtClean="0"/>
              <a:t> First round of reporting will cover activities from </a:t>
            </a:r>
            <a:r>
              <a:rPr lang="en-US" b="1" i="1" dirty="0" smtClean="0"/>
              <a:t>April 1 – September 30, 2020</a:t>
            </a:r>
          </a:p>
          <a:p>
            <a:pPr>
              <a:buFont typeface="Arial" panose="020B0604020202020204" pitchFamily="34" charset="0"/>
              <a:buChar char="•"/>
            </a:pPr>
            <a:r>
              <a:rPr lang="en-US" dirty="0"/>
              <a:t> </a:t>
            </a:r>
            <a:r>
              <a:rPr lang="en-US" dirty="0" smtClean="0"/>
              <a:t>Instructions manual, glossary and survey link have been shared</a:t>
            </a:r>
            <a:endParaRPr lang="en-US"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13</a:t>
            </a:fld>
            <a:endParaRPr lang="en-US"/>
          </a:p>
        </p:txBody>
      </p:sp>
      <p:pic>
        <p:nvPicPr>
          <p:cNvPr id="6" name="Picture 5" descr="Screenshot of the ADRC/COVID Grant Semi-Annual Reporting Too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1412" y="1916245"/>
            <a:ext cx="5669280" cy="3978594"/>
          </a:xfrm>
          <a:prstGeom prst="rect">
            <a:avLst/>
          </a:prstGeom>
          <a:ln w="3175">
            <a:solidFill>
              <a:schemeClr val="tx1"/>
            </a:solidFill>
          </a:ln>
        </p:spPr>
      </p:pic>
    </p:spTree>
    <p:extLst>
      <p:ext uri="{BB962C8B-B14F-4D97-AF65-F5344CB8AC3E}">
        <p14:creationId xmlns:p14="http://schemas.microsoft.com/office/powerpoint/2010/main" val="864600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Introduction</a:t>
            </a:r>
            <a:endParaRPr lang="en-US" dirty="0"/>
          </a:p>
        </p:txBody>
      </p:sp>
      <p:sp>
        <p:nvSpPr>
          <p:cNvPr id="70659" name="Content Placeholder 2"/>
          <p:cNvSpPr>
            <a:spLocks noGrp="1"/>
          </p:cNvSpPr>
          <p:nvPr>
            <p:ph idx="1"/>
          </p:nvPr>
        </p:nvSpPr>
        <p:spPr>
          <a:xfrm>
            <a:off x="1096963" y="2594088"/>
            <a:ext cx="3304423" cy="2309899"/>
          </a:xfrm>
        </p:spPr>
        <p:txBody>
          <a:bodyPr/>
          <a:lstStyle/>
          <a:p>
            <a:pPr marL="0" indent="0">
              <a:buNone/>
            </a:pPr>
            <a:r>
              <a:rPr lang="en-US" altLang="en-US" sz="2400" dirty="0" smtClean="0"/>
              <a:t>Provides background information on the NWD System Management Tool and type of data collection for the ADRC/COVID Reporting Tool</a:t>
            </a:r>
          </a:p>
        </p:txBody>
      </p:sp>
      <p:sp>
        <p:nvSpPr>
          <p:cNvPr id="4" name="Slide Number Placeholder 3"/>
          <p:cNvSpPr>
            <a:spLocks noGrp="1"/>
          </p:cNvSpPr>
          <p:nvPr>
            <p:ph type="sldNum" sz="quarter" idx="12"/>
          </p:nvPr>
        </p:nvSpPr>
        <p:spPr/>
        <p:txBody>
          <a:bodyPr/>
          <a:lstStyle/>
          <a:p>
            <a:pPr>
              <a:defRPr/>
            </a:pPr>
            <a:fld id="{94800B0B-97D1-43EA-8885-F3F8C46596C8}" type="slidenum">
              <a:rPr lang="en-US" smtClean="0"/>
              <a:pPr>
                <a:defRPr/>
              </a:pPr>
              <a:t>14</a:t>
            </a:fld>
            <a:endParaRPr lang="en-US"/>
          </a:p>
        </p:txBody>
      </p:sp>
      <p:pic>
        <p:nvPicPr>
          <p:cNvPr id="70661"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14038" y="5770563"/>
            <a:ext cx="1339850"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3"/>
          <p:cNvPicPr>
            <a:picLocks noChangeAspect="1"/>
          </p:cNvPicPr>
          <p:nvPr/>
        </p:nvPicPr>
        <p:blipFill>
          <a:blip r:embed="rId4"/>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4" descr="Screenshot of the Introduction section of the ADRC/COVID Grant Reporting Tool"/>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31822" y="2454440"/>
            <a:ext cx="7008824" cy="2589197"/>
          </a:xfrm>
          <a:prstGeom prst="rect">
            <a:avLst/>
          </a:prstGeom>
          <a:ln w="3175">
            <a:solidFill>
              <a:schemeClr val="tx1"/>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idx="1"/>
          </p:nvPr>
        </p:nvSpPr>
        <p:spPr>
          <a:xfrm>
            <a:off x="1096963" y="3373315"/>
            <a:ext cx="3561664" cy="1210397"/>
          </a:xfrm>
        </p:spPr>
        <p:txBody>
          <a:bodyPr/>
          <a:lstStyle/>
          <a:p>
            <a:pPr marL="0" indent="0">
              <a:buNone/>
            </a:pPr>
            <a:r>
              <a:rPr lang="en-US" sz="2400" dirty="0" smtClean="0"/>
              <a:t>Will be filled out by the representative from the grant lead agency</a:t>
            </a:r>
            <a:endParaRPr lang="en-US" sz="2400"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15</a:t>
            </a:fld>
            <a:endParaRPr lang="en-US"/>
          </a:p>
        </p:txBody>
      </p:sp>
      <p:pic>
        <p:nvPicPr>
          <p:cNvPr id="5" name="Picture 4" descr="Screenshot of the Contact Information section of the ADRC/COVID Grant Reporting Tool"/>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830" y="1925052"/>
            <a:ext cx="6294533" cy="4106925"/>
          </a:xfrm>
          <a:prstGeom prst="rect">
            <a:avLst/>
          </a:prstGeom>
          <a:ln w="3175">
            <a:solidFill>
              <a:schemeClr val="tx1"/>
            </a:solidFill>
          </a:ln>
        </p:spPr>
      </p:pic>
    </p:spTree>
    <p:extLst>
      <p:ext uri="{BB962C8B-B14F-4D97-AF65-F5344CB8AC3E}">
        <p14:creationId xmlns:p14="http://schemas.microsoft.com/office/powerpoint/2010/main" val="24357035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Data Collection Questions - Outreach</a:t>
            </a:r>
            <a:endParaRPr lang="en-US" sz="4400" dirty="0"/>
          </a:p>
        </p:txBody>
      </p:sp>
      <p:sp>
        <p:nvSpPr>
          <p:cNvPr id="3" name="Content Placeholder 2"/>
          <p:cNvSpPr>
            <a:spLocks noGrp="1"/>
          </p:cNvSpPr>
          <p:nvPr>
            <p:ph idx="1"/>
          </p:nvPr>
        </p:nvSpPr>
        <p:spPr>
          <a:xfrm>
            <a:off x="1096963" y="3181251"/>
            <a:ext cx="4322060" cy="1549668"/>
          </a:xfrm>
        </p:spPr>
        <p:txBody>
          <a:bodyPr/>
          <a:lstStyle/>
          <a:p>
            <a:pPr>
              <a:buFont typeface="Arial" panose="020B0604020202020204" pitchFamily="34" charset="0"/>
              <a:buChar char="•"/>
            </a:pPr>
            <a:r>
              <a:rPr lang="en-US" dirty="0" smtClean="0"/>
              <a:t> Question #1 – select “Yes” or “No”</a:t>
            </a:r>
          </a:p>
          <a:p>
            <a:pPr lvl="1">
              <a:buFont typeface="Arial" panose="020B0604020202020204" pitchFamily="34" charset="0"/>
              <a:buChar char="•"/>
            </a:pPr>
            <a:r>
              <a:rPr lang="en-US" dirty="0" smtClean="0"/>
              <a:t>If “Yes” is selected, Question #1.a. will appear</a:t>
            </a:r>
          </a:p>
          <a:p>
            <a:pPr>
              <a:buFont typeface="Arial" panose="020B0604020202020204" pitchFamily="34" charset="0"/>
              <a:buChar char="•"/>
            </a:pPr>
            <a:r>
              <a:rPr lang="en-US" dirty="0"/>
              <a:t> </a:t>
            </a:r>
            <a:r>
              <a:rPr lang="en-US" dirty="0" smtClean="0"/>
              <a:t>Question #2 – select </a:t>
            </a:r>
            <a:r>
              <a:rPr lang="en-US" dirty="0"/>
              <a:t>“Yes” or “No</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16</a:t>
            </a:fld>
            <a:endParaRPr lang="en-US"/>
          </a:p>
        </p:txBody>
      </p:sp>
      <p:pic>
        <p:nvPicPr>
          <p:cNvPr id="6" name="Picture 5" descr="Screenshot of the outreach questions in the ADRC/COVID Grant Reporting Tool"/>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8990" y="2329313"/>
            <a:ext cx="6844786" cy="3253340"/>
          </a:xfrm>
          <a:prstGeom prst="rect">
            <a:avLst/>
          </a:prstGeom>
          <a:ln w="3175">
            <a:solidFill>
              <a:schemeClr val="tx1"/>
            </a:solidFill>
          </a:ln>
        </p:spPr>
      </p:pic>
    </p:spTree>
    <p:extLst>
      <p:ext uri="{BB962C8B-B14F-4D97-AF65-F5344CB8AC3E}">
        <p14:creationId xmlns:p14="http://schemas.microsoft.com/office/powerpoint/2010/main" val="12069428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112" y="855662"/>
            <a:ext cx="10225087" cy="754948"/>
          </a:xfrm>
        </p:spPr>
        <p:txBody>
          <a:bodyPr>
            <a:normAutofit/>
          </a:bodyPr>
          <a:lstStyle/>
          <a:p>
            <a:r>
              <a:rPr lang="en-US" sz="4000" dirty="0" smtClean="0"/>
              <a:t>Data Collection Questions – Application Assistance</a:t>
            </a:r>
            <a:endParaRPr lang="en-US" sz="4000" dirty="0"/>
          </a:p>
        </p:txBody>
      </p:sp>
      <p:sp>
        <p:nvSpPr>
          <p:cNvPr id="3" name="Content Placeholder 2"/>
          <p:cNvSpPr>
            <a:spLocks noGrp="1"/>
          </p:cNvSpPr>
          <p:nvPr>
            <p:ph idx="1"/>
          </p:nvPr>
        </p:nvSpPr>
        <p:spPr>
          <a:xfrm>
            <a:off x="1558975" y="2245075"/>
            <a:ext cx="3417285" cy="3592011"/>
          </a:xfrm>
        </p:spPr>
        <p:txBody>
          <a:bodyPr/>
          <a:lstStyle/>
          <a:p>
            <a:pPr>
              <a:buFont typeface="Arial" panose="020B0604020202020204" pitchFamily="34" charset="0"/>
              <a:buChar char="•"/>
            </a:pPr>
            <a:r>
              <a:rPr lang="en-US" dirty="0" smtClean="0"/>
              <a:t> Question #3.a. – fill out the applicable fields for individuals assisted with applications</a:t>
            </a:r>
          </a:p>
          <a:p>
            <a:pPr>
              <a:buFont typeface="Arial" panose="020B0604020202020204" pitchFamily="34" charset="0"/>
              <a:buChar char="•"/>
            </a:pPr>
            <a:r>
              <a:rPr lang="en-US" dirty="0"/>
              <a:t> </a:t>
            </a:r>
            <a:r>
              <a:rPr lang="en-US" dirty="0" smtClean="0"/>
              <a:t>Question #3.b. – fill out the applicable fields for individuals assisted with financial assessments</a:t>
            </a:r>
          </a:p>
          <a:p>
            <a:pPr>
              <a:buFont typeface="Arial" panose="020B0604020202020204" pitchFamily="34" charset="0"/>
              <a:buChar char="•"/>
            </a:pPr>
            <a:r>
              <a:rPr lang="en-US" dirty="0"/>
              <a:t> </a:t>
            </a:r>
            <a:r>
              <a:rPr lang="en-US" dirty="0" smtClean="0"/>
              <a:t>Question #3.c. – fill out the applicable fields for individuals assisted with functional assessments</a:t>
            </a:r>
            <a:endParaRPr lang="en-US"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17</a:t>
            </a:fld>
            <a:endParaRPr lang="en-US"/>
          </a:p>
        </p:txBody>
      </p:sp>
      <p:pic>
        <p:nvPicPr>
          <p:cNvPr id="5" name="Picture 4" descr="Screenshot of the Application Assistance questions in the ADRC/COVID Grant Reporting Too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7626" y="2740658"/>
            <a:ext cx="6533374" cy="2588831"/>
          </a:xfrm>
          <a:prstGeom prst="rect">
            <a:avLst/>
          </a:prstGeom>
          <a:ln w="3175">
            <a:solidFill>
              <a:schemeClr val="tx1"/>
            </a:solidFill>
          </a:ln>
        </p:spPr>
      </p:pic>
    </p:spTree>
    <p:extLst>
      <p:ext uri="{BB962C8B-B14F-4D97-AF65-F5344CB8AC3E}">
        <p14:creationId xmlns:p14="http://schemas.microsoft.com/office/powerpoint/2010/main" val="2776422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Person-Centered Counseling Defined</a:t>
            </a:r>
            <a:endParaRPr lang="en-US" sz="4400" dirty="0"/>
          </a:p>
        </p:txBody>
      </p:sp>
      <p:sp>
        <p:nvSpPr>
          <p:cNvPr id="3" name="Content Placeholder 2"/>
          <p:cNvSpPr>
            <a:spLocks noGrp="1"/>
          </p:cNvSpPr>
          <p:nvPr>
            <p:ph idx="1"/>
          </p:nvPr>
        </p:nvSpPr>
        <p:spPr>
          <a:xfrm>
            <a:off x="1376095" y="2835517"/>
            <a:ext cx="3118902" cy="2167472"/>
          </a:xfrm>
        </p:spPr>
        <p:txBody>
          <a:bodyPr/>
          <a:lstStyle/>
          <a:p>
            <a:pPr marL="0" indent="0">
              <a:buNone/>
            </a:pPr>
            <a:r>
              <a:rPr lang="en-US" sz="2400" dirty="0" smtClean="0"/>
              <a:t>Provides an overview of person-centered counseling and how it will be defined in the context of the Reporting Tool</a:t>
            </a:r>
            <a:endParaRPr lang="en-US" sz="2400"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18</a:t>
            </a:fld>
            <a:endParaRPr lang="en-US"/>
          </a:p>
        </p:txBody>
      </p:sp>
      <p:pic>
        <p:nvPicPr>
          <p:cNvPr id="5" name="Picture 4" descr="Screenshot of the Person-Centered Counseling definition in the ADRC/COVID Grant Reporting Tool"/>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2621" y="1888599"/>
            <a:ext cx="5982054" cy="4145979"/>
          </a:xfrm>
          <a:prstGeom prst="rect">
            <a:avLst/>
          </a:prstGeom>
          <a:ln w="3175">
            <a:solidFill>
              <a:schemeClr val="tx1"/>
            </a:solidFill>
          </a:ln>
        </p:spPr>
      </p:pic>
    </p:spTree>
    <p:extLst>
      <p:ext uri="{BB962C8B-B14F-4D97-AF65-F5344CB8AC3E}">
        <p14:creationId xmlns:p14="http://schemas.microsoft.com/office/powerpoint/2010/main" val="13096565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2153" y="748514"/>
            <a:ext cx="10058400" cy="803074"/>
          </a:xfrm>
        </p:spPr>
        <p:txBody>
          <a:bodyPr>
            <a:normAutofit/>
          </a:bodyPr>
          <a:lstStyle/>
          <a:p>
            <a:r>
              <a:rPr lang="en-US" sz="4400" dirty="0" smtClean="0"/>
              <a:t>Person-Centered Counseling Questions</a:t>
            </a:r>
            <a:endParaRPr lang="en-US" sz="4400" dirty="0"/>
          </a:p>
        </p:txBody>
      </p:sp>
      <p:sp>
        <p:nvSpPr>
          <p:cNvPr id="3" name="Content Placeholder 2"/>
          <p:cNvSpPr>
            <a:spLocks noGrp="1"/>
          </p:cNvSpPr>
          <p:nvPr>
            <p:ph idx="1"/>
          </p:nvPr>
        </p:nvSpPr>
        <p:spPr>
          <a:xfrm>
            <a:off x="972153" y="2171056"/>
            <a:ext cx="4302492" cy="3669013"/>
          </a:xfrm>
        </p:spPr>
        <p:txBody>
          <a:bodyPr/>
          <a:lstStyle/>
          <a:p>
            <a:pPr>
              <a:buFont typeface="Arial" panose="020B0604020202020204" pitchFamily="34" charset="0"/>
              <a:buChar char="•"/>
            </a:pPr>
            <a:r>
              <a:rPr lang="en-US" sz="2400" dirty="0" smtClean="0"/>
              <a:t> Question #4 – fill out the field for individuals who received PCC</a:t>
            </a:r>
          </a:p>
          <a:p>
            <a:pPr>
              <a:buFont typeface="Arial" panose="020B0604020202020204" pitchFamily="34" charset="0"/>
              <a:buChar char="•"/>
            </a:pPr>
            <a:r>
              <a:rPr lang="en-US" sz="2400" dirty="0"/>
              <a:t> </a:t>
            </a:r>
            <a:r>
              <a:rPr lang="en-US" sz="2400" dirty="0" smtClean="0"/>
              <a:t>Question #5 – select “Yes” or “No”</a:t>
            </a:r>
          </a:p>
          <a:p>
            <a:pPr lvl="1">
              <a:buFont typeface="Arial" panose="020B0604020202020204" pitchFamily="34" charset="0"/>
              <a:buChar char="•"/>
            </a:pPr>
            <a:r>
              <a:rPr lang="en-US" sz="2000" dirty="0" smtClean="0"/>
              <a:t>Question #5.a. will appear if “No” is selected</a:t>
            </a:r>
          </a:p>
          <a:p>
            <a:pPr>
              <a:buFont typeface="Arial" panose="020B0604020202020204" pitchFamily="34" charset="0"/>
              <a:buChar char="•"/>
            </a:pPr>
            <a:r>
              <a:rPr lang="en-US" sz="2400" dirty="0"/>
              <a:t> </a:t>
            </a:r>
            <a:r>
              <a:rPr lang="en-US" sz="2400" dirty="0" smtClean="0"/>
              <a:t>Question #6 – fill out the field for direct/indirect outreach activities related to COVID-19</a:t>
            </a:r>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19</a:t>
            </a:fld>
            <a:endParaRPr lang="en-US"/>
          </a:p>
        </p:txBody>
      </p:sp>
      <p:pic>
        <p:nvPicPr>
          <p:cNvPr id="5" name="Picture 4" descr="Screenshot of the PCC section of the ADRC/COVID Grant Reporting Too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4526" y="1828799"/>
            <a:ext cx="5828027" cy="4518425"/>
          </a:xfrm>
          <a:prstGeom prst="rect">
            <a:avLst/>
          </a:prstGeom>
          <a:ln w="3175">
            <a:solidFill>
              <a:schemeClr val="tx1"/>
            </a:solidFill>
          </a:ln>
        </p:spPr>
      </p:pic>
    </p:spTree>
    <p:extLst>
      <p:ext uri="{BB962C8B-B14F-4D97-AF65-F5344CB8AC3E}">
        <p14:creationId xmlns:p14="http://schemas.microsoft.com/office/powerpoint/2010/main" val="4266655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Content Placeholder 2"/>
          <p:cNvSpPr txBox="1">
            <a:spLocks/>
          </p:cNvSpPr>
          <p:nvPr/>
        </p:nvSpPr>
        <p:spPr bwMode="auto">
          <a:xfrm>
            <a:off x="2024063" y="2034223"/>
            <a:ext cx="8229600" cy="417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marL="514350" indent="-514350">
              <a:lnSpc>
                <a:spcPct val="90000"/>
              </a:lnSpc>
              <a:spcBef>
                <a:spcPts val="1200"/>
              </a:spcBef>
              <a:spcAft>
                <a:spcPts val="200"/>
              </a:spcAft>
              <a:buClr>
                <a:schemeClr val="accent1"/>
              </a:buClr>
              <a:buSzPct val="100000"/>
              <a:buFont typeface="Calibri" panose="020F0502020204030204" pitchFamily="34" charset="0"/>
              <a:buChar char=" "/>
              <a:defRPr sz="2000">
                <a:solidFill>
                  <a:srgbClr val="404040"/>
                </a:solidFill>
                <a:latin typeface="Calibri" panose="020F0502020204030204" pitchFamily="34" charset="0"/>
              </a:defRPr>
            </a:lvl1pPr>
            <a:lvl2pPr marL="382588" indent="-182563">
              <a:lnSpc>
                <a:spcPct val="90000"/>
              </a:lnSpc>
              <a:spcBef>
                <a:spcPts val="200"/>
              </a:spcBef>
              <a:spcAft>
                <a:spcPts val="400"/>
              </a:spcAft>
              <a:buClr>
                <a:schemeClr val="accent1"/>
              </a:buClr>
              <a:buFont typeface="Calibri" panose="020F0502020204030204" pitchFamily="34" charset="0"/>
              <a:buChar char="◦"/>
              <a:defRPr>
                <a:solidFill>
                  <a:srgbClr val="404040"/>
                </a:solidFill>
                <a:latin typeface="Calibri" panose="020F0502020204030204" pitchFamily="34" charset="0"/>
              </a:defRPr>
            </a:lvl2pPr>
            <a:lvl3pPr marL="566738" indent="-182563">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3pPr>
            <a:lvl4pPr marL="749300" indent="-182563">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4pPr>
            <a:lvl5pPr marL="931863" indent="-182563">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5pPr>
            <a:lvl6pPr marL="1389063" indent="-182563" eaLnBrk="0" fontAlgn="base" hangingPunct="0">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6pPr>
            <a:lvl7pPr marL="1846263" indent="-182563" eaLnBrk="0" fontAlgn="base" hangingPunct="0">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7pPr>
            <a:lvl8pPr marL="2303463" indent="-182563" eaLnBrk="0" fontAlgn="base" hangingPunct="0">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8pPr>
            <a:lvl9pPr marL="2760663" indent="-182563" eaLnBrk="0" fontAlgn="base" hangingPunct="0">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9pPr>
          </a:lstStyle>
          <a:p>
            <a:pPr defTabSz="914400" eaLnBrk="1" hangingPunct="1">
              <a:buFont typeface="Calibri" panose="020F0502020204030204" pitchFamily="34" charset="0"/>
              <a:buAutoNum type="arabicPeriod"/>
            </a:pPr>
            <a:r>
              <a:rPr lang="en-US" altLang="en-US" sz="2800" dirty="0"/>
              <a:t>Welcome </a:t>
            </a:r>
            <a:r>
              <a:rPr lang="en-US" altLang="en-US" sz="2800" dirty="0" smtClean="0"/>
              <a:t>from ACL</a:t>
            </a:r>
            <a:endParaRPr lang="en-US" altLang="en-US" sz="2800" dirty="0"/>
          </a:p>
          <a:p>
            <a:pPr defTabSz="914400" eaLnBrk="1" hangingPunct="1">
              <a:buFont typeface="Calibri" panose="020F0502020204030204" pitchFamily="34" charset="0"/>
              <a:buAutoNum type="arabicPeriod"/>
            </a:pPr>
            <a:r>
              <a:rPr lang="en-US" altLang="en-US" sz="2800" dirty="0" smtClean="0"/>
              <a:t>Rapid Assessments Overview</a:t>
            </a:r>
          </a:p>
          <a:p>
            <a:pPr defTabSz="914400" eaLnBrk="1" hangingPunct="1">
              <a:buFont typeface="Calibri" panose="020F0502020204030204" pitchFamily="34" charset="0"/>
              <a:buAutoNum type="arabicPeriod"/>
            </a:pPr>
            <a:r>
              <a:rPr lang="en-US" altLang="en-US" sz="2800" dirty="0" smtClean="0"/>
              <a:t>ADRC/COVID Grant Semi-Annual Reporting Tool Overview + Walkthrough</a:t>
            </a:r>
            <a:endParaRPr lang="en-US" altLang="en-US" sz="2800" dirty="0"/>
          </a:p>
          <a:p>
            <a:pPr defTabSz="914400" eaLnBrk="1" hangingPunct="1">
              <a:buFont typeface="Calibri" panose="020F0502020204030204" pitchFamily="34" charset="0"/>
              <a:buAutoNum type="arabicPeriod"/>
            </a:pPr>
            <a:r>
              <a:rPr lang="en-US" altLang="en-US" sz="2800" dirty="0" smtClean="0"/>
              <a:t>Submitted Questions on Reporting Tool</a:t>
            </a:r>
          </a:p>
          <a:p>
            <a:pPr defTabSz="914400" eaLnBrk="1" hangingPunct="1">
              <a:buFont typeface="Calibri" panose="020F0502020204030204" pitchFamily="34" charset="0"/>
              <a:buAutoNum type="arabicPeriod"/>
            </a:pPr>
            <a:r>
              <a:rPr lang="en-US" altLang="en-US" sz="2800" dirty="0" smtClean="0"/>
              <a:t>Live Q&amp;A</a:t>
            </a:r>
          </a:p>
          <a:p>
            <a:pPr defTabSz="914400" eaLnBrk="1" hangingPunct="1">
              <a:buFont typeface="Calibri" panose="020F0502020204030204" pitchFamily="34" charset="0"/>
              <a:buAutoNum type="arabicPeriod"/>
            </a:pPr>
            <a:r>
              <a:rPr lang="en-US" altLang="en-US" sz="2800" dirty="0" smtClean="0"/>
              <a:t>Next </a:t>
            </a:r>
            <a:r>
              <a:rPr lang="en-US" altLang="en-US" sz="2800" dirty="0"/>
              <a:t>Steps</a:t>
            </a:r>
          </a:p>
        </p:txBody>
      </p:sp>
      <p:sp>
        <p:nvSpPr>
          <p:cNvPr id="2" name="Slide Number Placeholder 1"/>
          <p:cNvSpPr>
            <a:spLocks noGrp="1"/>
          </p:cNvSpPr>
          <p:nvPr>
            <p:ph type="sldNum" sz="quarter" idx="12"/>
          </p:nvPr>
        </p:nvSpPr>
        <p:spPr>
          <a:xfrm>
            <a:off x="9852025" y="6464300"/>
            <a:ext cx="1312863" cy="365125"/>
          </a:xfrm>
        </p:spPr>
        <p:txBody>
          <a:bodyPr/>
          <a:lstStyle/>
          <a:p>
            <a:pPr>
              <a:defRPr/>
            </a:pPr>
            <a:fld id="{17858231-8075-4BDA-BFA4-5CE40FDBBF19}" type="slidenum">
              <a:rPr lang="en-US"/>
              <a:pPr>
                <a:defRPr/>
              </a:pPr>
              <a:t>2</a:t>
            </a:fld>
            <a:endParaRPr lang="en-US" dirty="0"/>
          </a:p>
        </p:txBody>
      </p:sp>
      <p:pic>
        <p:nvPicPr>
          <p:cNvPr id="10" name="Content Placeholder 3"/>
          <p:cNvPicPr>
            <a:picLocks noChangeAspect="1"/>
          </p:cNvPicPr>
          <p:nvPr/>
        </p:nvPicPr>
        <p:blipFill>
          <a:blip r:embed="rId4"/>
          <a:stretch>
            <a:fillRect/>
          </a:stretch>
        </p:blipFill>
        <p:spPr>
          <a:xfrm>
            <a:off x="200025" y="150813"/>
            <a:ext cx="906463" cy="954087"/>
          </a:xfrm>
          <a:prstGeom prst="rect">
            <a:avLst/>
          </a:prstGeom>
          <a:ln>
            <a:noFill/>
          </a:ln>
          <a:effectLst>
            <a:outerShdw blurRad="292100" dist="139700" dir="2700000" algn="tl" rotWithShape="0">
              <a:srgbClr val="333333">
                <a:alpha val="65000"/>
              </a:srgbClr>
            </a:outerShdw>
          </a:effectLst>
        </p:spPr>
      </p:pic>
      <p:sp>
        <p:nvSpPr>
          <p:cNvPr id="3" name="Title 2"/>
          <p:cNvSpPr>
            <a:spLocks noGrp="1"/>
          </p:cNvSpPr>
          <p:nvPr>
            <p:ph type="title"/>
          </p:nvPr>
        </p:nvSpPr>
        <p:spPr>
          <a:xfrm>
            <a:off x="1114425" y="329249"/>
            <a:ext cx="10058400" cy="1449387"/>
          </a:xfrm>
        </p:spPr>
        <p:txBody>
          <a:bodyPr/>
          <a:lstStyle/>
          <a:p>
            <a:r>
              <a:rPr lang="en-US" dirty="0" smtClean="0"/>
              <a:t>Agenda</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Data Collection </a:t>
            </a:r>
            <a:r>
              <a:rPr lang="en-US" sz="4400" dirty="0" smtClean="0"/>
              <a:t>Questions - Transitions</a:t>
            </a:r>
            <a:endParaRPr lang="en-US" sz="4400" dirty="0"/>
          </a:p>
        </p:txBody>
      </p:sp>
      <p:sp>
        <p:nvSpPr>
          <p:cNvPr id="3" name="Content Placeholder 2"/>
          <p:cNvSpPr>
            <a:spLocks noGrp="1"/>
          </p:cNvSpPr>
          <p:nvPr>
            <p:ph idx="1"/>
          </p:nvPr>
        </p:nvSpPr>
        <p:spPr>
          <a:xfrm>
            <a:off x="1096963" y="2184836"/>
            <a:ext cx="3446161" cy="3274377"/>
          </a:xfrm>
        </p:spPr>
        <p:txBody>
          <a:bodyPr/>
          <a:lstStyle/>
          <a:p>
            <a:pPr>
              <a:buFont typeface="Arial" panose="020B0604020202020204" pitchFamily="34" charset="0"/>
              <a:buChar char="•"/>
            </a:pPr>
            <a:r>
              <a:rPr lang="en-US" dirty="0" smtClean="0"/>
              <a:t> Question 7 – fill out the field for individuals transitioned from an acute care hospital or rehabilitation facility</a:t>
            </a:r>
          </a:p>
          <a:p>
            <a:pPr>
              <a:buFont typeface="Arial" panose="020B0604020202020204" pitchFamily="34" charset="0"/>
              <a:buChar char="•"/>
            </a:pPr>
            <a:r>
              <a:rPr lang="en-US" dirty="0"/>
              <a:t> </a:t>
            </a:r>
            <a:r>
              <a:rPr lang="en-US" dirty="0" smtClean="0"/>
              <a:t>Question 8 – fill out the field for individuals transitioned from a nursing home</a:t>
            </a:r>
          </a:p>
          <a:p>
            <a:pPr>
              <a:buFont typeface="Arial" panose="020B0604020202020204" pitchFamily="34" charset="0"/>
              <a:buChar char="•"/>
            </a:pPr>
            <a:r>
              <a:rPr lang="en-US" dirty="0"/>
              <a:t> </a:t>
            </a:r>
            <a:r>
              <a:rPr lang="en-US" dirty="0" smtClean="0"/>
              <a:t>Question 9 – fill out the field for Veterans transitioned from a VA Medical Center</a:t>
            </a:r>
            <a:endParaRPr lang="en-US"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20</a:t>
            </a:fld>
            <a:endParaRPr lang="en-US"/>
          </a:p>
        </p:txBody>
      </p:sp>
      <p:pic>
        <p:nvPicPr>
          <p:cNvPr id="5" name="Picture 4" descr="Screenshot of the Care Transitions section of the ADRC/COVID Grant Reporting Tool"/>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4592" y="1986010"/>
            <a:ext cx="6703849" cy="3672031"/>
          </a:xfrm>
          <a:prstGeom prst="rect">
            <a:avLst/>
          </a:prstGeom>
          <a:ln w="3175">
            <a:solidFill>
              <a:schemeClr val="tx1"/>
            </a:solidFill>
          </a:ln>
        </p:spPr>
      </p:pic>
    </p:spTree>
    <p:extLst>
      <p:ext uri="{BB962C8B-B14F-4D97-AF65-F5344CB8AC3E}">
        <p14:creationId xmlns:p14="http://schemas.microsoft.com/office/powerpoint/2010/main" val="26046199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Total Number of Contacts - Defined</a:t>
            </a:r>
            <a:endParaRPr lang="en-US" sz="4400" dirty="0"/>
          </a:p>
        </p:txBody>
      </p:sp>
      <p:sp>
        <p:nvSpPr>
          <p:cNvPr id="3" name="Content Placeholder 2"/>
          <p:cNvSpPr>
            <a:spLocks noGrp="1"/>
          </p:cNvSpPr>
          <p:nvPr>
            <p:ph idx="1"/>
          </p:nvPr>
        </p:nvSpPr>
        <p:spPr>
          <a:xfrm>
            <a:off x="1096963" y="3406108"/>
            <a:ext cx="3860048" cy="1368575"/>
          </a:xfrm>
        </p:spPr>
        <p:txBody>
          <a:bodyPr/>
          <a:lstStyle/>
          <a:p>
            <a:pPr marL="0" indent="0">
              <a:buNone/>
            </a:pPr>
            <a:r>
              <a:rPr lang="en-US" dirty="0" smtClean="0"/>
              <a:t>Provides a definition for “total number of contacts” in the context of the Reporting Tool</a:t>
            </a:r>
            <a:endParaRPr lang="en-US"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21</a:t>
            </a:fld>
            <a:endParaRPr lang="en-US"/>
          </a:p>
        </p:txBody>
      </p:sp>
      <p:pic>
        <p:nvPicPr>
          <p:cNvPr id="6" name="Picture 5" descr="Screenshot of the &quot;Total Number of Contacts&quot; definition in the ADRC/COVID Grant Reporting Too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7011" y="3070459"/>
            <a:ext cx="6742860" cy="1475001"/>
          </a:xfrm>
          <a:prstGeom prst="rect">
            <a:avLst/>
          </a:prstGeom>
          <a:ln w="3175">
            <a:solidFill>
              <a:schemeClr val="tx1"/>
            </a:solidFill>
          </a:ln>
        </p:spPr>
      </p:pic>
    </p:spTree>
    <p:extLst>
      <p:ext uri="{BB962C8B-B14F-4D97-AF65-F5344CB8AC3E}">
        <p14:creationId xmlns:p14="http://schemas.microsoft.com/office/powerpoint/2010/main" val="3834546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Total Number of </a:t>
            </a:r>
            <a:r>
              <a:rPr lang="en-US" sz="4400" dirty="0" smtClean="0"/>
              <a:t>Contacts - Unduplicated</a:t>
            </a:r>
            <a:endParaRPr lang="en-US" sz="4400" dirty="0"/>
          </a:p>
        </p:txBody>
      </p:sp>
      <p:sp>
        <p:nvSpPr>
          <p:cNvPr id="3" name="Content Placeholder 2"/>
          <p:cNvSpPr>
            <a:spLocks noGrp="1"/>
          </p:cNvSpPr>
          <p:nvPr>
            <p:ph idx="1"/>
          </p:nvPr>
        </p:nvSpPr>
        <p:spPr>
          <a:xfrm>
            <a:off x="1096963" y="3129373"/>
            <a:ext cx="3571290" cy="1108693"/>
          </a:xfrm>
        </p:spPr>
        <p:txBody>
          <a:bodyPr/>
          <a:lstStyle/>
          <a:p>
            <a:pPr marL="0" indent="0">
              <a:buNone/>
            </a:pPr>
            <a:r>
              <a:rPr lang="en-US" dirty="0" smtClean="0"/>
              <a:t>Question #10 – fill out the field for number of unduplicated individuals served </a:t>
            </a:r>
            <a:endParaRPr lang="en-US"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22</a:t>
            </a:fld>
            <a:endParaRPr lang="en-US"/>
          </a:p>
        </p:txBody>
      </p:sp>
      <p:pic>
        <p:nvPicPr>
          <p:cNvPr id="6" name="Picture 5" descr="Screenshot of the &quot;Total Number of Contacts&quot; question in the ADRC/COVID Grant Reporting Too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7946" y="3041432"/>
            <a:ext cx="7515585" cy="1284573"/>
          </a:xfrm>
          <a:prstGeom prst="rect">
            <a:avLst/>
          </a:prstGeom>
          <a:ln w="3175">
            <a:solidFill>
              <a:schemeClr val="tx1"/>
            </a:solidFill>
          </a:ln>
        </p:spPr>
      </p:pic>
    </p:spTree>
    <p:extLst>
      <p:ext uri="{BB962C8B-B14F-4D97-AF65-F5344CB8AC3E}">
        <p14:creationId xmlns:p14="http://schemas.microsoft.com/office/powerpoint/2010/main" val="26736059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00" y="399800"/>
            <a:ext cx="10947400" cy="1303588"/>
          </a:xfrm>
        </p:spPr>
        <p:txBody>
          <a:bodyPr>
            <a:normAutofit/>
          </a:bodyPr>
          <a:lstStyle/>
          <a:p>
            <a:r>
              <a:rPr lang="en-US" sz="4400" dirty="0"/>
              <a:t>Total Number of </a:t>
            </a:r>
            <a:r>
              <a:rPr lang="en-US" sz="4400" dirty="0" smtClean="0"/>
              <a:t>Contacts – Demographics &amp; PCC</a:t>
            </a:r>
            <a:endParaRPr lang="en-US" sz="4400" dirty="0"/>
          </a:p>
        </p:txBody>
      </p:sp>
      <p:sp>
        <p:nvSpPr>
          <p:cNvPr id="3" name="Content Placeholder 2"/>
          <p:cNvSpPr>
            <a:spLocks noGrp="1"/>
          </p:cNvSpPr>
          <p:nvPr>
            <p:ph idx="1"/>
          </p:nvPr>
        </p:nvSpPr>
        <p:spPr>
          <a:xfrm>
            <a:off x="1395346" y="2649609"/>
            <a:ext cx="4052553" cy="3166967"/>
          </a:xfrm>
        </p:spPr>
        <p:txBody>
          <a:bodyPr/>
          <a:lstStyle/>
          <a:p>
            <a:pPr>
              <a:buFont typeface="Arial" panose="020B0604020202020204" pitchFamily="34" charset="0"/>
              <a:buChar char="•"/>
            </a:pPr>
            <a:r>
              <a:rPr lang="en-US" dirty="0" smtClean="0"/>
              <a:t> Question #11.a. – fill out the applicable fields for total number of individuals served</a:t>
            </a:r>
          </a:p>
          <a:p>
            <a:pPr>
              <a:buFont typeface="Arial" panose="020B0604020202020204" pitchFamily="34" charset="0"/>
              <a:buChar char="•"/>
            </a:pPr>
            <a:r>
              <a:rPr lang="en-US" dirty="0" smtClean="0"/>
              <a:t> Question #11.b. – fill out the applicable fields for total number of individuals that received PCC</a:t>
            </a:r>
          </a:p>
          <a:p>
            <a:pPr marL="0" indent="0">
              <a:buNone/>
            </a:pPr>
            <a:r>
              <a:rPr lang="en-US" sz="1800" i="1" dirty="0" smtClean="0"/>
              <a:t>*Individuals that meet multiple demographic categories should be counted in all applicable categories</a:t>
            </a:r>
            <a:r>
              <a:rPr lang="en-US" sz="1800" dirty="0" smtClean="0"/>
              <a:t> </a:t>
            </a:r>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23</a:t>
            </a:fld>
            <a:endParaRPr lang="en-US"/>
          </a:p>
        </p:txBody>
      </p:sp>
      <p:pic>
        <p:nvPicPr>
          <p:cNvPr id="7" name="Picture 6" descr="Screenshot of the PCC Demographics section of the ADRC/COVID Grant Reporting Too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7899" y="1897968"/>
            <a:ext cx="5932756" cy="4306889"/>
          </a:xfrm>
          <a:prstGeom prst="rect">
            <a:avLst/>
          </a:prstGeom>
          <a:ln w="3175">
            <a:solidFill>
              <a:schemeClr val="tx1"/>
            </a:solidFill>
          </a:ln>
        </p:spPr>
      </p:pic>
    </p:spTree>
    <p:extLst>
      <p:ext uri="{BB962C8B-B14F-4D97-AF65-F5344CB8AC3E}">
        <p14:creationId xmlns:p14="http://schemas.microsoft.com/office/powerpoint/2010/main" val="19462681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Questions/Comments (Optional)</a:t>
            </a:r>
            <a:endParaRPr lang="en-US" sz="4400" dirty="0"/>
          </a:p>
        </p:txBody>
      </p:sp>
      <p:sp>
        <p:nvSpPr>
          <p:cNvPr id="3" name="Content Placeholder 2"/>
          <p:cNvSpPr>
            <a:spLocks noGrp="1"/>
          </p:cNvSpPr>
          <p:nvPr>
            <p:ph idx="1"/>
          </p:nvPr>
        </p:nvSpPr>
        <p:spPr>
          <a:xfrm>
            <a:off x="1096963" y="3120699"/>
            <a:ext cx="3138153" cy="1397451"/>
          </a:xfrm>
        </p:spPr>
        <p:txBody>
          <a:bodyPr/>
          <a:lstStyle/>
          <a:p>
            <a:pPr marL="0" indent="0">
              <a:buNone/>
            </a:pPr>
            <a:r>
              <a:rPr lang="en-US" dirty="0" smtClean="0"/>
              <a:t>States may opt to provide additional information on any data collection challenges or general questions/comments to share with ACL</a:t>
            </a:r>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24</a:t>
            </a:fld>
            <a:endParaRPr lang="en-US"/>
          </a:p>
        </p:txBody>
      </p:sp>
      <p:pic>
        <p:nvPicPr>
          <p:cNvPr id="6" name="Picture 5" descr="Screenshot of the Additional Questions/Comments section of the ADRC/COVID Grant Reporting Tool"/>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6516" y="2075446"/>
            <a:ext cx="6905997" cy="3487956"/>
          </a:xfrm>
          <a:prstGeom prst="rect">
            <a:avLst/>
          </a:prstGeom>
          <a:ln w="3175">
            <a:solidFill>
              <a:schemeClr val="tx1"/>
            </a:solidFill>
          </a:ln>
        </p:spPr>
      </p:pic>
    </p:spTree>
    <p:extLst>
      <p:ext uri="{BB962C8B-B14F-4D97-AF65-F5344CB8AC3E}">
        <p14:creationId xmlns:p14="http://schemas.microsoft.com/office/powerpoint/2010/main" val="27110428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Representative Validation and Date</a:t>
            </a:r>
            <a:endParaRPr lang="en-US" sz="4400" dirty="0"/>
          </a:p>
        </p:txBody>
      </p:sp>
      <p:sp>
        <p:nvSpPr>
          <p:cNvPr id="3" name="Content Placeholder 2"/>
          <p:cNvSpPr>
            <a:spLocks noGrp="1"/>
          </p:cNvSpPr>
          <p:nvPr>
            <p:ph idx="1"/>
          </p:nvPr>
        </p:nvSpPr>
        <p:spPr>
          <a:xfrm>
            <a:off x="1250968" y="3085407"/>
            <a:ext cx="3051525" cy="1666958"/>
          </a:xfrm>
        </p:spPr>
        <p:txBody>
          <a:bodyPr/>
          <a:lstStyle/>
          <a:p>
            <a:pPr marL="0" indent="0">
              <a:buNone/>
            </a:pPr>
            <a:r>
              <a:rPr lang="en-US" dirty="0" smtClean="0"/>
              <a:t>Will be completed by the representative from the grant lead agency to validate the state’s submission  </a:t>
            </a:r>
            <a:endParaRPr lang="en-US"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25</a:t>
            </a:fld>
            <a:endParaRPr lang="en-US"/>
          </a:p>
        </p:txBody>
      </p:sp>
      <p:pic>
        <p:nvPicPr>
          <p:cNvPr id="5" name="Picture 4" descr="Screenshot of the Validation section of the ADRC/COVID Grant Reporting Tool"/>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2493" y="2360999"/>
            <a:ext cx="7293928" cy="3115775"/>
          </a:xfrm>
          <a:prstGeom prst="rect">
            <a:avLst/>
          </a:prstGeom>
          <a:ln w="3175">
            <a:solidFill>
              <a:schemeClr val="tx1"/>
            </a:solidFill>
          </a:ln>
        </p:spPr>
      </p:pic>
    </p:spTree>
    <p:extLst>
      <p:ext uri="{BB962C8B-B14F-4D97-AF65-F5344CB8AC3E}">
        <p14:creationId xmlns:p14="http://schemas.microsoft.com/office/powerpoint/2010/main" val="26097838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2195513"/>
            <a:ext cx="10421937" cy="2089150"/>
          </a:xfrm>
        </p:spPr>
        <p:txBody>
          <a:bodyPr>
            <a:normAutofit/>
          </a:bodyPr>
          <a:lstStyle/>
          <a:p>
            <a:pPr eaLnBrk="1" fontAlgn="auto" hangingPunct="1">
              <a:spcAft>
                <a:spcPts val="0"/>
              </a:spcAft>
              <a:defRPr/>
            </a:pPr>
            <a:r>
              <a:rPr lang="en-US" sz="7200" dirty="0" smtClean="0"/>
              <a:t>Submitted Questions</a:t>
            </a:r>
            <a:endParaRPr lang="en-US" sz="7200" dirty="0"/>
          </a:p>
        </p:txBody>
      </p:sp>
      <p:sp>
        <p:nvSpPr>
          <p:cNvPr id="4" name="Slide Number Placeholder 3"/>
          <p:cNvSpPr>
            <a:spLocks noGrp="1"/>
          </p:cNvSpPr>
          <p:nvPr>
            <p:ph type="sldNum" sz="quarter" idx="12"/>
          </p:nvPr>
        </p:nvSpPr>
        <p:spPr/>
        <p:txBody>
          <a:bodyPr/>
          <a:lstStyle/>
          <a:p>
            <a:pPr>
              <a:defRPr/>
            </a:pPr>
            <a:fld id="{3C91FF51-1D5B-489A-9822-7DE3C8C9FC86}" type="slidenum">
              <a:rPr lang="en-US"/>
              <a:pPr>
                <a:defRPr/>
              </a:pPr>
              <a:t>26</a:t>
            </a:fld>
            <a:endParaRPr lang="en-US"/>
          </a:p>
        </p:txBody>
      </p:sp>
      <p:pic>
        <p:nvPicPr>
          <p:cNvPr id="88068" name="Picture 4"/>
          <p:cNvPicPr>
            <a:picLocks noChangeAspect="1"/>
          </p:cNvPicPr>
          <p:nvPr/>
        </p:nvPicPr>
        <p:blipFill>
          <a:blip r:embed="rId3">
            <a:extLst>
              <a:ext uri="{28A0092B-C50C-407E-A947-70E740481C1C}">
                <a14:useLocalDpi xmlns:a14="http://schemas.microsoft.com/office/drawing/2010/main" val="0"/>
              </a:ext>
            </a:extLst>
          </a:blip>
          <a:srcRect t="59364" b="12328"/>
          <a:stretch>
            <a:fillRect/>
          </a:stretch>
        </p:blipFill>
        <p:spPr bwMode="auto">
          <a:xfrm>
            <a:off x="0" y="5738813"/>
            <a:ext cx="12192000" cy="111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3"/>
          <p:cNvPicPr>
            <a:picLocks noChangeAspect="1"/>
          </p:cNvPicPr>
          <p:nvPr/>
        </p:nvPicPr>
        <p:blipFill>
          <a:blip r:embed="rId4"/>
          <a:stretch>
            <a:fillRect/>
          </a:stretch>
        </p:blipFill>
        <p:spPr>
          <a:xfrm>
            <a:off x="322263" y="209550"/>
            <a:ext cx="1128712" cy="1189038"/>
          </a:xfrm>
          <a:prstGeom prst="rect">
            <a:avLst/>
          </a:prstGeom>
          <a:ln>
            <a:noFill/>
          </a:ln>
          <a:effectLst>
            <a:outerShdw blurRad="292100" dist="139700" dir="2700000" algn="tl" rotWithShape="0">
              <a:srgbClr val="333333">
                <a:alpha val="65000"/>
              </a:srgbClr>
            </a:outerShdw>
          </a:effectLst>
        </p:spPr>
      </p:pic>
      <p:pic>
        <p:nvPicPr>
          <p:cNvPr id="88070"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199688" y="4816475"/>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1"/>
          <p:cNvSpPr txBox="1">
            <a:spLocks/>
          </p:cNvSpPr>
          <p:nvPr/>
        </p:nvSpPr>
        <p:spPr>
          <a:xfrm>
            <a:off x="5440363" y="6459538"/>
            <a:ext cx="1311275" cy="365125"/>
          </a:xfrm>
          <a:prstGeom prst="rect">
            <a:avLst/>
          </a:prstGeom>
        </p:spPr>
        <p:txBody>
          <a:bodyPr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en-US" dirty="0" smtClean="0"/>
              <a:t>26</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4400" dirty="0" smtClean="0"/>
              <a:t>Submitted Question #1</a:t>
            </a:r>
            <a:endParaRPr lang="en-US" sz="4400" dirty="0"/>
          </a:p>
        </p:txBody>
      </p:sp>
      <p:sp>
        <p:nvSpPr>
          <p:cNvPr id="87043" name="Content Placeholder 2"/>
          <p:cNvSpPr>
            <a:spLocks noGrp="1"/>
          </p:cNvSpPr>
          <p:nvPr>
            <p:ph idx="1"/>
          </p:nvPr>
        </p:nvSpPr>
        <p:spPr>
          <a:xfrm>
            <a:off x="1066800" y="1805133"/>
            <a:ext cx="10058400" cy="4022725"/>
          </a:xfrm>
        </p:spPr>
        <p:txBody>
          <a:bodyPr/>
          <a:lstStyle/>
          <a:p>
            <a:pPr marL="0" indent="0">
              <a:spcAft>
                <a:spcPts val="1200"/>
              </a:spcAft>
              <a:buNone/>
              <a:defRPr/>
            </a:pPr>
            <a:r>
              <a:rPr lang="en-US" altLang="en-US" sz="2800" b="1" i="1" dirty="0" smtClean="0"/>
              <a:t>Q: </a:t>
            </a:r>
            <a:r>
              <a:rPr lang="en-US" altLang="en-US" sz="2800" i="1" dirty="0" smtClean="0"/>
              <a:t>For the question “How many people did your organization support to complete functional assessment(s) for the following programs?,” does ACL want a count of newly assessed or those who are re-assessed and remain open to a waiver or other state funded program?</a:t>
            </a:r>
          </a:p>
          <a:p>
            <a:pPr marL="0" indent="0">
              <a:spcAft>
                <a:spcPts val="1200"/>
              </a:spcAft>
              <a:buNone/>
              <a:defRPr/>
            </a:pPr>
            <a:r>
              <a:rPr lang="en-US" altLang="en-US" sz="2800" b="1" i="1" dirty="0"/>
              <a:t>	</a:t>
            </a:r>
            <a:r>
              <a:rPr lang="en-US" altLang="en-US" sz="2800" b="1" i="1" dirty="0" smtClean="0"/>
              <a:t>A</a:t>
            </a:r>
            <a:r>
              <a:rPr lang="en-US" altLang="en-US" sz="2800" b="1" i="1" dirty="0"/>
              <a:t>: </a:t>
            </a:r>
            <a:r>
              <a:rPr lang="en-US" altLang="en-US" sz="2800" dirty="0" smtClean="0"/>
              <a:t>Please report the total number of assessments, including 	newly assessed and re-assessments.</a:t>
            </a:r>
          </a:p>
          <a:p>
            <a:pPr marL="0" indent="0">
              <a:buNone/>
              <a:defRPr/>
            </a:pPr>
            <a:endParaRPr lang="en-US" altLang="en-US" sz="2300" dirty="0" smtClean="0"/>
          </a:p>
        </p:txBody>
      </p:sp>
      <p:sp>
        <p:nvSpPr>
          <p:cNvPr id="4" name="Slide Number Placeholder 3"/>
          <p:cNvSpPr>
            <a:spLocks noGrp="1"/>
          </p:cNvSpPr>
          <p:nvPr>
            <p:ph type="sldNum" sz="quarter" idx="12"/>
          </p:nvPr>
        </p:nvSpPr>
        <p:spPr/>
        <p:txBody>
          <a:bodyPr/>
          <a:lstStyle/>
          <a:p>
            <a:pPr>
              <a:defRPr/>
            </a:pPr>
            <a:fld id="{D52B186B-A3B6-451E-BFA5-99A8CD710E80}" type="slidenum">
              <a:rPr lang="en-US" smtClean="0"/>
              <a:pPr>
                <a:defRPr/>
              </a:pPr>
              <a:t>27</a:t>
            </a:fld>
            <a:endParaRPr lang="en-US"/>
          </a:p>
        </p:txBody>
      </p:sp>
      <p:pic>
        <p:nvPicPr>
          <p:cNvPr id="5" name="Content Placeholder 3"/>
          <p:cNvPicPr>
            <a:picLocks noChangeAspect="1"/>
          </p:cNvPicPr>
          <p:nvPr/>
        </p:nvPicPr>
        <p:blipFill>
          <a:blip r:embed="rId3"/>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90118"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36200" y="5426075"/>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Submitted Question #2</a:t>
            </a:r>
            <a:endParaRPr lang="en-US" dirty="0"/>
          </a:p>
        </p:txBody>
      </p:sp>
      <p:sp>
        <p:nvSpPr>
          <p:cNvPr id="3" name="Content Placeholder 2"/>
          <p:cNvSpPr>
            <a:spLocks noGrp="1"/>
          </p:cNvSpPr>
          <p:nvPr>
            <p:ph idx="1"/>
          </p:nvPr>
        </p:nvSpPr>
        <p:spPr/>
        <p:txBody>
          <a:bodyPr/>
          <a:lstStyle/>
          <a:p>
            <a:pPr marL="0" indent="0">
              <a:buNone/>
              <a:defRPr/>
            </a:pPr>
            <a:r>
              <a:rPr lang="en-US" sz="2800" b="1" i="1" dirty="0"/>
              <a:t>Q: </a:t>
            </a:r>
            <a:r>
              <a:rPr lang="en-US" sz="2800" i="1" dirty="0"/>
              <a:t>Does ACL want to know how many people entered into a waiver or state funded service, or just how many people were assessed or re-assessed?</a:t>
            </a:r>
          </a:p>
          <a:p>
            <a:pPr marL="0" indent="0">
              <a:buNone/>
              <a:defRPr/>
            </a:pPr>
            <a:r>
              <a:rPr lang="en-US" sz="2800" i="1" dirty="0"/>
              <a:t>	</a:t>
            </a:r>
            <a:r>
              <a:rPr lang="en-US" sz="2800" b="1" i="1" dirty="0"/>
              <a:t>A: </a:t>
            </a:r>
            <a:r>
              <a:rPr lang="en-US" sz="2800" dirty="0"/>
              <a:t>Only count the number of assessments completed. We do </a:t>
            </a:r>
            <a:r>
              <a:rPr lang="en-US" sz="2800" dirty="0" smtClean="0"/>
              <a:t>	not </a:t>
            </a:r>
            <a:r>
              <a:rPr lang="en-US" sz="2800" dirty="0"/>
              <a:t>need to 	know how many individuals actually enrolled in a </a:t>
            </a:r>
            <a:r>
              <a:rPr lang="en-US" sz="2800" dirty="0" smtClean="0"/>
              <a:t>	program</a:t>
            </a:r>
            <a:r>
              <a:rPr lang="en-US" sz="2800" i="1" dirty="0"/>
              <a:t>. </a:t>
            </a:r>
          </a:p>
          <a:p>
            <a:endParaRPr lang="en-US"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28</a:t>
            </a:fld>
            <a:endParaRPr lang="en-US"/>
          </a:p>
        </p:txBody>
      </p:sp>
    </p:spTree>
    <p:extLst>
      <p:ext uri="{BB962C8B-B14F-4D97-AF65-F5344CB8AC3E}">
        <p14:creationId xmlns:p14="http://schemas.microsoft.com/office/powerpoint/2010/main" val="40039694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Submitted Question #3</a:t>
            </a:r>
            <a:endParaRPr lang="en-US" dirty="0"/>
          </a:p>
        </p:txBody>
      </p:sp>
      <p:sp>
        <p:nvSpPr>
          <p:cNvPr id="3" name="Content Placeholder 2"/>
          <p:cNvSpPr>
            <a:spLocks noGrp="1"/>
          </p:cNvSpPr>
          <p:nvPr>
            <p:ph idx="1"/>
          </p:nvPr>
        </p:nvSpPr>
        <p:spPr/>
        <p:txBody>
          <a:bodyPr/>
          <a:lstStyle/>
          <a:p>
            <a:pPr marL="0" indent="0">
              <a:spcAft>
                <a:spcPts val="1200"/>
              </a:spcAft>
              <a:buNone/>
            </a:pPr>
            <a:r>
              <a:rPr lang="en-US" sz="2800" b="1" i="1" dirty="0" smtClean="0"/>
              <a:t>Q: </a:t>
            </a:r>
            <a:r>
              <a:rPr lang="en-US" sz="2800" i="1" dirty="0" smtClean="0"/>
              <a:t>Does ACL want to know ethnicity or just the demographics listed in the Reporting Tool?</a:t>
            </a:r>
          </a:p>
          <a:p>
            <a:pPr marL="0" indent="0">
              <a:spcAft>
                <a:spcPts val="1200"/>
              </a:spcAft>
              <a:buNone/>
            </a:pPr>
            <a:r>
              <a:rPr lang="en-US" sz="2800" b="1" i="1" dirty="0"/>
              <a:t>	</a:t>
            </a:r>
            <a:r>
              <a:rPr lang="en-US" sz="2800" b="1" dirty="0" smtClean="0"/>
              <a:t>A</a:t>
            </a:r>
            <a:r>
              <a:rPr lang="en-US" sz="2800" b="1" dirty="0"/>
              <a:t>: </a:t>
            </a:r>
            <a:r>
              <a:rPr lang="en-US" sz="2800" dirty="0"/>
              <a:t>At this time, we are only collecting the demographics listed </a:t>
            </a:r>
            <a:r>
              <a:rPr lang="en-US" sz="2800" dirty="0" smtClean="0"/>
              <a:t>	in </a:t>
            </a:r>
            <a:r>
              <a:rPr lang="en-US" sz="2800" dirty="0"/>
              <a:t>the Tool. </a:t>
            </a:r>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29</a:t>
            </a:fld>
            <a:endParaRPr lang="en-US"/>
          </a:p>
        </p:txBody>
      </p:sp>
    </p:spTree>
    <p:extLst>
      <p:ext uri="{BB962C8B-B14F-4D97-AF65-F5344CB8AC3E}">
        <p14:creationId xmlns:p14="http://schemas.microsoft.com/office/powerpoint/2010/main" val="2412808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2195513"/>
            <a:ext cx="10058400" cy="2089150"/>
          </a:xfrm>
        </p:spPr>
        <p:txBody>
          <a:bodyPr>
            <a:normAutofit/>
          </a:bodyPr>
          <a:lstStyle/>
          <a:p>
            <a:pPr eaLnBrk="1" fontAlgn="auto" hangingPunct="1">
              <a:spcAft>
                <a:spcPts val="0"/>
              </a:spcAft>
              <a:defRPr/>
            </a:pPr>
            <a:r>
              <a:rPr lang="en-US" sz="7200" dirty="0" smtClean="0"/>
              <a:t>Welcome from ACL</a:t>
            </a:r>
            <a:endParaRPr lang="en-US" sz="7200" dirty="0"/>
          </a:p>
        </p:txBody>
      </p:sp>
      <p:sp>
        <p:nvSpPr>
          <p:cNvPr id="4" name="Slide Number Placeholder 3"/>
          <p:cNvSpPr>
            <a:spLocks noGrp="1"/>
          </p:cNvSpPr>
          <p:nvPr>
            <p:ph type="sldNum" sz="quarter" idx="12"/>
          </p:nvPr>
        </p:nvSpPr>
        <p:spPr/>
        <p:txBody>
          <a:bodyPr/>
          <a:lstStyle/>
          <a:p>
            <a:pPr>
              <a:defRPr/>
            </a:pPr>
            <a:fld id="{DF9A0066-DD8D-4273-9FB8-8981BBD18567}" type="slidenum">
              <a:rPr lang="en-US"/>
              <a:pPr>
                <a:defRPr/>
              </a:pPr>
              <a:t>3</a:t>
            </a:fld>
            <a:endParaRPr lang="en-US"/>
          </a:p>
        </p:txBody>
      </p:sp>
      <p:pic>
        <p:nvPicPr>
          <p:cNvPr id="83972" name="Picture 4"/>
          <p:cNvPicPr>
            <a:picLocks noChangeAspect="1"/>
          </p:cNvPicPr>
          <p:nvPr/>
        </p:nvPicPr>
        <p:blipFill>
          <a:blip r:embed="rId3">
            <a:extLst>
              <a:ext uri="{28A0092B-C50C-407E-A947-70E740481C1C}">
                <a14:useLocalDpi xmlns:a14="http://schemas.microsoft.com/office/drawing/2010/main" val="0"/>
              </a:ext>
            </a:extLst>
          </a:blip>
          <a:srcRect t="59364" b="12328"/>
          <a:stretch>
            <a:fillRect/>
          </a:stretch>
        </p:blipFill>
        <p:spPr bwMode="auto">
          <a:xfrm>
            <a:off x="0" y="5738813"/>
            <a:ext cx="12192000" cy="111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3"/>
          <p:cNvPicPr>
            <a:picLocks noChangeAspect="1"/>
          </p:cNvPicPr>
          <p:nvPr/>
        </p:nvPicPr>
        <p:blipFill>
          <a:blip r:embed="rId4"/>
          <a:stretch>
            <a:fillRect/>
          </a:stretch>
        </p:blipFill>
        <p:spPr>
          <a:xfrm>
            <a:off x="322263" y="209550"/>
            <a:ext cx="1128712" cy="1189038"/>
          </a:xfrm>
          <a:prstGeom prst="rect">
            <a:avLst/>
          </a:prstGeom>
          <a:ln>
            <a:noFill/>
          </a:ln>
          <a:effectLst>
            <a:outerShdw blurRad="292100" dist="139700" dir="2700000" algn="tl" rotWithShape="0">
              <a:srgbClr val="333333">
                <a:alpha val="65000"/>
              </a:srgbClr>
            </a:outerShdw>
          </a:effectLst>
        </p:spPr>
      </p:pic>
      <p:pic>
        <p:nvPicPr>
          <p:cNvPr id="83974"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199688" y="4816475"/>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1"/>
          <p:cNvSpPr txBox="1">
            <a:spLocks/>
          </p:cNvSpPr>
          <p:nvPr/>
        </p:nvSpPr>
        <p:spPr>
          <a:xfrm>
            <a:off x="5440363" y="6459538"/>
            <a:ext cx="1311275" cy="365125"/>
          </a:xfrm>
          <a:prstGeom prst="rect">
            <a:avLst/>
          </a:prstGeom>
        </p:spPr>
        <p:txBody>
          <a:bodyPr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en-US" dirty="0" smtClean="0"/>
              <a:t>4</a:t>
            </a:r>
            <a:endParaRPr lang="en-US" dirty="0"/>
          </a:p>
        </p:txBody>
      </p:sp>
    </p:spTree>
    <p:extLst>
      <p:ext uri="{BB962C8B-B14F-4D97-AF65-F5344CB8AC3E}">
        <p14:creationId xmlns:p14="http://schemas.microsoft.com/office/powerpoint/2010/main" val="15554599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Submitted Question #4</a:t>
            </a:r>
            <a:endParaRPr lang="en-US" dirty="0"/>
          </a:p>
        </p:txBody>
      </p:sp>
      <p:sp>
        <p:nvSpPr>
          <p:cNvPr id="3" name="Content Placeholder 2"/>
          <p:cNvSpPr>
            <a:spLocks noGrp="1"/>
          </p:cNvSpPr>
          <p:nvPr>
            <p:ph idx="1"/>
          </p:nvPr>
        </p:nvSpPr>
        <p:spPr/>
        <p:txBody>
          <a:bodyPr/>
          <a:lstStyle/>
          <a:p>
            <a:pPr marL="0" indent="0">
              <a:spcAft>
                <a:spcPts val="1200"/>
              </a:spcAft>
              <a:buNone/>
            </a:pPr>
            <a:r>
              <a:rPr lang="en-US" sz="2800" b="1" i="1" dirty="0" smtClean="0"/>
              <a:t>Q: </a:t>
            </a:r>
            <a:r>
              <a:rPr lang="en-US" sz="2800" i="1" dirty="0" smtClean="0"/>
              <a:t>Are we expected to report data based only on services that were provided using ADRC/COVID funds? </a:t>
            </a:r>
          </a:p>
          <a:p>
            <a:pPr marL="0" indent="0">
              <a:spcAft>
                <a:spcPts val="1200"/>
              </a:spcAft>
              <a:buNone/>
            </a:pPr>
            <a:r>
              <a:rPr lang="en-US" sz="2800" b="1" i="1" dirty="0"/>
              <a:t>	</a:t>
            </a:r>
            <a:r>
              <a:rPr lang="en-US" sz="2800" b="1" dirty="0"/>
              <a:t>A: </a:t>
            </a:r>
            <a:r>
              <a:rPr lang="en-US" sz="2800" dirty="0"/>
              <a:t>No. </a:t>
            </a:r>
            <a:r>
              <a:rPr lang="en-US" sz="2800" dirty="0" smtClean="0"/>
              <a:t>Data submitted shall </a:t>
            </a:r>
            <a:r>
              <a:rPr lang="en-US" sz="2800" dirty="0"/>
              <a:t>represent all services and </a:t>
            </a:r>
            <a:r>
              <a:rPr lang="en-US" sz="2800" dirty="0" smtClean="0"/>
              <a:t>	supports </a:t>
            </a:r>
            <a:r>
              <a:rPr lang="en-US" sz="2800" dirty="0"/>
              <a:t>provided by </a:t>
            </a:r>
            <a:r>
              <a:rPr lang="en-US" sz="2800" dirty="0" smtClean="0"/>
              <a:t>ADRCs across the state/territory. Data 	reported </a:t>
            </a:r>
            <a:r>
              <a:rPr lang="en-US" sz="2800" dirty="0"/>
              <a:t>in this Tool is not limited to grant-specific activities </a:t>
            </a:r>
            <a:r>
              <a:rPr lang="en-US" sz="2800" dirty="0" smtClean="0"/>
              <a:t>	or </a:t>
            </a:r>
            <a:r>
              <a:rPr lang="en-US" sz="2800" dirty="0"/>
              <a:t>budgets and instead shall represent statewide activity as </a:t>
            </a:r>
            <a:r>
              <a:rPr lang="en-US" sz="2800" dirty="0" smtClean="0"/>
              <a:t>	best </a:t>
            </a:r>
            <a:r>
              <a:rPr lang="en-US" sz="2800" dirty="0"/>
              <a:t>as possible. </a:t>
            </a:r>
            <a:endParaRPr lang="en-US" sz="3200" dirty="0" smtClean="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30</a:t>
            </a:fld>
            <a:endParaRPr lang="en-US"/>
          </a:p>
        </p:txBody>
      </p:sp>
    </p:spTree>
    <p:extLst>
      <p:ext uri="{BB962C8B-B14F-4D97-AF65-F5344CB8AC3E}">
        <p14:creationId xmlns:p14="http://schemas.microsoft.com/office/powerpoint/2010/main" val="29230701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Submitted Question #5</a:t>
            </a:r>
            <a:endParaRPr lang="en-US" dirty="0"/>
          </a:p>
        </p:txBody>
      </p:sp>
      <p:sp>
        <p:nvSpPr>
          <p:cNvPr id="3" name="Content Placeholder 2"/>
          <p:cNvSpPr>
            <a:spLocks noGrp="1"/>
          </p:cNvSpPr>
          <p:nvPr>
            <p:ph idx="1"/>
          </p:nvPr>
        </p:nvSpPr>
        <p:spPr/>
        <p:txBody>
          <a:bodyPr/>
          <a:lstStyle/>
          <a:p>
            <a:pPr marL="0" indent="0">
              <a:spcAft>
                <a:spcPts val="1200"/>
              </a:spcAft>
              <a:buNone/>
            </a:pPr>
            <a:r>
              <a:rPr lang="en-US" sz="2800" b="1" i="1" dirty="0" smtClean="0"/>
              <a:t>Q: </a:t>
            </a:r>
            <a:r>
              <a:rPr lang="en-US" sz="2800" i="1" dirty="0" smtClean="0"/>
              <a:t>Will ACL require narrative to accompany the Reporting Tool so additional information is provided on the data entered? For example, if some fields where reported “0” because the data we have available does not get to the granularity of some of the questions, should we explain this?</a:t>
            </a:r>
          </a:p>
          <a:p>
            <a:pPr marL="384175" lvl="2" indent="0">
              <a:buNone/>
            </a:pPr>
            <a:r>
              <a:rPr lang="en-US" sz="2800" b="1" dirty="0" smtClean="0"/>
              <a:t>A: </a:t>
            </a:r>
            <a:r>
              <a:rPr lang="en-US" sz="2800" dirty="0" smtClean="0"/>
              <a:t>An optional textbox is included at the end of the survey where states can note any data collection challenges or share any general notes with ACL.</a:t>
            </a:r>
            <a:endParaRPr lang="en-US" sz="2800"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31</a:t>
            </a:fld>
            <a:endParaRPr lang="en-US"/>
          </a:p>
        </p:txBody>
      </p:sp>
    </p:spTree>
    <p:extLst>
      <p:ext uri="{BB962C8B-B14F-4D97-AF65-F5344CB8AC3E}">
        <p14:creationId xmlns:p14="http://schemas.microsoft.com/office/powerpoint/2010/main" val="16486646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2195513"/>
            <a:ext cx="10058400" cy="2089150"/>
          </a:xfrm>
        </p:spPr>
        <p:txBody>
          <a:bodyPr>
            <a:normAutofit/>
          </a:bodyPr>
          <a:lstStyle/>
          <a:p>
            <a:pPr eaLnBrk="1" fontAlgn="auto" hangingPunct="1">
              <a:spcAft>
                <a:spcPts val="0"/>
              </a:spcAft>
              <a:defRPr/>
            </a:pPr>
            <a:r>
              <a:rPr lang="en-US" sz="7200" dirty="0" smtClean="0">
                <a:solidFill>
                  <a:schemeClr val="tx1">
                    <a:lumMod val="75000"/>
                    <a:lumOff val="25000"/>
                  </a:schemeClr>
                </a:solidFill>
              </a:rPr>
              <a:t>Live Q&amp;A</a:t>
            </a:r>
            <a:endParaRPr lang="en-US" sz="7200"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pPr>
              <a:defRPr/>
            </a:pPr>
            <a:fld id="{8D16A466-8E13-4372-927F-9CAFBDF9FE6C}" type="slidenum">
              <a:rPr lang="en-US"/>
              <a:pPr>
                <a:defRPr/>
              </a:pPr>
              <a:t>32</a:t>
            </a:fld>
            <a:endParaRPr lang="en-US"/>
          </a:p>
        </p:txBody>
      </p:sp>
      <p:pic>
        <p:nvPicPr>
          <p:cNvPr id="53252" name="Picture 4"/>
          <p:cNvPicPr>
            <a:picLocks noChangeAspect="1"/>
          </p:cNvPicPr>
          <p:nvPr/>
        </p:nvPicPr>
        <p:blipFill>
          <a:blip r:embed="rId3">
            <a:extLst>
              <a:ext uri="{28A0092B-C50C-407E-A947-70E740481C1C}">
                <a14:useLocalDpi xmlns:a14="http://schemas.microsoft.com/office/drawing/2010/main" val="0"/>
              </a:ext>
            </a:extLst>
          </a:blip>
          <a:srcRect t="59364" b="12328"/>
          <a:stretch>
            <a:fillRect/>
          </a:stretch>
        </p:blipFill>
        <p:spPr bwMode="auto">
          <a:xfrm>
            <a:off x="0" y="5738813"/>
            <a:ext cx="12192000" cy="111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3"/>
          <p:cNvPicPr>
            <a:picLocks noChangeAspect="1"/>
          </p:cNvPicPr>
          <p:nvPr/>
        </p:nvPicPr>
        <p:blipFill>
          <a:blip r:embed="rId4"/>
          <a:stretch>
            <a:fillRect/>
          </a:stretch>
        </p:blipFill>
        <p:spPr>
          <a:xfrm>
            <a:off x="322263" y="209550"/>
            <a:ext cx="1128712" cy="1189038"/>
          </a:xfrm>
          <a:prstGeom prst="rect">
            <a:avLst/>
          </a:prstGeom>
          <a:ln>
            <a:noFill/>
          </a:ln>
          <a:effectLst>
            <a:outerShdw blurRad="292100" dist="139700" dir="2700000" algn="tl" rotWithShape="0">
              <a:srgbClr val="333333">
                <a:alpha val="65000"/>
              </a:srgbClr>
            </a:outerShdw>
          </a:effectLst>
        </p:spPr>
      </p:pic>
      <p:pic>
        <p:nvPicPr>
          <p:cNvPr id="53254"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199688" y="4816475"/>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1"/>
          <p:cNvSpPr txBox="1">
            <a:spLocks/>
          </p:cNvSpPr>
          <p:nvPr/>
        </p:nvSpPr>
        <p:spPr>
          <a:xfrm>
            <a:off x="5440363" y="6459538"/>
            <a:ext cx="1311275" cy="365125"/>
          </a:xfrm>
          <a:prstGeom prst="rect">
            <a:avLst/>
          </a:prstGeom>
        </p:spPr>
        <p:txBody>
          <a:bodyPr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en-US" dirty="0" smtClean="0"/>
              <a:t>32</a:t>
            </a:r>
            <a:endParaRPr lang="en-US" dirty="0"/>
          </a:p>
        </p:txBody>
      </p:sp>
    </p:spTree>
    <p:extLst>
      <p:ext uri="{BB962C8B-B14F-4D97-AF65-F5344CB8AC3E}">
        <p14:creationId xmlns:p14="http://schemas.microsoft.com/office/powerpoint/2010/main" val="6723937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2195513"/>
            <a:ext cx="10058400" cy="2089150"/>
          </a:xfrm>
        </p:spPr>
        <p:txBody>
          <a:bodyPr>
            <a:normAutofit/>
          </a:bodyPr>
          <a:lstStyle/>
          <a:p>
            <a:pPr eaLnBrk="1" fontAlgn="auto" hangingPunct="1">
              <a:spcAft>
                <a:spcPts val="0"/>
              </a:spcAft>
              <a:defRPr/>
            </a:pPr>
            <a:r>
              <a:rPr lang="en-US" sz="7200" dirty="0" smtClean="0">
                <a:solidFill>
                  <a:schemeClr val="tx1">
                    <a:lumMod val="75000"/>
                    <a:lumOff val="25000"/>
                  </a:schemeClr>
                </a:solidFill>
              </a:rPr>
              <a:t>Next Steps</a:t>
            </a:r>
            <a:endParaRPr lang="en-US" sz="7200"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pPr>
              <a:defRPr/>
            </a:pPr>
            <a:fld id="{8D16A466-8E13-4372-927F-9CAFBDF9FE6C}" type="slidenum">
              <a:rPr lang="en-US"/>
              <a:pPr>
                <a:defRPr/>
              </a:pPr>
              <a:t>33</a:t>
            </a:fld>
            <a:endParaRPr lang="en-US"/>
          </a:p>
        </p:txBody>
      </p:sp>
      <p:pic>
        <p:nvPicPr>
          <p:cNvPr id="53252" name="Picture 4"/>
          <p:cNvPicPr>
            <a:picLocks noChangeAspect="1"/>
          </p:cNvPicPr>
          <p:nvPr/>
        </p:nvPicPr>
        <p:blipFill>
          <a:blip r:embed="rId3">
            <a:extLst>
              <a:ext uri="{28A0092B-C50C-407E-A947-70E740481C1C}">
                <a14:useLocalDpi xmlns:a14="http://schemas.microsoft.com/office/drawing/2010/main" val="0"/>
              </a:ext>
            </a:extLst>
          </a:blip>
          <a:srcRect t="59364" b="12328"/>
          <a:stretch>
            <a:fillRect/>
          </a:stretch>
        </p:blipFill>
        <p:spPr bwMode="auto">
          <a:xfrm>
            <a:off x="0" y="5738813"/>
            <a:ext cx="12192000" cy="111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3"/>
          <p:cNvPicPr>
            <a:picLocks noChangeAspect="1"/>
          </p:cNvPicPr>
          <p:nvPr/>
        </p:nvPicPr>
        <p:blipFill>
          <a:blip r:embed="rId4"/>
          <a:stretch>
            <a:fillRect/>
          </a:stretch>
        </p:blipFill>
        <p:spPr>
          <a:xfrm>
            <a:off x="322263" y="209550"/>
            <a:ext cx="1128712" cy="1189038"/>
          </a:xfrm>
          <a:prstGeom prst="rect">
            <a:avLst/>
          </a:prstGeom>
          <a:ln>
            <a:noFill/>
          </a:ln>
          <a:effectLst>
            <a:outerShdw blurRad="292100" dist="139700" dir="2700000" algn="tl" rotWithShape="0">
              <a:srgbClr val="333333">
                <a:alpha val="65000"/>
              </a:srgbClr>
            </a:outerShdw>
          </a:effectLst>
        </p:spPr>
      </p:pic>
      <p:pic>
        <p:nvPicPr>
          <p:cNvPr id="53254"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199688" y="4816475"/>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1"/>
          <p:cNvSpPr txBox="1">
            <a:spLocks/>
          </p:cNvSpPr>
          <p:nvPr/>
        </p:nvSpPr>
        <p:spPr>
          <a:xfrm>
            <a:off x="5440363" y="6459538"/>
            <a:ext cx="1311275" cy="365125"/>
          </a:xfrm>
          <a:prstGeom prst="rect">
            <a:avLst/>
          </a:prstGeom>
        </p:spPr>
        <p:txBody>
          <a:bodyPr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en-US" dirty="0" smtClean="0"/>
              <a:t>33</a:t>
            </a:r>
            <a:endParaRPr lang="en-US" dirty="0"/>
          </a:p>
        </p:txBody>
      </p:sp>
    </p:spTree>
    <p:extLst>
      <p:ext uri="{BB962C8B-B14F-4D97-AF65-F5344CB8AC3E}">
        <p14:creationId xmlns:p14="http://schemas.microsoft.com/office/powerpoint/2010/main" val="15734928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Next Steps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sz="2400" dirty="0" smtClean="0"/>
              <a:t> First semi-annual reporting tool submission is due </a:t>
            </a:r>
            <a:r>
              <a:rPr lang="en-US" sz="2400" b="1" dirty="0"/>
              <a:t>October 30, </a:t>
            </a:r>
            <a:r>
              <a:rPr lang="en-US" sz="2400" b="1" dirty="0" smtClean="0"/>
              <a:t>2020</a:t>
            </a:r>
            <a:endParaRPr lang="en-US" dirty="0" smtClean="0"/>
          </a:p>
          <a:p>
            <a:pPr>
              <a:buFont typeface="Wingdings" panose="05000000000000000000" pitchFamily="2" charset="2"/>
              <a:buChar char="§"/>
            </a:pPr>
            <a:r>
              <a:rPr lang="en-US" sz="2400" dirty="0"/>
              <a:t> </a:t>
            </a:r>
            <a:r>
              <a:rPr lang="en-US" sz="2400" dirty="0" smtClean="0"/>
              <a:t>Reporting tool link and manual will be shared again as a reminder at the end of this month</a:t>
            </a:r>
          </a:p>
          <a:p>
            <a:pPr>
              <a:buFont typeface="Wingdings" panose="05000000000000000000" pitchFamily="2" charset="2"/>
              <a:buChar char="§"/>
            </a:pPr>
            <a:r>
              <a:rPr lang="en-US" sz="2400" dirty="0"/>
              <a:t> </a:t>
            </a:r>
            <a:r>
              <a:rPr lang="en-US" sz="2400" dirty="0" smtClean="0"/>
              <a:t>Upcoming activities:</a:t>
            </a:r>
          </a:p>
          <a:p>
            <a:pPr lvl="2">
              <a:buFont typeface="Wingdings" panose="05000000000000000000" pitchFamily="2" charset="2"/>
              <a:buChar char="§"/>
            </a:pPr>
            <a:r>
              <a:rPr lang="en-US" sz="2000" dirty="0" smtClean="0">
                <a:solidFill>
                  <a:schemeClr val="tx1"/>
                </a:solidFill>
              </a:rPr>
              <a:t>September 15, 3-4 PM: Hospital2Home – Dementia Capable Care Transitions: Better Care, Better Outcomes</a:t>
            </a:r>
          </a:p>
          <a:p>
            <a:pPr lvl="2">
              <a:spcAft>
                <a:spcPts val="2400"/>
              </a:spcAft>
              <a:buFont typeface="Wingdings" panose="05000000000000000000" pitchFamily="2" charset="2"/>
              <a:buChar char="§"/>
            </a:pPr>
            <a:r>
              <a:rPr lang="en-US" sz="2000" dirty="0" smtClean="0">
                <a:solidFill>
                  <a:schemeClr val="tx1"/>
                </a:solidFill>
              </a:rPr>
              <a:t>September 30: NWDBC Semi-Annual Reports </a:t>
            </a:r>
            <a:r>
              <a:rPr lang="en-US" sz="2000" dirty="0" smtClean="0">
                <a:solidFill>
                  <a:schemeClr val="tx1"/>
                </a:solidFill>
              </a:rPr>
              <a:t>due</a:t>
            </a:r>
            <a:endParaRPr lang="en-US" sz="2200" dirty="0" smtClean="0">
              <a:solidFill>
                <a:schemeClr val="tx1"/>
              </a:solidFill>
            </a:endParaRPr>
          </a:p>
          <a:p>
            <a:pPr marL="200025" lvl="1" indent="0">
              <a:buNone/>
            </a:pPr>
            <a:r>
              <a:rPr lang="en-US" sz="2400" dirty="0" smtClean="0">
                <a:solidFill>
                  <a:schemeClr val="tx1"/>
                </a:solidFill>
              </a:rPr>
              <a:t>Don’t forget – the </a:t>
            </a:r>
            <a:r>
              <a:rPr lang="en-US" sz="2400" dirty="0" smtClean="0">
                <a:solidFill>
                  <a:schemeClr val="tx1"/>
                </a:solidFill>
                <a:hlinkClick r:id="rId3"/>
              </a:rPr>
              <a:t>ACL Technical Assistance Community</a:t>
            </a:r>
            <a:r>
              <a:rPr lang="en-US" sz="2400" dirty="0" smtClean="0">
                <a:solidFill>
                  <a:schemeClr val="tx1"/>
                </a:solidFill>
              </a:rPr>
              <a:t> site is your resource to stay informed, access resources, and connect with your peers! </a:t>
            </a:r>
            <a:endParaRPr lang="en-US" sz="2400" dirty="0">
              <a:solidFill>
                <a:schemeClr val="tx1"/>
              </a:solidFill>
            </a:endParaRPr>
          </a:p>
        </p:txBody>
      </p:sp>
      <p:sp>
        <p:nvSpPr>
          <p:cNvPr id="4" name="Slide Number Placeholder 3"/>
          <p:cNvSpPr>
            <a:spLocks noGrp="1"/>
          </p:cNvSpPr>
          <p:nvPr>
            <p:ph type="sldNum" sz="quarter" idx="12"/>
          </p:nvPr>
        </p:nvSpPr>
        <p:spPr/>
        <p:txBody>
          <a:bodyPr/>
          <a:lstStyle/>
          <a:p>
            <a:pPr>
              <a:defRPr/>
            </a:pPr>
            <a:fld id="{C754C6F3-FE08-4F7B-B182-E9F5312F9CF3}" type="slidenum">
              <a:rPr lang="en-US" smtClean="0"/>
              <a:pPr>
                <a:defRPr/>
              </a:pPr>
              <a:t>34</a:t>
            </a:fld>
            <a:endParaRPr lang="en-US"/>
          </a:p>
        </p:txBody>
      </p:sp>
      <p:pic>
        <p:nvPicPr>
          <p:cNvPr id="5" name="Content Placeholder 3"/>
          <p:cNvPicPr>
            <a:picLocks noChangeAspect="1"/>
          </p:cNvPicPr>
          <p:nvPr/>
        </p:nvPicPr>
        <p:blipFill>
          <a:blip r:embed="rId4"/>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80902"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161588" y="5492750"/>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74604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Questions?</a:t>
            </a:r>
            <a:endParaRPr lang="en-US" dirty="0"/>
          </a:p>
        </p:txBody>
      </p:sp>
      <p:sp>
        <p:nvSpPr>
          <p:cNvPr id="3" name="Content Placeholder 2"/>
          <p:cNvSpPr>
            <a:spLocks noGrp="1"/>
          </p:cNvSpPr>
          <p:nvPr>
            <p:ph idx="1"/>
          </p:nvPr>
        </p:nvSpPr>
        <p:spPr>
          <a:xfrm>
            <a:off x="2382015" y="4721811"/>
            <a:ext cx="7488296" cy="1545221"/>
          </a:xfrm>
        </p:spPr>
        <p:txBody>
          <a:bodyPr/>
          <a:lstStyle/>
          <a:p>
            <a:pPr marL="0" indent="0" algn="ctr" defTabSz="914400">
              <a:buNone/>
            </a:pPr>
            <a:r>
              <a:rPr lang="en-US" sz="3200" dirty="0" smtClean="0"/>
              <a:t>Additional questions </a:t>
            </a:r>
            <a:r>
              <a:rPr lang="en-US" sz="3200" dirty="0"/>
              <a:t>can be submitted to ACL at:</a:t>
            </a:r>
          </a:p>
          <a:p>
            <a:pPr marL="0" indent="0" algn="ctr" defTabSz="914400">
              <a:buNone/>
            </a:pPr>
            <a:r>
              <a:rPr lang="en-US" sz="3200" dirty="0" smtClean="0">
                <a:hlinkClick r:id="rId2"/>
              </a:rPr>
              <a:t>NoWrongDoor@acl.hhs.gov</a:t>
            </a:r>
            <a:endParaRPr lang="en-US" altLang="en-US" sz="3200"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35</a:t>
            </a:fld>
            <a:endParaRPr lang="en-US"/>
          </a:p>
        </p:txBody>
      </p:sp>
      <p:pic>
        <p:nvPicPr>
          <p:cNvPr id="5" name="Picture 2" descr="An image of two question mark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8688" y="2071396"/>
            <a:ext cx="2774950" cy="250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3"/>
          <p:cNvPicPr>
            <a:picLocks noChangeAspect="1"/>
          </p:cNvPicPr>
          <p:nvPr/>
        </p:nvPicPr>
        <p:blipFill>
          <a:blip r:embed="rId4"/>
          <a:stretch>
            <a:fillRect/>
          </a:stretch>
        </p:blipFill>
        <p:spPr bwMode="auto">
          <a:xfrm>
            <a:off x="98208" y="287338"/>
            <a:ext cx="952717" cy="1003529"/>
          </a:xfrm>
          <a:prstGeom prst="rect">
            <a:avLst/>
          </a:prstGeom>
          <a:noFill/>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236200" y="5391652"/>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1019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2195513"/>
            <a:ext cx="10058400" cy="2089150"/>
          </a:xfrm>
        </p:spPr>
        <p:txBody>
          <a:bodyPr>
            <a:normAutofit/>
          </a:bodyPr>
          <a:lstStyle/>
          <a:p>
            <a:pPr eaLnBrk="1" fontAlgn="auto" hangingPunct="1">
              <a:spcAft>
                <a:spcPts val="0"/>
              </a:spcAft>
              <a:defRPr/>
            </a:pPr>
            <a:r>
              <a:rPr lang="en-US" sz="6600" dirty="0" smtClean="0">
                <a:solidFill>
                  <a:schemeClr val="tx1"/>
                </a:solidFill>
              </a:rPr>
              <a:t>Rapid Assessments Overview</a:t>
            </a:r>
            <a:endParaRPr lang="en-US" sz="6600" dirty="0">
              <a:solidFill>
                <a:schemeClr val="tx1"/>
              </a:solidFill>
            </a:endParaRPr>
          </a:p>
        </p:txBody>
      </p:sp>
      <p:sp>
        <p:nvSpPr>
          <p:cNvPr id="4" name="Slide Number Placeholder 3"/>
          <p:cNvSpPr>
            <a:spLocks noGrp="1"/>
          </p:cNvSpPr>
          <p:nvPr>
            <p:ph type="sldNum" sz="quarter" idx="12"/>
          </p:nvPr>
        </p:nvSpPr>
        <p:spPr/>
        <p:txBody>
          <a:bodyPr/>
          <a:lstStyle/>
          <a:p>
            <a:pPr>
              <a:defRPr/>
            </a:pPr>
            <a:fld id="{8D16A466-8E13-4372-927F-9CAFBDF9FE6C}" type="slidenum">
              <a:rPr lang="en-US"/>
              <a:pPr>
                <a:defRPr/>
              </a:pPr>
              <a:t>4</a:t>
            </a:fld>
            <a:endParaRPr lang="en-US"/>
          </a:p>
        </p:txBody>
      </p:sp>
      <p:pic>
        <p:nvPicPr>
          <p:cNvPr id="53252" name="Picture 4"/>
          <p:cNvPicPr>
            <a:picLocks noChangeAspect="1"/>
          </p:cNvPicPr>
          <p:nvPr/>
        </p:nvPicPr>
        <p:blipFill>
          <a:blip r:embed="rId3">
            <a:extLst>
              <a:ext uri="{28A0092B-C50C-407E-A947-70E740481C1C}">
                <a14:useLocalDpi xmlns:a14="http://schemas.microsoft.com/office/drawing/2010/main" val="0"/>
              </a:ext>
            </a:extLst>
          </a:blip>
          <a:srcRect t="59364" b="12328"/>
          <a:stretch>
            <a:fillRect/>
          </a:stretch>
        </p:blipFill>
        <p:spPr bwMode="auto">
          <a:xfrm>
            <a:off x="0" y="5738813"/>
            <a:ext cx="12192000" cy="111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3"/>
          <p:cNvPicPr>
            <a:picLocks noChangeAspect="1"/>
          </p:cNvPicPr>
          <p:nvPr/>
        </p:nvPicPr>
        <p:blipFill>
          <a:blip r:embed="rId4"/>
          <a:stretch>
            <a:fillRect/>
          </a:stretch>
        </p:blipFill>
        <p:spPr>
          <a:xfrm>
            <a:off x="322263" y="209550"/>
            <a:ext cx="1128712" cy="1189038"/>
          </a:xfrm>
          <a:prstGeom prst="rect">
            <a:avLst/>
          </a:prstGeom>
          <a:ln>
            <a:noFill/>
          </a:ln>
          <a:effectLst>
            <a:outerShdw blurRad="292100" dist="139700" dir="2700000" algn="tl" rotWithShape="0">
              <a:srgbClr val="333333">
                <a:alpha val="65000"/>
              </a:srgbClr>
            </a:outerShdw>
          </a:effectLst>
        </p:spPr>
      </p:pic>
      <p:pic>
        <p:nvPicPr>
          <p:cNvPr id="53254"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199688" y="4816475"/>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1"/>
          <p:cNvSpPr txBox="1">
            <a:spLocks/>
          </p:cNvSpPr>
          <p:nvPr/>
        </p:nvSpPr>
        <p:spPr>
          <a:xfrm>
            <a:off x="5440363" y="6459538"/>
            <a:ext cx="1311275" cy="365125"/>
          </a:xfrm>
          <a:prstGeom prst="rect">
            <a:avLst/>
          </a:prstGeom>
        </p:spPr>
        <p:txBody>
          <a:bodyPr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en-US" dirty="0"/>
              <a:t>5</a:t>
            </a:r>
            <a:endParaRPr lang="en-US" dirty="0"/>
          </a:p>
        </p:txBody>
      </p:sp>
    </p:spTree>
    <p:extLst>
      <p:ext uri="{BB962C8B-B14F-4D97-AF65-F5344CB8AC3E}">
        <p14:creationId xmlns:p14="http://schemas.microsoft.com/office/powerpoint/2010/main" val="20398535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Statewide Coordination</a:t>
            </a:r>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5</a:t>
            </a:fld>
            <a:endParaRPr lang="en-US"/>
          </a:p>
        </p:txBody>
      </p:sp>
      <p:pic>
        <p:nvPicPr>
          <p:cNvPr id="5" name="Content Placeholder 8" descr="The graph shows the number of states who reported &quot;Yes&quot;, &quot;In Progress&quot;, &quot;No&quot;, or &quot;N/A&quot; to the question about whether the NWD COVID response team coordinates with the statewide response team. Most states (37) replied &quot;Yes&quot;, and 15 states replied &quot;In Progress&quot;"/>
          <p:cNvPicPr>
            <a:picLocks noChangeAspect="1"/>
          </p:cNvPicPr>
          <p:nvPr/>
        </p:nvPicPr>
        <p:blipFill rotWithShape="1">
          <a:blip r:embed="rId3"/>
          <a:srcRect t="6878" b="1864"/>
          <a:stretch/>
        </p:blipFill>
        <p:spPr>
          <a:xfrm>
            <a:off x="3425392" y="1801697"/>
            <a:ext cx="5182637" cy="4452259"/>
          </a:xfrm>
          <a:prstGeom prst="rect">
            <a:avLst/>
          </a:prstGeom>
        </p:spPr>
      </p:pic>
    </p:spTree>
    <p:extLst>
      <p:ext uri="{BB962C8B-B14F-4D97-AF65-F5344CB8AC3E}">
        <p14:creationId xmlns:p14="http://schemas.microsoft.com/office/powerpoint/2010/main" val="3475796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and Outreach</a:t>
            </a:r>
          </a:p>
        </p:txBody>
      </p:sp>
      <p:sp>
        <p:nvSpPr>
          <p:cNvPr id="3" name="Slide Number Placeholder 2"/>
          <p:cNvSpPr>
            <a:spLocks noGrp="1"/>
          </p:cNvSpPr>
          <p:nvPr>
            <p:ph type="sldNum" sz="quarter" idx="12"/>
          </p:nvPr>
        </p:nvSpPr>
        <p:spPr/>
        <p:txBody>
          <a:bodyPr/>
          <a:lstStyle/>
          <a:p>
            <a:pPr>
              <a:defRPr/>
            </a:pPr>
            <a:fld id="{BECCAA15-B19C-4B6E-B63C-859B106E4500}" type="slidenum">
              <a:rPr lang="en-US" smtClean="0"/>
              <a:pPr>
                <a:defRPr/>
              </a:pPr>
              <a:t>6</a:t>
            </a:fld>
            <a:endParaRPr lang="en-US"/>
          </a:p>
        </p:txBody>
      </p:sp>
      <p:pic>
        <p:nvPicPr>
          <p:cNvPr id="4" name="Picture 3" descr="The graph shows the number of states who responded &quot;Yes&quot;, &quot;No&quot;, &quot;In Progress&quot;, and &quot;N/A&quot; to the question about whether the COVID Response Plan includes a strategy for regular communication with stakeholders. Almost all states selected &quot;Yes&quot; or &quot;In Progress&quot;, although a few states responded &quot;No&quot; or &quot;N/A&quot;"/>
          <p:cNvPicPr>
            <a:picLocks noChangeAspect="1"/>
          </p:cNvPicPr>
          <p:nvPr/>
        </p:nvPicPr>
        <p:blipFill>
          <a:blip r:embed="rId3"/>
          <a:stretch>
            <a:fillRect/>
          </a:stretch>
        </p:blipFill>
        <p:spPr>
          <a:xfrm>
            <a:off x="549275" y="1872138"/>
            <a:ext cx="5108801" cy="4256042"/>
          </a:xfrm>
          <a:prstGeom prst="rect">
            <a:avLst/>
          </a:prstGeom>
        </p:spPr>
      </p:pic>
      <p:pic>
        <p:nvPicPr>
          <p:cNvPr id="5" name="Content Placeholder 5" descr="The graph shows the number of states who responded &quot;Yes&quot;, &quot;No&quot;, &quot;In Progress&quot;, and &quot;N/A&quot; to the question about whether the NWD System has a toll-free line or public webpage providing information about service changes and other important information. 27 states responded &quot;Yes&quot;, 13 states responded &quot;In Progress&quot;, and 11 states marked &quot;No&quot;."/>
          <p:cNvPicPr>
            <a:picLocks noChangeAspect="1"/>
          </p:cNvPicPr>
          <p:nvPr/>
        </p:nvPicPr>
        <p:blipFill>
          <a:blip r:embed="rId4"/>
          <a:stretch>
            <a:fillRect/>
          </a:stretch>
        </p:blipFill>
        <p:spPr>
          <a:xfrm>
            <a:off x="5795588" y="2386921"/>
            <a:ext cx="4761287" cy="3867035"/>
          </a:xfrm>
          <a:prstGeom prst="rect">
            <a:avLst/>
          </a:prstGeom>
        </p:spPr>
      </p:pic>
    </p:spTree>
    <p:extLst>
      <p:ext uri="{BB962C8B-B14F-4D97-AF65-F5344CB8AC3E}">
        <p14:creationId xmlns:p14="http://schemas.microsoft.com/office/powerpoint/2010/main" val="106855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Gathering</a:t>
            </a:r>
          </a:p>
        </p:txBody>
      </p:sp>
      <p:sp>
        <p:nvSpPr>
          <p:cNvPr id="3" name="Slide Number Placeholder 2"/>
          <p:cNvSpPr>
            <a:spLocks noGrp="1"/>
          </p:cNvSpPr>
          <p:nvPr>
            <p:ph type="sldNum" sz="quarter" idx="12"/>
          </p:nvPr>
        </p:nvSpPr>
        <p:spPr/>
        <p:txBody>
          <a:bodyPr/>
          <a:lstStyle/>
          <a:p>
            <a:pPr>
              <a:defRPr/>
            </a:pPr>
            <a:fld id="{BECCAA15-B19C-4B6E-B63C-859B106E4500}" type="slidenum">
              <a:rPr lang="en-US" smtClean="0"/>
              <a:pPr>
                <a:defRPr/>
              </a:pPr>
              <a:t>7</a:t>
            </a:fld>
            <a:endParaRPr lang="en-US"/>
          </a:p>
        </p:txBody>
      </p:sp>
      <p:pic>
        <p:nvPicPr>
          <p:cNvPr id="4" name="Content Placeholder 9" descr="Overall, almost all states reported COVID response teams had already or were actively gathering information about the state of affairs in order to best respond, including gathering information from staff and consumers  about lack of supply or workforce/service capacity issues."/>
          <p:cNvPicPr>
            <a:picLocks noChangeAspect="1"/>
          </p:cNvPicPr>
          <p:nvPr/>
        </p:nvPicPr>
        <p:blipFill>
          <a:blip r:embed="rId3"/>
          <a:stretch>
            <a:fillRect/>
          </a:stretch>
        </p:blipFill>
        <p:spPr>
          <a:xfrm>
            <a:off x="2407920" y="1846263"/>
            <a:ext cx="7300790" cy="4434605"/>
          </a:xfrm>
          <a:prstGeom prst="rect">
            <a:avLst/>
          </a:prstGeom>
        </p:spPr>
      </p:pic>
    </p:spTree>
    <p:extLst>
      <p:ext uri="{BB962C8B-B14F-4D97-AF65-F5344CB8AC3E}">
        <p14:creationId xmlns:p14="http://schemas.microsoft.com/office/powerpoint/2010/main" val="696844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7" name="Picture 4"/>
          <p:cNvPicPr>
            <a:picLocks noChangeAspect="1"/>
          </p:cNvPicPr>
          <p:nvPr/>
        </p:nvPicPr>
        <p:blipFill>
          <a:blip r:embed="rId3" cstate="print">
            <a:extLst>
              <a:ext uri="{28A0092B-C50C-407E-A947-70E740481C1C}">
                <a14:useLocalDpi xmlns:a14="http://schemas.microsoft.com/office/drawing/2010/main" val="0"/>
              </a:ext>
            </a:extLst>
          </a:blip>
          <a:srcRect l="12125" t="4280" r="6538" b="29781"/>
          <a:stretch>
            <a:fillRect/>
          </a:stretch>
        </p:blipFill>
        <p:spPr bwMode="auto">
          <a:xfrm>
            <a:off x="10415408" y="5210968"/>
            <a:ext cx="1594209"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ounded Rectangle 4"/>
          <p:cNvSpPr/>
          <p:nvPr/>
        </p:nvSpPr>
        <p:spPr>
          <a:xfrm>
            <a:off x="10520159" y="4868749"/>
            <a:ext cx="1384706" cy="144122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pPr>
              <a:defRPr/>
            </a:pPr>
            <a:r>
              <a:rPr lang="en-US" dirty="0" smtClean="0"/>
              <a:t>Adjusting Services</a:t>
            </a:r>
            <a:endParaRPr lang="en-US" dirty="0"/>
          </a:p>
        </p:txBody>
      </p:sp>
      <p:sp>
        <p:nvSpPr>
          <p:cNvPr id="4" name="Slide Number Placeholder 3"/>
          <p:cNvSpPr>
            <a:spLocks noGrp="1"/>
          </p:cNvSpPr>
          <p:nvPr>
            <p:ph type="sldNum" sz="quarter" idx="12"/>
          </p:nvPr>
        </p:nvSpPr>
        <p:spPr/>
        <p:txBody>
          <a:bodyPr/>
          <a:lstStyle/>
          <a:p>
            <a:pPr>
              <a:defRPr/>
            </a:pPr>
            <a:fld id="{8B1B5099-0BAB-4E78-9092-7518735FD6D3}" type="slidenum">
              <a:rPr lang="en-US" smtClean="0"/>
              <a:pPr>
                <a:defRPr/>
              </a:pPr>
              <a:t>8</a:t>
            </a:fld>
            <a:endParaRPr lang="en-US"/>
          </a:p>
        </p:txBody>
      </p:sp>
      <p:pic>
        <p:nvPicPr>
          <p:cNvPr id="11" name="Picture 10" descr="The graphs show states' responses about how they adjusted services or information, referral, and assistance (IR&amp;A) protocols to address most at-risk populations' needs. The majority of states identified services that should be adjusted due to COVID or new services to begin offering due to emerging needs, such as food or medicine deliveries. Most states also described adjusting their IR&amp;A protocols, such as proactively reaching out to individuals who had previously received NWD System services or adding COVID screening questions."/>
          <p:cNvPicPr>
            <a:picLocks noChangeAspect="1"/>
          </p:cNvPicPr>
          <p:nvPr/>
        </p:nvPicPr>
        <p:blipFill>
          <a:blip r:embed="rId4"/>
          <a:stretch>
            <a:fillRect/>
          </a:stretch>
        </p:blipFill>
        <p:spPr>
          <a:xfrm>
            <a:off x="936625" y="1788886"/>
            <a:ext cx="10785701" cy="4390639"/>
          </a:xfrm>
          <a:prstGeom prst="rect">
            <a:avLst/>
          </a:prstGeom>
        </p:spPr>
      </p:pic>
    </p:spTree>
    <p:extLst>
      <p:ext uri="{BB962C8B-B14F-4D97-AF65-F5344CB8AC3E}">
        <p14:creationId xmlns:p14="http://schemas.microsoft.com/office/powerpoint/2010/main" val="15994495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Adjusting Workforce</a:t>
            </a:r>
            <a:endParaRPr lang="en-US" dirty="0"/>
          </a:p>
        </p:txBody>
      </p:sp>
      <p:sp>
        <p:nvSpPr>
          <p:cNvPr id="4" name="Slide Number Placeholder 3"/>
          <p:cNvSpPr>
            <a:spLocks noGrp="1"/>
          </p:cNvSpPr>
          <p:nvPr>
            <p:ph type="sldNum" sz="quarter" idx="12"/>
          </p:nvPr>
        </p:nvSpPr>
        <p:spPr/>
        <p:txBody>
          <a:bodyPr/>
          <a:lstStyle/>
          <a:p>
            <a:pPr>
              <a:defRPr/>
            </a:pPr>
            <a:fld id="{A2C1672F-CA50-4630-B444-277FA7A2196B}" type="slidenum">
              <a:rPr lang="en-US" smtClean="0"/>
              <a:pPr>
                <a:defRPr/>
              </a:pPr>
              <a:t>9</a:t>
            </a:fld>
            <a:endParaRPr lang="en-US"/>
          </a:p>
        </p:txBody>
      </p:sp>
      <p:pic>
        <p:nvPicPr>
          <p:cNvPr id="5" name="Picture 4" descr="The graph shows states' responses to rapid assessment questions about workforce. Most states reported implementing or working towards adjustments in workforce and volunteer management to make sure all needs were met. . For example, some states described working with other agencies to reassign library staff and Parks &amp; Rec staff and others whose workloads have decreased due to COVID to help provide wellness check calls or deliver meals."/>
          <p:cNvPicPr>
            <a:picLocks noChangeAspect="1"/>
          </p:cNvPicPr>
          <p:nvPr/>
        </p:nvPicPr>
        <p:blipFill rotWithShape="1">
          <a:blip r:embed="rId3"/>
          <a:srcRect t="5224"/>
          <a:stretch/>
        </p:blipFill>
        <p:spPr>
          <a:xfrm>
            <a:off x="1768475" y="1797685"/>
            <a:ext cx="8874895" cy="4504373"/>
          </a:xfrm>
          <a:prstGeom prst="rect">
            <a:avLst/>
          </a:prstGeom>
        </p:spPr>
      </p:pic>
    </p:spTree>
    <p:extLst>
      <p:ext uri="{BB962C8B-B14F-4D97-AF65-F5344CB8AC3E}">
        <p14:creationId xmlns:p14="http://schemas.microsoft.com/office/powerpoint/2010/main" val="788892623"/>
      </p:ext>
    </p:extLst>
  </p:cSld>
  <p:clrMapOvr>
    <a:masterClrMapping/>
  </p:clrMapOvr>
</p:sld>
</file>

<file path=ppt/theme/theme1.xml><?xml version="1.0" encoding="utf-8"?>
<a:theme xmlns:a="http://schemas.openxmlformats.org/drawingml/2006/main" name="Retrospect">
  <a:themeElements>
    <a:clrScheme name="Custom 5">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0070C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2A26h9xlv6PvsrhlW7m3+5yA1CU=" isBookmarkSet="no" Order="_x0034_" formula="no" inline="no" bookmark="no" Lang="" artifact="_x0031_" pdftag="_x005B_Artifact_x005D_" validate="no"/>
  <Shape xmlns="" ID="wdfiGVoMhMtOaJshp07RvtAEYKE=" isBookmarkSet="no" formula="no" inline="no" bookmark="no" Lang="" pdftag="Figure" artifact="_x0030_" validate="yes" Order="_x0033_"/>
  <Shape xmlns="" ID="Er21YaUW00Kfx4HawwUgYH/m5UQ=" isBookmarkSet="no" formula="no" inline="no" bookmark="no" Lang="" pdftag="Figure" artifact="_x0030_" validate="yes" Order="_x0032_"/>
  <Shape xmlns="" ID="5invRxdQwZD2wFrDXhRYPfMoWYo=" pdftag="H1" isBookmarkSet="no" bookmark="yes" Order="_x0031_"/>
  <HyperLink xmlns="" ID="ayuSEgX5ogsvbWzLXB3UN7io0Js=599626440197.6179_176.8534" plainAltText="Gilbert.Thompson_x0040_acl.hhs.gov" language="" Lang=""/>
  <HyperLink xmlns="" ID="Y0pqOdpbPonHdRO+s/IuGyJE0SE=-2136027032669.2366_176.8535" plainAltText="Ami.Patel_x0040_acl.hhs.gov" Lang=""/>
  <HyperLink xmlns="" ID="3vbFlAPJ3+cUmf61HTD0+7ze8Gw=-1289635522197.5709_176.8534" plainAltText="Lauren.Solkowski_x0040_acl.hhs.gov" Lang=""/>
  <HyperLink xmlns="" ID="SCF8fwdzw11HHY62HX7/kgAYZf0=-1730435598666.5184_176.8535" plainAltText="Joseph.Lugo_x0040_acl.hhs.gov" Lang=""/>
  <HyperLink xmlns="" ID="Lda2D2O7QbC5C3G/mv0bLZWI05E=-1216179012283.5183_204.3579" plainAltText="Kristie.Kulinski_x0040_acl.hhs.gov" Lang=""/>
  <HyperLink xmlns="" ID="Z7TX5V/+HxyKh1P/6NHAbHe3fgk=83829789304.485_220.095" plainAltText="NoWrongDoor_x0040_acl.hhs.gov" Lang=""/>
  <HyperLink xmlns="" ID="Vjd1JahwI1tWDpWSf2KtKMpoIsw=21346680151.037_36.61118" plainAltText="NWD_x0020_" Lang=""/>
  <HyperLink xmlns="" ID="Vjd1JahwI1tWDpWSf2KtKMpoIsw=-203840664681.68705_97.81118" plainAltText="Framework_x0020_"/>
  <HyperLink xmlns="" ID="nLnG7pHfGe0l6TfyeVmQ7rBhPeU=80694601093.54984_370.545" plainAltText="Guidance"/>
  <HyperLink xmlns="" ID="nLnG7pHfGe0l6TfyeVmQ7rBhPeU=-952708840169.6749_427.745" plainAltText="Workbook"/>
  <HyperLink xmlns="" ID="y/Qw64U2Vtt1vZZ5QbfP06U0SD0=2141241086696.31_327.3451" plainAltText="Program"/>
  <HyperLink xmlns="" ID="y/Qw64U2Vtt1vZZ5QbfP06U0SD0=2112532646552.6_408.1451" plainAltText="veterandirected_x0040_acl.hhs.gov"/>
  <HyperLink xmlns="" ID="avAI2+emcBtdjs65vveVDMtaBI8=-1896667629229.1847_206.7875" plainAltText="consequences" Lang=""/>
  <HyperLink xmlns="" ID="pVLua2EBNxpUmSjwjKPH2iKpiHo=-406595298587.2762_473.092" plainAltText="Fooled_x0020_by_x0020_Randomness" Lang=""/>
  <HyperLink xmlns="" ID="/1fvEQoeUN2S4LgJZvRosjx0bG8=83829789100.775_430.781" plainAltText="NoWrongDoor_x0040_acl.hhs.gov" Lang=""/>
  <HyperLink xmlns="" ID="qB8NFUlePWV41nQp79TrHOhbWxg=504769501351.6701_452.88" plainAltText="NoWrongDoor_x0040_ACL.hhs.gov" Lang=""/>
  <HyperLink xmlns="" ID="RMtI9BFrbFGOy8tcL7dwxNqPGdg=-221880147290.9001_262.2428" plainAltText="https:_x002F__x002F_www.at3center.net_x002F_stateprogram" Lang=""/>
  <HyperLink xmlns="" ID="Eg2kqbUEKoP1pYDg6h7T02rp9DY=1087635693187.6077_273.3823" plainAltText="nowrongdoor_x0040_acl.hhs.gov" Lang=""/>
  <HyperLink xmlns="" ID="TwG+gLP0cuSaUCcjdBRkRzptIOA=83829789132.125_232.095" plainAltText="NoWrongDoor_x0040_acl.hhs.gov" Lang=""/>
  <HyperLink xmlns="" ID="qx6RimNdBd9Q5iBmVl4Oz28Ks/M=83829789304.4875_427.1141" plainAltText="NoWrongDoor_x0040_acl.hhs.gov" Lang=""/>
  <Shape xmlns="" ID="mTZpkXJq1rXgH08hqRqT/lgiUaM=" formula="no" inline="no" isBookmarkSet="no" bookmark="no" Lang="" Order="_x0034_" artifact="_x0031_" pdftag="_x005B_Artifact_x005D_" validate="no"/>
  <Shape xmlns="" ID="CBaUUT6ukbiJxzhp5WI7iNOc3/c=" pdftag="P" isBookmarkSet="no" bookmark="no" Order="_x0033_"/>
  <Shape xmlns="" ID="g+gRzC5IYMyFmNh4NuuOW/uJSeg=" Order="_x0035_" pdftag="_x005B_Artifact_x005D_" isBookmarkSet="no" bookmark="no"/>
  <Shape xmlns="" ID="Ngr7M/rh3NjpeaYTN+sLb8f3DcA=" formula="no" inline="no" isBookmarkSet="no" bookmark="no" Lang="" validate="no" Order="_x0031_" pdftag="_x005B_Artifact_x005D_" artifact="_x0031_"/>
  <Shape xmlns="" ID="22QPwyjZ7jY/wk3SaP3eT98gh8g=" pdftag="H2" isBookmarkSet="no" bookmark="yes" Order="_x0031_"/>
  <Shape xmlns="" ID="qLgJ+tBRJJupxmi4ykO8goGwxP8=" pdftag="H2" isBookmarkSet="no" bookmark="yes" Order="_x0031_"/>
  <Shape xmlns="" ID="EAFZL/KWBC/5aOPL2de2sDXY2/I=" Order="_x0036_" pdftag="_x005B_Artifact_x005D_" isBookmarkSet="no" bookmark="no"/>
  <Shape xmlns="" ID="DJ62mrbG+XCNCoHL65k9yWE1bew=" formula="no" inline="no" isBookmarkSet="no" Lang="" Order="_x0034_" validate="no" artifact="_x0031_" pdftag="_x005B_Artifact_x005D_" bookmark="no"/>
  <Shape xmlns="" ID="6LiR/LqyXolAUtyjL16bK4QV5sQ=" formula="no" inline="no" isBookmarkSet="no" Lang="" validate="no" Order="_x0031_" bookmark="no" pdftag="_x005B_Artifact_x005D_" artifact="_x0031_"/>
  <Shape xmlns="" ID="u0Mqn6AMZmtmor+70io/MgI9wg4=" formula="no" inline="no" isBookmarkSet="no" Lang="" validate="no" Order="_x0033_" bookmark="no" pdftag="_x005B_Artifact_x005D_" artifact="_x0031_"/>
  <Shape xmlns="" ID="XcaBDb0Tk++uLL7iKIZr7U7hlTQ=" Order="_x0035_" pdftag="_x005B_Artifact_x005D_" isBookmarkSet="no" bookmark="no"/>
  <Shape xmlns="" ID="aSwophqMyUSqZWfGsFF861gwrW4=" pdftag="H2" isBookmarkSet="no" bookmark="yes" Order="_x0031_"/>
  <Shape xmlns="" ID="ayuSEgX5ogsvbWzLXB3UN7io0Js=" pdftag="P" isBookmarkSet="no" Order="_x0032_" bookmark="no"/>
  <Shape xmlns="" ID="Y0pqOdpbPonHdRO+s/IuGyJE0SE=" pdftag="P" isBookmarkSet="no" Order="_x0034_" bookmark="no"/>
  <Shape xmlns="" ID="V7pZZAQfttos1GBaL2KH05LKRA8=" Order="_x0037_" pdftag="_x005B_Artifact_x005D_" isBookmarkSet="no" bookmark="no"/>
  <Shape xmlns="" ID="ywVCDKOJ1uaarqGyqOzGkOvHngY=" formula="no" inline="no" pdftag="Figure" artifact="_x0030_" isBookmarkSet="no" validate="no" Order="_x0036_" Lang="" bookmark="no"/>
  <Shape xmlns="" ID="mMqsJS+UyCtPld1twwU6C6RYx4s=" Order="_x0031_" artifact="_x0031_" pdftag="_x005B_Artifact_x005D_" formula="no" inline="no" isBookmarkSet="no" validate="no" Lang=""/>
  <Shape xmlns="" ID="SsWeOmJz6dsiOrHfPywFhdnj0hk=" formula="no" pdftag="Figure" artifact="_x0030_" inline="no" isBookmarkSet="no" validate="no" Order="_x0033_" Lang="" bookmark="no"/>
  <Shape xmlns="" ID="lQbMAdq97pBTkiLuici9R5pRs+8=" formula="no" artifact="_x0030_" inline="no" pdftag="Figure" isBookmarkSet="no" validate="no" Order="_x0035_" Lang="" bookmark="no"/>
  <Shape xmlns="" ID="ywhOj0TD+UD7Babhp9kigSdx8FI=" pdftag="H2" isBookmarkSet="no" bookmark="yes" Order="_x0032_"/>
  <Shape xmlns="" ID="3vbFlAPJ3+cUmf61HTD0+7ze8Gw=" pdftag="P" isBookmarkSet="no" Order="_x0033_" bookmark="no"/>
  <Shape xmlns="" ID="SCF8fwdzw11HHY62HX7/kgAYZf0=" pdftag="P" isBookmarkSet="no" Order="_x0035_" bookmark="no"/>
  <Shape xmlns="" ID="/vV1tzPmXSQ8eKJ7h4AyBYoevPo=" Order="_x0037_" pdftag="_x005B_Artifact_x005D_" isBookmarkSet="no" bookmark="no"/>
  <Shape xmlns="" ID="AfftwXbsIiOVdeIQaT8zhYOiOVc=" Order="_x0037_" formula="no" inline="no" artifact="_x0031_" pdftag="_x005B_Artifact_x005D_" isBookmarkSet="no" validate="no" Lang=""/>
  <Shape xmlns="" ID="xa9KJuxbnaLZ9Q//pROGuRUkliU=" artifact="_x0031_" formula="no" inline="no" pdftag="Figure" isBookmarkSet="no" validate="no" Order="_x0031_" Lang=""/>
  <Shape xmlns="" ID="WzvVS/rzDG2ILs0fmNriLrZyWuI=" formula="no" pdftag="Figure" artifact="_x0030_" inline="no" isBookmarkSet="no" validate="no" Order="_x0034_" Lang="" bookmark="no"/>
  <Shape xmlns="" ID="cd8n95Kavir9foKblMlL5eoXhg8=" formula="no" artifact="_x0030_" inline="no" pdftag="Figure" isBookmarkSet="no" validate="no" Order="_x0036_" Lang="" bookmark="no"/>
  <Shape xmlns="" ID="qyJ/WOYOgFHCkkH3rCW6Kvmer0Q=" pdftag="H2" isBookmarkSet="no" bookmark="yes" Order="_x0031_"/>
  <Shape xmlns="" ID="Lda2D2O7QbC5C3G/mv0bLZWI05E=" pdftag="P" isBookmarkSet="no" Order="_x0032_" bookmark="no"/>
  <Shape xmlns="" ID="jCVVe+DU/UBIsZvXHtGzgYgQ4Lo=" Order="_x0034_" pdftag="_x005B_Artifact_x005D_" isBookmarkSet="no" bookmark="no"/>
  <Shape xmlns="" ID="Omxe66TRve+KYoeVgBAEgSVHWRE=" Order="_x0035_" formula="no" inline="no" artifact="_x0031_" pdftag="_x005B_Artifact_x005D_" isBookmarkSet="no" validate="no" Lang=""/>
  <Shape xmlns="" ID="LVEDXNebIYBxZWTLk+WmN+4k/oc=" Order="_x0031_" formula="no" inline="no" artifact="_x0031_" pdftag="_x005B_Artifact_x005D_" isBookmarkSet="no" validate="no" Lang=""/>
  <Shape xmlns="" ID="epwqHDRFNkEaicuJDAd49aeUoS4=" formula="no" inline="no" pdftag="Figure" artifact="_x0030_" isBookmarkSet="no" validate="no" Order="_x0033_" Lang="" bookmark="no"/>
  <Shape xmlns="" ID="GfEduBY7az3s1M1E5uV9S09yj5Y=" pdftag="H2" isBookmarkSet="no" bookmark="yes" Order="_x0031_"/>
  <Shape xmlns="" ID="B9JP4oTCjW4HcJ7k35VDXaFLzIA=" Order="_x0034_" pdftag="_x005B_Artifact_x005D_" isBookmarkSet="no" bookmark="no"/>
  <Shape xmlns="" ID="yjNbfFn/rBJfIFIr/zuE+ToZ92Y=" Order="_x0034_" formula="no" inline="no" artifact="_x0031_" pdftag="_x005B_Artifact_x005D_" isBookmarkSet="no" validate="no" Lang=""/>
  <Shape xmlns="" ID="tP4W0Ggiz+vDHnEQjJ2HufxBepg=" artifact="_x0031_" formula="no" inline="no" pdftag="Figure" isBookmarkSet="no" validate="no" Order="_x0031_" Lang=""/>
  <Shape xmlns="" ID="Z7TX5V/+HxyKh1P/6NHAbHe3fgk=" pdftag="P" isBookmarkSet="no" Order="_x0033_" bookmark="no"/>
  <Shape xmlns="" ID="pUS1ZOI3OTo3XNN6JHEuqvqPj0I=" pdftag="H2" isBookmarkSet="no" bookmark="yes" Order="_x0032_"/>
  <Shape xmlns="" ID="8M3DeS5mUzzTlWyWVKYvSTCVrgw=" Order="_x0036_" pdftag="_x005B_Artifact_x005D_" isBookmarkSet="no" bookmark="no"/>
  <Shape xmlns="" ID="fDHIxvhYoeY/oHeLWmvcEMkvKTo=" artifact="_x0031_" formula="no" inline="no" pdftag="Figure" isBookmarkSet="no" validate="no" Order="_x0034_" Lang=""/>
  <Shape xmlns="" ID="3VxJ0TN9rJSmFd1Oi9MN2qaGRvU=" artifact="_x0031_" formula="no" inline="no" pdftag="Figure" isBookmarkSet="no" validate="no" Order="_x0031_" Lang=""/>
  <Shape xmlns="" ID="dfrUnLBVm+GbEr0qP0bGnxJLtHc=" artifact="_x0031_" formula="no" inline="no" pdftag="Figure" isBookmarkSet="no" validate="no" Order="_x0033_" Lang=""/>
  <Shape xmlns="" ID="0uGAA5F/p2BoK5c9wcK9FEt3Lo4=" Order="_x0035_" pdftag="_x005B_Artifact_x005D_" isBookmarkSet="no" bookmark="no"/>
  <Shape xmlns="" ID="ljB0sbDgI29meJZsa2xQFL6us7k=" formula="no" pdftag="Figure" artifact="_x0030_" inline="no" isBookmarkSet="no" validate="no" Order="_x0032_" Lang="" bookmark="no"/>
  <Shape xmlns="" ID="PRCR+z6Jnhxqy+UFEmPxSeOSQ7o=" pdftag="H2" isBookmarkSet="no" bookmark="yes" Order="_x0031_"/>
  <Shape xmlns="" ID="wSWaSda3X3z2hWHR1z5wiRLrs2o=" pdftag="P" isBookmarkSet="no" Order="_x0033_" bookmark="no"/>
  <Shape xmlns="" ID="DTK0LZnHSdkPz6w3O0av1eVVCqg=" pdftag="H2" isBookmarkSet="no" bookmark="yes" Order="_x0031_"/>
  <Shape xmlns="" ID="K6E1myx/KNXeSnd4i8p6y4bgG4c=" pdftag="P" isBookmarkSet="no" Order="_x0032_" bookmark="no"/>
  <Shape xmlns="" ID="7efundOf+z9IsXeZ5Klezgk/mEU=" Order="_x0034_" pdftag="_x005B_Artifact_x005D_" isBookmarkSet="no" bookmark="no"/>
  <Shape xmlns="" ID="9Et2Ye4zpEqCzhcqXz3+i0oIzy4=" formula="no" artifact="_x0030_" inline="no" pdftag="Figure" isBookmarkSet="no" validate="no" Order="_x0033_" Lang="" bookmark="no"/>
  <Shape xmlns="" ID="Vjd1JahwI1tWDpWSf2KtKMpoIsw=" pdftag="H2" isBookmarkSet="no" bookmark="yes" Order="_x0031_"/>
  <Shape xmlns="" ID="VNDvES8WUHFCvCXuZ6MYczwdsmQ=" pdftag="P" isBookmarkSet="no" Order="_x0032_" bookmark="no"/>
  <Shape xmlns="" ID="1xuJdumpM7/jxPEoZEM9VvxRODQ=" formula="no" artifact="_x0030_" inline="no" pdftag="Figure" isBookmarkSet="no" validate="no" Order="_x0033_" Lang="" bookmark="no"/>
  <Shape xmlns="" ID="sQyKZskidYfoRPDdTSFydFRhip8=" pdftag="H2" isBookmarkSet="no" bookmark="yes" Order="_x0032_"/>
  <Shape xmlns="" ID="nLnG7pHfGe0l6TfyeVmQ7rBhPeU=" Order="_x0035_" artifact="_x0031_" pdftag="_x005B_Artifact_x005D_" formula="no" inline="no" isBookmarkSet="no" validate="no" bookmark="no"/>
  <Shape xmlns="" ID="y/Qw64U2Vtt1vZZ5QbfP06U0SD0=" artifact="_x0031_" formula="no" inline="no" pdftag="Figure" isBookmarkSet="no" validate="no" Order="_x0035_" Lang=""/>
  <Shape xmlns="" ID="whayqRCQwRAFpyh26XNY+xXnIg0=" Order="_x0036_" pdftag="_x005B_Artifact_x005D_" isBookmarkSet="no" bookmark="no"/>
  <Shape xmlns="" ID="C46sSMin+ks1yk6b4Guif26lRYw=" artifact="_x0031_" formula="no" inline="no" pdftag="Figure" isBookmarkSet="no" validate="no" Order="_x0031_" Lang=""/>
  <Shape xmlns="" ID="SzcaE4tNJymkryNmKxEvcagDuBc=" formula="no" pdftag="Figure" artifact="_x0030_" inline="no" isBookmarkSet="no" validate="no" Order="_x0034_" Lang="" bookmark="no"/>
  <Shape xmlns="" ID="zJ2xnvig9N1YSwi3OWTPFu8pxHo=" formula="no" artifact="_x0030_" inline="no" pdftag="Figure" isBookmarkSet="no" validate="no" Order="_x0033_" Lang="" bookmark="no"/>
  <Shape xmlns="" ID="hVtj4T93/g5xu3B8n4foAPRZMBc=" pdftag="H2" isBookmarkSet="no" bookmark="yes" Order="_x0031_"/>
  <Shape xmlns="" ID="avAI2+emcBtdjs65vveVDMtaBI8=" pdftag="P" isBookmarkSet="no" Order="_x0032_" bookmark="no"/>
  <Shape xmlns="" ID="pVLua2EBNxpUmSjwjKPH2iKpiHo=" pdftag="P" isBookmarkSet="no" Order="_x0034_" bookmark="no"/>
  <Shape xmlns="" ID="SL317jSL1a/N30/ANxmiqS6xh90=" Order="_x0035_" pdftag="_x005B_Artifact_x005D_" isBookmarkSet="no" bookmark="no"/>
  <Shape xmlns="" ID="2GmlLC0L63hNlz88+u1vazgDwWc=" formula="no" artifact="_x0030_" inline="no" pdftag="Figure" isBookmarkSet="no" validate="no" Order="_x0033_" Lang="" bookmark="no"/>
  <Shape xmlns="" ID="GrxkXMlNOOiuJNC1NUksOFXMnbs=" Order="_x0035_" pdftag="_x005B_Artifact_x005D_" isBookmarkSet="no" bookmark="no"/>
  <Shape xmlns="" ID="xjFcdD+yVeEo3IS/sxQNplfnDfo=" pdftag="P" isBookmarkSet="no" Order="_x0032_" bookmark="no"/>
  <Shape xmlns="" ID="pEoUqOD38Ys0K9m2k7natcDEvdQ=" pdftag="H2" isBookmarkSet="no" bookmark="yes" Order="_x0031_"/>
  <Shape xmlns="" ID="Sz1pfzIFUKlvpubYzb7GX3/KLqk=" formula="no" artifact="_x0030_" inline="no" pdftag="Figure" isBookmarkSet="no" validate="no" Order="_x0033_" Lang="" bookmark="no"/>
  <Shape xmlns="" ID="cOxeo69OfA7lSFG6komckVzknfs=" pdftag="P" isBookmarkSet="no" Order="_x0032_"/>
  <Shape xmlns="" ID="nPXBe0QZkD10pY177BOkPzoNEo8=" pdftag="H2" isBookmarkSet="no" bookmark="yes" Order="_x0032_"/>
  <Shape xmlns="" ID="zohPBTGf6Q5zu9Hquc6Qo8NxHlE=" Order="_x0035_" pdftag="_x005B_Artifact_x005D_" isBookmarkSet="no" bookmark="no"/>
  <Shape xmlns="" ID="YscZrBIkuc1qpzxJ2Kq9NjO0uEs=" Order="_x0034_" artifact="_x0031_" pdftag="_x005B_Artifact_x005D_" formula="no" inline="no" isBookmarkSet="no" validate="no" Lang=""/>
  <Shape xmlns="" ID="mbmAvPjss3KGmGg4ECXeMwEqGL4=" artifact="_x0031_" formula="no" inline="no" pdftag="Figure" isBookmarkSet="no" validate="no" Order="_x0031_" Lang=""/>
  <Shape xmlns="" ID="wA6NQXQCrGz2qDx16b7NzKT2U3s=" artifact="_x0031_" formula="no" inline="no" pdftag="Figure" isBookmarkSet="no" validate="no" Order="_x0033_" Lang=""/>
  <Shape xmlns="" ID="xQgKeG7XLb5eC0d1e8MOcFtL74A=" Order="_x0034_" pdftag="_x005B_Artifact_x005D_" isBookmarkSet="no" bookmark="no"/>
  <Shape xmlns="" ID="CrLeOE93D3XgJb68B/OTIGrfl9k=" pdftag="P" isBookmarkSet="no" Order="_x0032_" bookmark="no"/>
  <Shape xmlns="" ID="pzpU28e20U+Vr7m0zXNTueJrVS4=" Order="_x0033_" pdftag="_x005B_Artifact_x005D_" isBookmarkSet="no" bookmark="no"/>
  <Shape xmlns="" ID="1M8iu//marYQy9tgw5JtnOvV9Ks=" pdftag="H2" isBookmarkSet="no" bookmark="yes" Order="_x0031_"/>
  <Shape xmlns="" ID="VS7FEdFGLX+djqkCHPEnespTDFw=" pdftag="H2" isBookmarkSet="no" bookmark="yes" Order="_x0032_"/>
  <Shape xmlns="" ID="euh9VWT8+wjg3hbq+/eQv9RyNhM=" Order="_x0036_" pdftag="_x005B_Artifact_x005D_" isBookmarkSet="no" bookmark="no"/>
  <Shape xmlns="" ID="4S/Rzkp40cbg4kOBtTTr7iFb++Y=" artifact="_x0031_" formula="no" inline="no" pdftag="Figure" isBookmarkSet="no" validate="no" Order="_x0034_" Lang=""/>
  <Shape xmlns="" ID="WTxAvQNAT66hHmWm2tmaNYUiYcM=" artifact="_x0031_" formula="no" inline="no" pdftag="Figure" isBookmarkSet="no" validate="no" Order="_x0031_" Lang=""/>
  <Shape xmlns="" ID="EElgYs2gbzrO0DjjakQ/f+w5C5g=" artifact="_x0031_" formula="no" inline="no" pdftag="Figure" isBookmarkSet="no" validate="no" Order="_x0033_" Lang=""/>
  <Shape xmlns="" ID="7CP9/qv+STASWJZuAxqvN7nAF1I=" Order="_x0035_" pdftag="_x005B_Artifact_x005D_" isBookmarkSet="no" bookmark="no"/>
  <Shape xmlns="" ID="E/e96cgk/LHkxRuLtgC6/f0x09g=" pdftag="H2" isBookmarkSet="no" bookmark="yes" Order="_x0031_"/>
  <Shape xmlns="" ID="HLvdYL8wdo75QLu2I0Tw/cp3AwM=" pdftag="P" isBookmarkSet="no" Order="_x0033_" bookmark="no"/>
  <Shape xmlns="" ID="NqLJi95k0VFsvEmMJiYl10kxC3Q=" Order="_x0035_" pdftag="_x005B_Artifact_x005D_" isBookmarkSet="no" bookmark="no"/>
  <Shape xmlns="" ID="1DSQEswECJ8F63pX0Le9Rdat0go=" artifact="_x0031_" formula="no" inline="no" pdftag="Figure" isBookmarkSet="no" validate="no" Order="_x0034_" Lang=""/>
  <Shape xmlns="" ID="rQuYOOXj/9E5N2qN9tfCqmyMtJg=" artifact="_x0031_" formula="no" inline="no" pdftag="Figure" isBookmarkSet="no" validate="no" Order="_x0031_" Lang=""/>
  <Shape xmlns="" ID="WXL6Idy2UHBb4CE2nqY6Y4/RJkg=" pdftag="H2" isBookmarkSet="no" bookmark="yes" Order="_x0031_"/>
  <Shape xmlns="" ID="4chKecCjRe2/zAJwt7xPGg/bClc=" pdftag="P" isBookmarkSet="no" Order="_x0032_" bookmark="no"/>
  <Shape xmlns="" ID="nHDXvZnl2FFflMUtv3Ro/3T/SsY=" Order="_x0033_" pdftag="_x005B_Artifact_x005D_" isBookmarkSet="no" bookmark="no"/>
  <Shape xmlns="" ID="VzHD4DD87eJPWE0/Ikq0jV7W4lQ=" pdftag="H2" isBookmarkSet="no" bookmark="yes" Order="_x0032_"/>
  <Shape xmlns="" ID="OM0jKMiBXJIi3SlOll66BvZTYG8=" Order="_x0036_" pdftag="_x005B_Artifact_x005D_" isBookmarkSet="no" bookmark="no"/>
  <Shape xmlns="" ID="irXq7aFIIxLoxExJu1pJHvnvJCY=" artifact="_x0031_" formula="no" inline="no" pdftag="Figure" isBookmarkSet="no" validate="no" Order="_x0034_" Lang=""/>
  <Shape xmlns="" ID="7t1kw1PD14vMCBjR3hjze+fjSQc=" artifact="_x0031_" formula="no" inline="no" pdftag="Figure" isBookmarkSet="no" validate="no" Order="_x0031_" Lang=""/>
  <Shape xmlns="" ID="OlsWeojEPbFnePIQ3jk6lgtLux8=" artifact="_x0031_" formula="no" inline="no" pdftag="Figure" isBookmarkSet="no" validate="no" Order="_x0033_" Lang=""/>
  <Shape xmlns="" ID="19WxtlyZiVvCTUrplBzmhjCwKyQ=" Order="_x0035_" pdftag="_x005B_Artifact_x005D_" isBookmarkSet="no" bookmark="no"/>
  <Shape xmlns="" ID="rnMAGC1L4M/F3QrOONkjp3Kw9SM=" pdftag="H2" isBookmarkSet="no" bookmark="yes" Order="_x0031_"/>
  <Shape xmlns="" ID="gzWyZ9KTyYJaMs8Mh/y7gsFgbCk=" pdftag="P" isBookmarkSet="no" Order="_x0033_" bookmark="no"/>
  <Shape xmlns="" ID="hdmazvzd1M1uLg2kyp/InYv4ygw=" Order="_x0035_" pdftag="_x005B_Artifact_x005D_" isBookmarkSet="no" bookmark="no"/>
  <Shape xmlns="" ID="PzdFre6ZWvP3FOBM578Zj4J2ROg=" artifact="_x0031_" formula="no" inline="no" pdftag="Figure" isBookmarkSet="no" validate="no" Order="_x0031_" Lang=""/>
  <Shape xmlns="" ID="z9Rm3EpTRsdfUnz+z5y2bG+nA4k=" artifact="_x0031_" formula="no" inline="no" pdftag="Figure" isBookmarkSet="no" validate="no" Order="_x0034_" Lang=""/>
  <Shape xmlns="" ID="Rva9WRYTnU/Su99wecW5nBr7joA=" pdftag="H2" isBookmarkSet="no" bookmark="yes" Order="_x0032_"/>
  <Shape xmlns="" ID="9dem6dqfG++MQi9tzerkiku3EU0=" Order="_x0036_" pdftag="_x005B_Artifact_x005D_" isBookmarkSet="no" bookmark="no"/>
  <Shape xmlns="" ID="zl2zwivaGguCxoaRK3BEIoeKDL8=" artifact="_x0031_" formula="no" inline="no" pdftag="Figure" isBookmarkSet="no" validate="no" Order="_x0034_" Lang=""/>
  <Shape xmlns="" ID="yXutO1wMfQ1nHEHXiT51/3EDOI8=" artifact="_x0031_" formula="no" inline="no" pdftag="Figure" isBookmarkSet="no" validate="no" Order="_x0031_" Lang=""/>
  <Shape xmlns="" ID="+1Q5cfhWb6KNx9heU4BgrQDYnI0=" artifact="_x0031_" formula="no" inline="no" pdftag="Figure" isBookmarkSet="no" validate="no" Order="_x0033_" Lang=""/>
  <Shape xmlns="" ID="CgPRtnkAIKWth0uOaOGUeIqSnDM=" Order="_x0035_" pdftag="_x005B_Artifact_x005D_" isBookmarkSet="no" bookmark="no"/>
  <Shape xmlns="" ID="6s+M9Pp2AU/mYl1FeDGcRy1OCVc=" pdftag="H2" isBookmarkSet="no" bookmark="yes" Order="_x0032_"/>
  <Shape xmlns="" ID="9zeidTBvu8kNJfpnPUlggx7WfQ0=" Order="_x0035_" pdftag="_x005B_Artifact_x005D_" isBookmarkSet="no" bookmark="no"/>
  <Shape xmlns="" ID="j2OFlv4BVxmA1ozyXYQbiSBaOyE=" artifact="_x0031_" formula="no" inline="no" pdftag="Figure" isBookmarkSet="no" validate="no" Order="_x0031_" Lang=""/>
  <Shape xmlns="" ID="qkfVq9IWdw7+UjHDJvitJCbGsIw=" artifact="_x0031_" formula="no" inline="no" pdftag="Figure" isBookmarkSet="no" validate="no" Order="_x0034_" Lang=""/>
  <Shape xmlns="" ID="Xkgv21CUBG6EUbON+R7K3ItMTag=" formula="no" pdftag="Figure" artifact="_x0030_" inline="no" isBookmarkSet="no" validate="no" Order="_x0033_" Lang="" bookmark="no"/>
  <Shape xmlns="" ID="HSJcAsfwdUiHCUEgykUQIuNaGYo=" pdftag="H2" isBookmarkSet="no" bookmark="yes" Order="_x0032_"/>
  <Shape xmlns="" ID="/1fvEQoeUN2S4LgJZvRosjx0bG8=" pdftag="P" isBookmarkSet="no" Order="_x0033_" bookmark="no"/>
  <Shape xmlns="" ID="v/9VId4ozVI0nBxcb5w18/GvzhI=" Order="_x0034_" pdftag="_x005B_Artifact_x005D_" isBookmarkSet="no" bookmark="no"/>
  <Shape xmlns="" ID="ZUirtpScbIQ6yZTiMeffmnmGYdA=" formula="no" artifact="_x0030_" inline="no" pdftag="Figure" isBookmarkSet="no" validate="no" Order="_x0031_" Lang="" bookmark="no"/>
  <Shape xmlns="" ID="rJ8jlWGm6ApKf0Kub8brR+A78nI=" pdftag="H2" isBookmarkSet="no" bookmark="yes" Order="_x0032_"/>
  <Shape xmlns="" ID="RTqXH2qV1Zs7nOnHDtMZarC+qfY=" Order="_x0035_" pdftag="_x005B_Artifact_x005D_" isBookmarkSet="no" bookmark="no"/>
  <Shape xmlns="" ID="ZEUZ8wDGQTaMwRGIcE/Lcuw2UVo=" Order="_x0034_" artifact="_x0031_" pdftag="_x005B_Artifact_x005D_" formula="no" inline="no" isBookmarkSet="no" validate="no" Lang=""/>
  <Shape xmlns="" ID="3H6+2q24sEN96dGEHCOMsq+DMRY=" artifact="_x0031_" formula="no" inline="no" pdftag="Figure" isBookmarkSet="no" validate="no" Order="_x0031_" Lang=""/>
  <Shape xmlns="" ID="6KlK9MJhLcUBq71UFuUOkXEieiI=" artifact="_x0031_" formula="no" inline="no" pdftag="Figure" isBookmarkSet="no" validate="no" Order="_x0033_" Lang=""/>
  <Shape xmlns="" ID="OjkGAFUupreHdfmigSWdKIQuvyU=" Order="_x0034_" pdftag="_x005B_Artifact_x005D_" isBookmarkSet="no" bookmark="no"/>
  <Shape xmlns="" ID="Dki8Zebb2qPLp3RljP6ZP/AvO3I=" pdftag="H2" isBookmarkSet="no" bookmark="yes" Order="_x0032_"/>
  <Shape xmlns="" ID="qB8NFUlePWV41nQp79TrHOhbWxg=" pdftag="P" isBookmarkSet="no" Order="_x0033_" bookmark="no"/>
  <Shape xmlns="" ID="HunBKN8+LDPBsEbM0j2crCSj3ZQ=" Order="_x0035_" pdftag="_x005B_Artifact_x005D_" isBookmarkSet="no" bookmark="no"/>
  <Shape xmlns="" ID="l0TCgy3RrLr1SvyX/Jw1B27RMIA=" artifact="_x0031_" formula="no" inline="no" pdftag="Figure" isBookmarkSet="no" validate="no" Order="_x0031_" Lang=""/>
  <Shape xmlns="" ID="p4WaMB953KSJHAPS24WGdbTT23Q=" artifact="_x0031_" formula="no" inline="no" pdftag="Figure" isBookmarkSet="no" validate="no" Order="_x0034_" Lang=""/>
  <Shape xmlns="" ID="tazWA/F5GRLqeZjFZIRq4+wjJR0=" pdftag="H2" isBookmarkSet="no" bookmark="yes" Order="_x0031_"/>
  <Shape xmlns="" ID="uXEcnz1ODaOJyQjVKx7IPaDDvAc=" Order="_x0035_" pdftag="_x005B_Artifact_x005D_" isBookmarkSet="no" bookmark="no"/>
  <Shape xmlns="" ID="42zMgrtFgIya85YFI+Cw890DW30=" pdftag="P" isBookmarkSet="no" Order="_x0033_" bookmark="no"/>
  <Shape xmlns="" ID="+TtpsbJfHhPOFjr8oIRC7E6AY/s=" formula="no" inline="no" isBookmarkSet="no" Lang="" validate="no" Order="_x0031_" bookmark="no" pdftag="_x005B_Artifact_x005D_" artifact="_x0031_"/>
  <Shape xmlns="" ID="l4SK4hVcLtQfbZnDFAMsDEy98dg=" artifact="_x0031_" formula="no" inline="no" pdftag="Figure" isBookmarkSet="no" validate="no" Order="_x0034_" Lang=""/>
  <Shape xmlns="" ID="ejJiUmtklxF3H9oXKPbYD7IxnCM=" pdftag="H2" isBookmarkSet="no" bookmark="yes" Order="_x0031_"/>
  <Shape xmlns="" ID="otACZmOHMcgkazTYtOGh1XMnkgI=" Order="_x0033_" pdftag="_x005B_Artifact_x005D_" isBookmarkSet="no" bookmark="no"/>
  <Shape xmlns="" ID="MV4SfFRs30dZKEMCk+7N82wnkwk=" formula="no" pdftag="Figure" artifact="_x0030_" inline="no" isBookmarkSet="no" validate="no" Order="_x0032_" Lang="" bookmark="no"/>
  <Shape xmlns="" ID="/7JP+jvasYAiMFbH4uA2BoFfOV4=" pdftag="H2" isBookmarkSet="no" bookmark="yes" Order="_x0031_"/>
  <Shape xmlns="" ID="UJhdSA0LVqcApidxMAFL6i3h+f8=" Order="_x0035_" pdftag="_x005B_Artifact_x005D_" isBookmarkSet="no" bookmark="no"/>
  <Shape xmlns="" ID="GqXedKlI9krCtNELzCkS0npmt7g=" formula="no" artifact="_x0030_" inline="no" pdftag="Figure" isBookmarkSet="no" validate="no" Order="_x0034_" Lang="" bookmark="no"/>
  <Shape xmlns="" ID="RMtI9BFrbFGOy8tcL7dwxNqPGdg=" pdftag="P" isBookmarkSet="no" Order="_x0032_" bookmark="no"/>
  <Shape xmlns="" ID="pu+S3m0z10Ab9Nh2pr4KYMriWG4=" formula="no" artifact="_x0030_" inline="no" pdftag="Figure" isBookmarkSet="no" validate="no" Order="_x0033_" Lang="" bookmark="no"/>
  <Shape xmlns="" ID="Xakh1JqNbtAT/7jKk+Y1vYbY6F0=" pdftag="H2" isBookmarkSet="no" bookmark="yes" Order="_x0032_"/>
  <Shape xmlns="" ID="cfJUnUqMnlWyJCaRK78y1rm/NfE=" Order="_x0035_" pdftag="_x005B_Artifact_x005D_" isBookmarkSet="no" bookmark="no"/>
  <Shape xmlns="" ID="Wr4HA/3de5hQcEWMRGVATrQaDrU=" Order="_x0034_" artifact="_x0031_" pdftag="_x005B_Artifact_x005D_" formula="no" inline="no" isBookmarkSet="no" validate="no" Lang=""/>
  <Shape xmlns="" ID="0XeAR8OwH+cqPdAS3NT5YB5/ZA0=" artifact="_x0031_" formula="no" inline="no" pdftag="Figure" isBookmarkSet="no" validate="no" Order="_x0031_" Lang=""/>
  <Shape xmlns="" ID="lYTDPLmhRjhEnMaoH6n/TvJ+TkQ=" artifact="_x0031_" formula="no" inline="no" pdftag="Figure" isBookmarkSet="no" validate="no" Order="_x0033_" Lang=""/>
  <Shape xmlns="" ID="nL8JPdhFMEw37q6k35QfwnNlyi4=" Order="_x0034_" pdftag="_x005B_Artifact_x005D_" isBookmarkSet="no" bookmark="no"/>
  <Shape xmlns="" ID="giEg6NXDsWdGcfTiPWJfUWPWp/A=" pdftag="H2" isBookmarkSet="no" bookmark="yes" Order="_x0032_"/>
  <Shape xmlns="" ID="TKYLiYB2OCBOo/z/VEw3s7E69Gg=" Order="_x0036_" pdftag="_x005B_Artifact_x005D_" isBookmarkSet="no" bookmark="no"/>
  <Shape xmlns="" ID="mVerq6QBwAuEuyHy6dS0eiJedCQ=" pdftag="P" isBookmarkSet="no" Order="_x0033_" bookmark="no"/>
  <Shape xmlns="" ID="G6QsGSGkT348g/ovQ+cFb8eyQw8=" artifact="_x0031_" formula="no" inline="no" pdftag="Figure" isBookmarkSet="no" validate="no" Order="_x0035_" Lang=""/>
  <Shape xmlns="" ID="fOudJloUhk8Nf85l+5RL42Yle+U=" artifact="_x0031_" formula="no" inline="no" pdftag="Figure" isBookmarkSet="no" validate="no" Order="_x0031_" Lang=""/>
  <Shape xmlns="" ID="ZOjBHtzHRSEpYBfcfQATvbd9U4Q=" formula="no" pdftag="Figure" artifact="_x0030_" inline="no" isBookmarkSet="no" validate="no" Order="_x0034_" Lang="" bookmark="no"/>
  <Shape xmlns="" ID="XtzFzBxKu6VEOaJAqjAidzq/bsg=" Order="_x0035_" artifact="_x0031_" pdftag="_x005B_Artifact_x005D_" formula="no" inline="no" isBookmarkSet="no" validate="no"/>
  <Shape xmlns="" ID="RFPvJlo+05Z8h6EPp0CPGX7woIw=" pdftag="H2" isBookmarkSet="no" bookmark="yes" Order="_x0031_"/>
  <Shape xmlns="" ID="VVLtMFC7YlD2XBGwruqHXlP5eO4=" Order="_x0036_" pdftag="_x005B_Artifact_x005D_" isBookmarkSet="no" bookmark="no"/>
  <Shape xmlns="" ID="IZMixNNdFNljRngXFEhioEZWA3A=" formula="no" inline="no" isBookmarkSet="no" Lang="" validate="no" Order="_x0034_" bookmark="no" pdftag="_x005B_Artifact_x005D_" artifact="_x0031_"/>
  <Shape xmlns="" ID="kUb+z/p99nQu9pmBhcg43FQdcqY=" formula="no" inline="no" isBookmarkSet="no" Lang="" validate="no" Order="_x0031_" bookmark="no" pdftag="_x005B_Artifact_x005D_" artifact="_x0031_"/>
  <Shape xmlns="" ID="MAC3lTfBbbKRzc0IPPYoqbd6zf4=" formula="no" inline="no" isBookmarkSet="no" Lang="" validate="no" Order="_x0033_" bookmark="no" pdftag="_x005B_Artifact_x005D_" artifact="_x0031_"/>
  <Shape xmlns="" ID="x7XE0spgkT3LTmO61Al4FEwOmyQ=" Order="_x0035_" pdftag="_x005B_Artifact_x005D_" isBookmarkSet="no" bookmark="no"/>
  <Shape xmlns="" ID="MZhHjTaLeb/5/96dmBLlH9qWIcY=" pdftag="H2" isBookmarkSet="no" bookmark="yes" Order="_x0031_"/>
  <Shape xmlns="" ID="Eg2kqbUEKoP1pYDg6h7T02rp9DY=" pdftag="P" isBookmarkSet="no" Order="_x0032_" bookmark="no"/>
  <Shape xmlns="" ID="lZtJto+N1WudNYlTM1Ufaeezv/k=" Order="_x0033_" pdftag="_x005B_Artifact_x005D_" isBookmarkSet="no" bookmark="no"/>
  <Shape xmlns="" ID="3sfYiAYPFQogEDHHEIYDbgw10r4=" pdftag="H2" isBookmarkSet="no" bookmark="yes" Order="_x0031_"/>
  <Shape xmlns="" ID="1j3Yg0W15ZlrCXkrEqjkay47wRE=" Order="_x0035_" pdftag="_x005B_Artifact_x005D_" isBookmarkSet="no" bookmark="no"/>
  <Shape xmlns="" ID="TwG+gLP0cuSaUCcjdBRkRzptIOA=" pdftag="P" isBookmarkSet="no" Order="_x0033_" bookmark="no"/>
  <Shape xmlns="" ID="2g11v7BsHQQuuxk0VIi42gm1CMs=" formula="no" inline="no" isBookmarkSet="no" Lang="" validate="no" Order="_x0031_" bookmark="no" pdftag="_x005B_Artifact_x005D_" artifact="_x0031_"/>
  <Shape xmlns="" ID="dA5tpeuStYyfseJUR5VuVHroiAw=" artifact="_x0031_" formula="no" inline="no" pdftag="Figure" isBookmarkSet="no" validate="no" Order="_x0034_" Lang=""/>
  <Shape xmlns="" ID="X5z5VNu/8ewKgVLFhBsiT0/GUew=" pdftag="H2" isBookmarkSet="no" bookmark="yes" Order="_x0031_"/>
  <Shape xmlns="" ID="qx6RimNdBd9Q5iBmVl4Oz28Ks/M=" pdftag="P" isBookmarkSet="no" Order="_x0032_" bookmark="no"/>
  <Shape xmlns="" ID="QVxKaH5zb1sPSeSMVxtzXpnjNd0=" Order="_x0035_" pdftag="_x005B_Artifact_x005D_" isBookmarkSet="no" bookmark="no"/>
  <Shape xmlns="" ID="buh+aSA5aXqyNTVkmqCj+H2SySo=" formula="no" inline="no" isBookmarkSet="no" Lang="" bookmark="no" pdftag="Figure" artifact="_x0030_" validate="yes" Order="_x0032_"/>
  <Shape xmlns="" ID="H19seObbHMKVtxr3kQ4KqzsgoE0=" Order="_x0031_" formula="no" inline="no" isBookmarkSet="no" Lang="" validate="no" artifact="_x0031_" pdftag="_x005B_Artifact_x005D_" bookmark="no"/>
  <Shape xmlns="" ID="sr4IdnzaBvyfBAAkyT25wjil1Rc=" formula="no" inline="no" isBookmarkSet="no" Lang="" validate="no" Order="_x0034_" bookmark="no" pdftag="_x005B_Artifact_x005D_" artifact="_x0031_"/>
  <SubText xmlns="" ID="2A26h9xlv6PvsrhlW7m3+5yA1CU=" ActualText=""/>
  <SubText xmlns="" ID="wdfiGVoMhMtOaJshp07RvtAEYKE=" ActualText=""/>
  <SubText xmlns="" ID="Er21YaUW00Kfx4HawwUgYH/m5UQ=" ActualText=""/>
  <SubText xmlns="" ID="ywVCDKOJ1uaarqGyqOzGkOvHngY=" ActualText=""/>
  <SubText xmlns="" ID="mMqsJS+UyCtPld1twwU6C6RYx4s=" ActualText=""/>
  <SubText xmlns="" ID="SsWeOmJz6dsiOrHfPywFhdnj0hk=" ActualText=""/>
  <SubText xmlns="" ID="lQbMAdq97pBTkiLuici9R5pRs+8=" ActualText=""/>
  <SubText xmlns="" ID="AfftwXbsIiOVdeIQaT8zhYOiOVc=" ActualText=""/>
  <SubText xmlns="" ID="WzvVS/rzDG2ILs0fmNriLrZyWuI=" ActualText=""/>
  <SubText xmlns="" ID="cd8n95Kavir9foKblMlL5eoXhg8=" ActualText=""/>
  <SubText xmlns="" ID="Omxe66TRve+KYoeVgBAEgSVHWRE=" ActualText=""/>
  <SubText xmlns="" ID="epwqHDRFNkEaicuJDAd49aeUoS4=" ActualText=""/>
  <SubText xmlns="" ID="yjNbfFn/rBJfIFIr/zuE+ToZ92Y=" ActualText=""/>
  <SubText xmlns="" ID="LVEDXNebIYBxZWTLk+WmN+4k/oc=" ActualText=""/>
  <SubText xmlns="" ID="ljB0sbDgI29meJZsa2xQFL6us7k=" ActualText=""/>
  <SubText xmlns="" ID="9Et2Ye4zpEqCzhcqXz3+i0oIzy4=" ActualText=""/>
  <SubText xmlns="" ID="1xuJdumpM7/jxPEoZEM9VvxRODQ=" ActualText=""/>
  <SubText xmlns="" ID="nLnG7pHfGe0l6TfyeVmQ7rBhPeU=" ActualText=""/>
  <SubText xmlns="" ID="SzcaE4tNJymkryNmKxEvcagDuBc=" ActualText=""/>
  <SubText xmlns="" ID="zJ2xnvig9N1YSwi3OWTPFu8pxHo=" ActualText=""/>
  <SubText xmlns="" ID="2GmlLC0L63hNlz88+u1vazgDwWc=" ActualText=""/>
  <SubText xmlns="" ID="Sz1pfzIFUKlvpubYzb7GX3/KLqk=" ActualText=""/>
  <SubText xmlns="" ID="YscZrBIkuc1qpzxJ2Kq9NjO0uEs=" ActualText=""/>
  <SubText xmlns="" ID="Xkgv21CUBG6EUbON+R7K3ItMTag=" ActualText=""/>
  <SubText xmlns="" ID="ZUirtpScbIQ6yZTiMeffmnmGYdA=" ActualText=""/>
  <SubText xmlns="" ID="ZEUZ8wDGQTaMwRGIcE/Lcuw2UVo=" ActualText=""/>
  <SubText xmlns="" ID="MV4SfFRs30dZKEMCk+7N82wnkwk=" ActualText=""/>
  <SubText xmlns="" ID="GqXedKlI9krCtNELzCkS0npmt7g=" ActualText=""/>
  <SubText xmlns="" ID="pu+S3m0z10Ab9Nh2pr4KYMriWG4=" ActualText=""/>
  <SubText xmlns="" ID="Wr4HA/3de5hQcEWMRGVATrQaDrU=" ActualText=""/>
  <SubText xmlns="" ID="ZOjBHtzHRSEpYBfcfQATvbd9U4Q=" ActualText=""/>
  <SubText xmlns="" ID="XtzFzBxKu6VEOaJAqjAidzq/bsg=" ActualText=""/>
  <SubText xmlns="" ID="buh+aSA5aXqyNTVkmqCj+H2SySo=" ActualText=""/>
  <SubText xmlns="" ID="H19seObbHMKVtxr3kQ4KqzsgoE0=" ActualText=""/>
  <table xmlns="" ID="42zMgrtFgIya85YFI+Cw890DW30=" type="_x0031_" HRows="_x0031_" HCols="_x0030_" Summary="The_x0020_table_x0020_describes_x0020_upcoming_x0020_action_x0020_items_x0020_by_x0020_specifiying_x0020_the_x0020_activity_x0020_and_x0020_focus_x0020_of_x0020_the_x0020_activity." TableLinerizing="H" Header="yes" Scope="Column" Caption="no" Exclude="no" SpeakText="no" LinkedHeaders=""/>
  <table xmlns="" ID="hVIJjQaUkC8DS+QszWb7qJCRo2s=" Header="yes" Scope="Column" Caption="no" Exclude="no" LinkedHeaders=""/>
  <table xmlns="" ID="uXac0xWA6Km1OpPH9zl5B+CL/Ps=" Header="no" Caption="no" Exclude="no" Scope="" LinkedHeaders="_x0031__1_42zMgrtFgIya85YFI_x002B_Cw890DW30_x003D_"/>
  <table xmlns="" ID="2vk6R7LHql6mtzrkM5GrUdrSvMc=" Header="no" Caption="no" Exclude="no" Scope="" LinkedHeaders="_x0031__2_42zMgrtFgIya85YFI_x002B_Cw890DW30_x003D_"/>
  <table xmlns="" ID="xw3Y3s/SAbAg59giW9qod1C6r6U=" Header="no" Caption="no" Exclude="no" Scope="" LinkedHeaders="_x0031__1_42zMgrtFgIya85YFI_x002B_Cw890DW30_x003D_"/>
  <table xmlns="" ID="M7UxuCd0ww4K3SXnEbJ6ugafMEo=" Header="no" Caption="no" Exclude="no" Scope="" LinkedHeaders="_x0031__2_42zMgrtFgIya85YFI_x002B_Cw890DW30_x003D_"/>
  <table xmlns="" ID="xB8tGL44ffAMIHRJG+RZOr5O8Iw=" Header="no" Caption="no" Exclude="no" Scope="" LinkedHeaders="_x0031__1_42zMgrtFgIya85YFI_x002B_Cw890DW30_x003D_"/>
  <table xmlns="" ID="bhmRMBBZuPc2CQkpT2P3kdWkuJQ=" Header="no" Caption="no" Exclude="no" Scope="" LinkedHeaders="_x0031__2_42zMgrtFgIya85YFI_x002B_Cw890DW30_x003D_"/>
  <Shape xmlns="" ID="a80BpLpRId1x8xcV8t1AOTdrKCI=" pdftag="H1" isBookmarkSet="no" bookmark="yes" Order="_x0031_"/>
  <HyperLink xmlns="" ID="7+TPbL1+cT254xOFUFhlNk4R8eU=1364331636280.7101_379.455" plainAltText="ACL_x0020_Technical_x0020_Assistance_x0020_Community" language=""/>
  <HyperLink xmlns="" ID="MEnkyzrdf5rcNzGPtEZtVn0u1FU=83829789304.4825_446.5161" plainAltText="NoWrongDoor_x0040_acl.hhs.gov"/>
  <Shape xmlns="" ID="3PkhF+2/blOJRUeLuSyHnSnnO/c=" pdftag="P" isBookmarkSet="no" bookmark="no" Order="_x0032_"/>
  <Shape xmlns="" ID="jWRXcMbZofcrZCnM/gDWG3QqWH8=" pdftag="H2" isBookmarkSet="no" bookmark="yes" Order="_x0031_"/>
  <Shape xmlns="" ID="me0XbEMZh7m7UMH+k9CmGARAxqY=" formula="no" inline="no" validate="no" isBookmarkSet="no" Order="_x0034_" bookmark="no" pdftag="_x005B_Artifact_x005D_" artifact="_x0031_"/>
  <Shape xmlns="" ID="RijAGcOumqk1DkspNH75FNGp90U=" formula="no" inline="no" validate="no" isBookmarkSet="no" Order="_x0031_" bookmark="no" pdftag="_x005B_Artifact_x005D_" artifact="_x0031_"/>
  <Shape xmlns="" ID="AFOAul+8SjWoM6iuVChjCnysU+I=" formula="no" inline="no" validate="no" isBookmarkSet="no" Order="_x0033_" bookmark="no" pdftag="_x005B_Artifact_x005D_" artifact="_x0031_"/>
  <Shape xmlns="" ID="SvhleghX7QtI84ed4JSKEWfQBVU=" Order="_x0035_" pdftag="_x005B_Artifact_x005D_" isBookmarkSet="no" bookmark="no"/>
  <Shape xmlns="" ID="i2jQRwOmygOm3EXhkJJFV/IiDUw=" pdftag="H2" isBookmarkSet="no" bookmark="yes" Order="_x0031_"/>
  <Shape xmlns="" ID="kCRfm30HgUTUitCtLH+njiN13AE=" formula="no" inline="no" pdftag="Figure" artifact="_x0030_" validate="yes" isBookmarkSet="no" bookmark="no" Order="_x0032_"/>
  <Shape xmlns="" ID="aCfLvgL5IGMYAMqB6UHdDB7AjQQ=" Order="_x0034_" pdftag="_x005B_Artifact_x005D_" isBookmarkSet="no" bookmark="no"/>
  <Shape xmlns="" ID="R86602Q7ZJbWN1xfb8uifGiPZIk=" formula="no" inline="no" pdftag="Figure" artifact="_x0030_" validate="yes" isBookmarkSet="no" bookmark="no" Order="_x0032_"/>
  <Shape xmlns="" ID="TYl5nh0fUYrNH1htKrDU59LEZXo=" formula="no" inline="no" pdftag="Figure" artifact="_x0030_" validate="yes" isBookmarkSet="no" bookmark="no" Order="_x0033_"/>
  <Shape xmlns="" ID="BvVTUJhtWEsUHH+DMV+Iwm64Fm8=" Order="_x0033_" pdftag="_x005B_Artifact_x005D_" isBookmarkSet="no" bookmark="no"/>
  <Shape xmlns="" ID="bOoY05HB1gq3Iszb5iG0MrZMfW0=" formula="no" inline="no" pdftag="Figure" artifact="_x0030_" validate="yes" isBookmarkSet="no" bookmark="no" Order="_x0032_"/>
  <Shape xmlns="" ID="NHRtR0alzwDmm8FPs3dCRftTi2Q=" Order="_x0035_" formula="no" inline="no" validate="no" pdftag="_x005B_Artifact_x005D_" artifact="_x0031_" isBookmarkSet="no" bookmark="no"/>
  <Shape xmlns="" ID="VTAeR8SDBtBpB4CMkAUhgKaNDjU=" formula="no" inline="no" validate="no" isBookmarkSet="no" Order="_x0033_" bookmark="no" pdftag="_x005B_Artifact_x005D_" artifact="_x0031_"/>
  <Shape xmlns="" ID="4rY5jQZyq8QJUT+Z2w4LEil4vLo=" pdftag="H2" isBookmarkSet="no" bookmark="yes" Order="_x0031_"/>
  <Shape xmlns="" ID="O2GSXmc4zNO8Be9RX8FlyToDFz8=" Order="_x0033_" formula="no" inline="no" artifact="_x0030_" pdftag="Figure" validate="no"/>
  <Shape xmlns="" ID="xkbeT4Z/i20u2GepPXnQT1bb+CY=" formula="no" inline="no" pdftag="Figure" artifact="_x0030_" validate="yes" isBookmarkSet="no" bookmark="no" Order="_x0032_"/>
  <Shape xmlns="" ID="jAn8g+ClB9yIOdZm5HFVQQh3ouo=" pdftag="H2" isBookmarkSet="no" bookmark="yes" Order="_x0031_"/>
  <Shape xmlns="" ID="GeZJB3Q8pxvtw4pIRoINIvY9GMc=" Order="_x0033_" pdftag="_x005B_Artifact_x005D_" isBookmarkSet="no" bookmark="no"/>
  <Shape xmlns="" ID="Yacl4EeIF7j/GtHUhHaUPqVxtnY=" formula="no" inline="no" pdftag="Figure" artifact="_x0030_" validate="yes" isBookmarkSet="no" bookmark="no" Order="_x0032_"/>
  <Shape xmlns="" ID="XaKCpLNUzkqJ00f+XjqgOak88+U=" Order="_x0034_" validate="no" artifact="_x0031_" pdftag="_x005B_Artifact_x005D_" formula="no" inline="no" isBookmarkSet="no" bookmark="no"/>
  <Shape xmlns="" ID="+JYc8n3GT9txX6V8NomZvzACH14=" validate="no" formula="no" inline="no" isBookmarkSet="no" Order="_x0033_" bookmark="no" pdftag="_x005B_Artifact_x005D_" artifact="_x0031_"/>
  <Shape xmlns="" ID="mPuChMGlAg/jfSNTZN0CoDxetNk=" formula="no" inline="no" pdftag="Figure" artifact="_x0030_" validate="yes" isBookmarkSet="no" bookmark="no" Order="_x0032_"/>
  <Shape xmlns="" ID="ur2szpcZz8EjQ/wN0gjH/bsBrgY=" pdftag="H2" isBookmarkSet="no" bookmark="yes" Order="_x0031_"/>
  <Shape xmlns="" ID="QcGMAekzCNn7z2cgJ8BFgsHpDKQ=" pdftag="P" isBookmarkSet="no" bookmark="no" Order="_x0032_"/>
  <Shape xmlns="" ID="DjD/xapa6adS+iqumNz8eaUkts8=" Order="_x0033_" pdftag="_x005B_Artifact_x005D_" isBookmarkSet="no" bookmark="no"/>
  <Shape xmlns="" ID="Rl0BKgXaKi1k0nnUdkM+FyY0SVI=" pdftag="H2" isBookmarkSet="no" bookmark="yes" Order="_x0031_"/>
  <Shape xmlns="" ID="LxgMop2T2NNjXzu6LgxluB9+ryE=" Order="_x0034_" formula="no" inline="no" validate="no" artifact="_x0031_" pdftag="_x005B_Artifact_x005D_" isBookmarkSet="no" bookmark="no"/>
  <Shape xmlns="" ID="vxNl9r91jpqu+O33K3AxKM4PfOE=" validate="no" formula="no" inline="no" isBookmarkSet="no" Order="_x0031_" bookmark="no" pdftag="_x005B_Artifact_x005D_" artifact="_x0031_"/>
  <Shape xmlns="" ID="7ykBVyhrXkXOWseCunXpB4/vSO8=" validate="no" formula="no" inline="no" isBookmarkSet="no" Order="_x0033_" bookmark="no" pdftag="_x005B_Artifact_x005D_" artifact="_x0031_"/>
  <Shape xmlns="" ID="eYTmCF+bvYJsc7+Rk8oxUEA50XU=" Order="_x0034_" pdftag="_x005B_Artifact_x005D_" isBookmarkSet="no" bookmark="no"/>
  <Shape xmlns="" ID="oznzI/keUDPeHZbQgdopPxeHdEE=" pdftag="H2" isBookmarkSet="no" bookmark="yes" Order="_x0031_"/>
  <Shape xmlns="" ID="e5i5SexK6V5gxr7bgyxLEDHUt+c=" pdftag="P" isBookmarkSet="no" bookmark="no" Order="_x0033_"/>
  <Shape xmlns="" ID="ctAbi0XgzxL1IMauhEX/oYWz6Hs=" Order="_x0034_" pdftag="_x005B_Artifact_x005D_" isBookmarkSet="no" bookmark="no"/>
  <Shape xmlns="" ID="0l0lXK9w/1lFNMAj+Pmscfw5Hi8=" formula="no" pdftag="Figure" inline="no" artifact="_x0030_" validate="yes" isBookmarkSet="no" bookmark="no" Order="_x0032_"/>
  <Shape xmlns="" ID="XKg1u/P9fmYyMXlV4DTapEa+ass=" pdftag="H2" isBookmarkSet="no" bookmark="yes" Order="_x0031_"/>
  <Shape xmlns="" ID="5YaqC8SvsGqlLF7djmr4SI0fS58=" pdftag="P" isBookmarkSet="no" bookmark="no" Order="_x0033_"/>
  <Shape xmlns="" ID="EZy38Udm7wTc9td2FyVZWe+cmkc=" Order="_x0035_" pdftag="_x005B_Artifact_x005D_" isBookmarkSet="no" bookmark="no"/>
  <Shape xmlns="" ID="uogzsQbCFqVaY5WiG7uJCYxd6+A=" Order="_x0035_" validate="no" artifact="_x0031_" pdftag="_x005B_Artifact_x005D_" formula="no" inline="no" isBookmarkSet="no" bookmark="no"/>
  <Shape xmlns="" ID="n9L7weUC1AU2KgVxtx5P8Br9Bus=" validate="no" formula="no" inline="no" isBookmarkSet="no" Order="_x0031_" bookmark="no" pdftag="_x005B_Artifact_x005D_" artifact="_x0031_"/>
  <Shape xmlns="" ID="Om6zaSVYUq305jX/nWEWQ4IYgwM=" formula="no" pdftag="Figure" inline="no" artifact="_x0030_" validate="yes" isBookmarkSet="no" bookmark="no" Order="_x0032_"/>
  <Shape xmlns="" ID="6ixpfOP/FDVbzfzaLjErQJ7IbDA=" pdftag="H2" isBookmarkSet="no" bookmark="yes" Order="_x0031_"/>
  <Shape xmlns="" ID="hXMTckh6P8HFXJziEi2yzCBJ65Q=" pdftag="P" isBookmarkSet="no" bookmark="no" Order="_x0033_"/>
  <Shape xmlns="" ID="6j1DogSYWj+Xq+m1bhkkma8VbXw=" formula="no" inline="no" artifact="_x0030_" validate="yes" pdftag="Figure" isBookmarkSet="no" bookmark="no" Order="_x0032_"/>
  <Shape xmlns="" ID="o+9eIefbpQ12eSXdyDgwCCJrb8c=" pdftag="P" isBookmarkSet="no" bookmark="no" Order="_x0033_"/>
  <Shape xmlns="" ID="7HqBFrpD3C8owc0fpNG97t7MMRc=" formula="no" inline="no" artifact="_x0030_" validate="yes" pdftag="Figure" isBookmarkSet="no" bookmark="no" Order="_x0032_"/>
  <Shape xmlns="" ID="u6AMM5GEzt+B4wBbMU/fDlGl9b8=" pdftag="H2" isBookmarkSet="no" bookmark="yes" Order="_x0031_"/>
  <Shape xmlns="" ID="KtGwy3h0JciUn43CGnw1icZnBDI=" pdftag="P" isBookmarkSet="no" bookmark="no" Order="_x0032_"/>
  <Shape xmlns="" ID="ctkcmW/zUOlt+RWKMG6nP20wgh0=" formula="no" inline="no" pdftag="Figure" artifact="_x0030_" validate="yes" isBookmarkSet="no" bookmark="no" Order="_x0033_"/>
  <Shape xmlns="" ID="78bCQiU8zoxJoSGQvahjzAqMEJQ=" pdftag="P" isBookmarkSet="no" bookmark="no" Order="_x0033_"/>
  <Shape xmlns="" ID="mluppeXvROFZJTthvTwECiF3bB8=" formula="no" inline="no" artifact="_x0030_" validate="yes" pdftag="Figure" isBookmarkSet="no" bookmark="no" Order="_x0032_"/>
  <Shape xmlns="" ID="Hf54eKJCYKFS4dwrNQE354Ip9R8=" pdftag="H2" isBookmarkSet="no" bookmark="yes" Order="_x0031_"/>
  <Shape xmlns="" ID="aSkulok++BHFTS9YxqWKTUNK/SM=" pdftag="P" isBookmarkSet="no" bookmark="no" Order="_x0033_"/>
  <Shape xmlns="" ID="ZtK9fadcnEtAhZLjjCx0i7a7THw=" formula="no" inline="no" artifact="_x0030_" validate="yes" pdftag="Figure" isBookmarkSet="no" bookmark="no" Order="_x0032_"/>
  <Shape xmlns="" ID="G8xCgkIIpVIq3e/myxd2GEJzsaQ=" pdftag="H2" isBookmarkSet="no" bookmark="yes" Order="_x0031_"/>
  <Shape xmlns="" ID="e+gw6WlVBugZ0WkfFoLmj0gobi0=" pdftag="P" isBookmarkSet="no" bookmark="no" Order="_x0033_"/>
  <Shape xmlns="" ID="v82y3Huoc7NO0GksecT58SisYxI=" formula="no" inline="no" artifact="_x0030_" validate="yes" pdftag="Figure" isBookmarkSet="no" bookmark="no" Order="_x0032_"/>
  <Shape xmlns="" ID="ry+f4d1LpyzBgoIFssztzgEkUug=" pdftag="P" isBookmarkSet="no" bookmark="no" Order="_x0033_"/>
  <Shape xmlns="" ID="8KhDuIrVqtr7STu0OgrpJWYMUZI=" formula="no" inline="no" artifact="_x0030_" validate="yes" pdftag="Figure" isBookmarkSet="no" bookmark="no" Order="_x0032_"/>
  <Shape xmlns="" ID="JYIBSsvn+KSZb0IBiSU+ULEonHs=" pdftag="H2" isBookmarkSet="no" bookmark="yes" Order="_x0031_"/>
  <Shape xmlns="" ID="vbUBxoiQ3G/0BoJDWi4Q+AwaU9E=" pdftag="P" isBookmarkSet="no" bookmark="no" Order="_x0033_"/>
  <Shape xmlns="" ID="pOhSITFJOPqF39pOlI3QF+XaOic=" formula="no" inline="no" artifact="_x0030_" validate="yes" pdftag="Figure" isBookmarkSet="no" bookmark="no" Order="_x0032_"/>
  <Shape xmlns="" ID="Df+8W6iquLukR3FxlYXG1Jgp/38=" pdftag="H2" isBookmarkSet="no" bookmark="yes" Order="_x0031_"/>
  <Shape xmlns="" ID="V+0/JDVbEpXnydBVb+Mdc/UlePw=" pdftag="P" isBookmarkSet="no" bookmark="no" Order="_x0033_"/>
  <Shape xmlns="" ID="8adCcqDM91wlQUbxMgAGbfBSSr8=" formula="no" inline="no" artifact="_x0030_" validate="yes" pdftag="Figure" isBookmarkSet="no" bookmark="no" Order="_x0032_"/>
  <Shape xmlns="" ID="fET0Ug1D0/0LgAQt/G0xTqq37zI=" pdftag="H2" isBookmarkSet="no" bookmark="yes" Order="_x0031_"/>
  <Shape xmlns="" ID="N/4MIIt8uPDgBxrJA4TrHtWfrUY=" pdftag="P" isBookmarkSet="no" bookmark="no" Order="_x0033_"/>
  <Shape xmlns="" ID="iSs76nZlChIb9NnbwgOUGV0c7+E=" formula="no" inline="no" artifact="_x0030_" validate="yes" pdftag="Figure" isBookmarkSet="no" bookmark="no" Order="_x0032_"/>
  <Shape xmlns="" ID="gP9VAvb2iKhxs7MDOFyPQfYXN/Y=" pdftag="H2" isBookmarkSet="no" bookmark="yes" Order="_x0031_"/>
  <Shape xmlns="" ID="OTdqdeahxnciv5vxIA7a8UHSDwU=" pdftag="P" isBookmarkSet="no" bookmark="no" Order="_x0033_"/>
  <Shape xmlns="" ID="1a//y0u3WD5XVDnhIWAgLSflvKc=" formula="no" inline="no" artifact="_x0030_" validate="yes" pdftag="Figure" isBookmarkSet="no" bookmark="no" Order="_x0032_"/>
  <Shape xmlns="" ID="HrTDzvyWNz1c5tZtMSQ7h4JgXks=" pdftag="H2" isBookmarkSet="no" bookmark="yes" Order="_x0031_"/>
  <Shape xmlns="" ID="FYaZGOaohjhQvs5V08bYAmYVOgw=" Order="_x0034_" validate="no" artifact="_x0031_" pdftag="_x005B_Artifact_x005D_" formula="no" inline="no" isBookmarkSet="no" bookmark="no"/>
  <Shape xmlns="" ID="nIr0g6/ioskQtKeV9pM7NL3fBxU=" validate="no" formula="no" inline="no" isBookmarkSet="no" Order="_x0031_" bookmark="no" pdftag="_x005B_Artifact_x005D_" artifact="_x0031_"/>
  <Shape xmlns="" ID="bT7bozXTgiQwWSjN7ZppT+Xx0eA=" validate="no" formula="no" inline="no" isBookmarkSet="no" Order="_x0033_" bookmark="no" pdftag="_x005B_Artifact_x005D_" artifact="_x0031_"/>
  <Shape xmlns="" ID="PqOZrEBFPMWdml0/CEYnen+Vsjw=" Order="_x0034_" pdftag="_x005B_Artifact_x005D_" isBookmarkSet="no" bookmark="no"/>
  <Shape xmlns="" ID="fUGi0LMOpkssGifP5a4vcTqN4gU=" pdftag="P" isBookmarkSet="no" bookmark="no" Order="_x0032_"/>
  <Shape xmlns="" ID="mDglSGZmZS2bsTgviXqUXvp732Y=" validate="no" formula="no" inline="no" isBookmarkSet="no" Order="_x0034_" bookmark="no" pdftag="_x005B_Artifact_x005D_" artifact="_x0031_"/>
  <Shape xmlns="" ID="QPZEB7Av6m89i6PNylMfflkEIxc=" pdftag="H2" isBookmarkSet="no" bookmark="yes" Order="_x0031_"/>
  <Shape xmlns="" ID="ZVFhKv2tYldin+GQnWjjvEhSicQ=" pdftag="P" isBookmarkSet="no" bookmark="no" Order="_x0032_"/>
  <Shape xmlns="" ID="jBa0vHO0RfHhQOcD2YqFP76QFgE=" Order="_x0033_" pdftag="_x005B_Artifact_x005D_" isBookmarkSet="no" bookmark="no"/>
  <Shape xmlns="" ID="7GG/d8xCxuYDZZw7W2ogxP1tRxw=" pdftag="H2" isBookmarkSet="no" bookmark="yes" Order="_x0031_"/>
  <Shape xmlns="" ID="PVpnkzk783v+3eA9nv2EDvoanOw=" pdftag="P" isBookmarkSet="no" bookmark="no" Order="_x0032_"/>
  <Shape xmlns="" ID="GvXGqlK/1Bj9kczKYfVFyEvWAdA=" Order="_x0033_" pdftag="_x005B_Artifact_x005D_" isBookmarkSet="no" bookmark="no"/>
  <Shape xmlns="" ID="x9i3jHQ3Tt29NefjCoaPIzp/ing=" pdftag="H2" isBookmarkSet="no" bookmark="yes" Order="_x0031_"/>
  <Shape xmlns="" ID="tThMlL+xELTEzbA8ct4cgRxERd4=" pdftag="P" isBookmarkSet="no" bookmark="no" Order="_x0032_"/>
  <Shape xmlns="" ID="KnKjPWnWeqiA6wLU9INsGUW9hkg=" pdftag="H2" isBookmarkSet="no" bookmark="yes" Order="_x0031_"/>
  <Shape xmlns="" ID="jcwppZ4bR0TU1drtVc5r8FMt3n0=" pdftag="P" isBookmarkSet="no" bookmark="no" Order="_x0032_"/>
  <Shape xmlns="" ID="9PweM3WnLnVWwjQAVmE/goaVaq8=" pdftag="H2" isBookmarkSet="no" bookmark="yes" Order="_x0031_"/>
  <Shape xmlns="" ID="cKZwDj2/yQGI5qcvJBHP6pi8pSg=" validate="no" formula="no" inline="no" isBookmarkSet="no" Order="_x0034_" bookmark="no" pdftag="_x005B_Artifact_x005D_" artifact="_x0031_"/>
  <Shape xmlns="" ID="Oyw1joWGYM406FCVehTJSixHoDg=" validate="no" formula="no" inline="no" isBookmarkSet="no" Order="_x0031_" bookmark="no" pdftag="_x005B_Artifact_x005D_" artifact="_x0031_"/>
  <Shape xmlns="" ID="qnkMNJGWr1MFfnZbKKdZ18LIzlA=" validate="no" formula="no" inline="no" isBookmarkSet="no" Order="_x0033_" bookmark="no" pdftag="_x005B_Artifact_x005D_" artifact="_x0031_"/>
  <Shape xmlns="" ID="dyjsLsyLISr2PTf96ChobYpy1HU=" Order="_x0035_" pdftag="_x005B_Artifact_x005D_" isBookmarkSet="no" bookmark="no"/>
  <Shape xmlns="" ID="7+TPbL1+cT254xOFUFhlNk4R8eU=" pdftag="P" isBookmarkSet="no" bookmark="no" Order="_x0032_"/>
  <Shape xmlns="" ID="vqRpHNdJJqNCJNdElef96NiGla0=" validate="no" formula="no" inline="no" isBookmarkSet="no" Order="_x0034_" bookmark="no" pdftag="_x005B_Artifact_x005D_" artifact="_x0031_"/>
  <Shape xmlns="" ID="MEnkyzrdf5rcNzGPtEZtVn0u1FU=" pdftag="P" isBookmarkSet="no" bookmark="no" Order="_x0033_"/>
  <SubText xmlns="" ID="mTZpkXJq1rXgH08hqRqT/lgiUaM=" ActualText=""/>
  <SubText xmlns="" ID="kCRfm30HgUTUitCtLH+njiN13AE=" ActualText=""/>
  <SubText xmlns="" ID="R86602Q7ZJbWN1xfb8uifGiPZIk=" ActualText=""/>
  <SubText xmlns="" ID="TYl5nh0fUYrNH1htKrDU59LEZXo=" ActualText=""/>
  <SubText xmlns="" ID="bOoY05HB1gq3Iszb5iG0MrZMfW0=" ActualText=""/>
  <SubText xmlns="" ID="NHRtR0alzwDmm8FPs3dCRftTi2Q=" ActualText=""/>
  <SubText xmlns="" ID="O2GSXmc4zNO8Be9RX8FlyToDFz8=" ActualText=""/>
  <SubText xmlns="" ID="xkbeT4Z/i20u2GepPXnQT1bb+CY=" ActualText=""/>
  <SubText xmlns="" ID="DJ62mrbG+XCNCoHL65k9yWE1bew=" ActualText=""/>
  <SubText xmlns="" ID="Yacl4EeIF7j/GtHUhHaUPqVxtnY=" ActualText=""/>
  <SubText xmlns="" ID="XaKCpLNUzkqJ00f+XjqgOak88+U=" ActualText=""/>
  <SubText xmlns="" ID="mPuChMGlAg/jfSNTZN0CoDxetNk=" ActualText=""/>
  <SubText xmlns="" ID="LxgMop2T2NNjXzu6LgxluB9+ryE=" ActualText=""/>
  <SubText xmlns="" ID="0l0lXK9w/1lFNMAj+Pmscfw5Hi8=" ActualText=""/>
  <SubText xmlns="" ID="uogzsQbCFqVaY5WiG7uJCYxd6+A=" ActualText=""/>
  <SubText xmlns="" ID="Om6zaSVYUq305jX/nWEWQ4IYgwM=" ActualText=""/>
  <SubText xmlns="" ID="6j1DogSYWj+Xq+m1bhkkma8VbXw=" ActualText=""/>
  <SubText xmlns="" ID="7HqBFrpD3C8owc0fpNG97t7MMRc=" ActualText=""/>
  <SubText xmlns="" ID="ctkcmW/zUOlt+RWKMG6nP20wgh0=" ActualText=""/>
  <SubText xmlns="" ID="mluppeXvROFZJTthvTwECiF3bB8=" ActualText=""/>
  <SubText xmlns="" ID="ZtK9fadcnEtAhZLjjCx0i7a7THw=" ActualText=""/>
  <SubText xmlns="" ID="v82y3Huoc7NO0GksecT58SisYxI=" ActualText=""/>
  <SubText xmlns="" ID="8KhDuIrVqtr7STu0OgrpJWYMUZI=" ActualText=""/>
  <SubText xmlns="" ID="pOhSITFJOPqF39pOlI3QF+XaOic=" ActualText=""/>
  <SubText xmlns="" ID="8adCcqDM91wlQUbxMgAGbfBSSr8=" ActualText=""/>
  <SubText xmlns="" ID="iSs76nZlChIb9NnbwgOUGV0c7+E=" ActualText=""/>
  <SubText xmlns="" ID="1a//y0u3WD5XVDnhIWAgLSflvKc=" ActualText=""/>
  <SubText xmlns="" ID="FYaZGOaohjhQvs5V08bYAmYVOgw=" ActualText=""/>
  <HyperLink xmlns="" ID="MEnkyzrdf5rcNzGPtEZtVn0u1FU=83829789300.8575_446.5161" plainAltText="NoWrongDoor_x0040_acl.hhs.gov" language=""/>
</PAW>
</file>

<file path=customXml/itemProps1.xml><?xml version="1.0" encoding="utf-8"?>
<ds:datastoreItem xmlns:ds="http://schemas.openxmlformats.org/officeDocument/2006/customXml" ds:itemID="{5BB0B05C-408C-4804-BAFF-37F605E72C1A}">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9330</TotalTime>
  <Words>2711</Words>
  <Application>Microsoft Office PowerPoint</Application>
  <PresentationFormat>Widescreen</PresentationFormat>
  <Paragraphs>187</Paragraphs>
  <Slides>35</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Calibri Light</vt:lpstr>
      <vt:lpstr>Wingdings</vt:lpstr>
      <vt:lpstr>Retrospect</vt:lpstr>
      <vt:lpstr>ADRC COVID Grantee Webinar on Rapid Assessments and Reporting</vt:lpstr>
      <vt:lpstr>Agenda</vt:lpstr>
      <vt:lpstr>Welcome from ACL</vt:lpstr>
      <vt:lpstr>Rapid Assessments Overview</vt:lpstr>
      <vt:lpstr>Statewide Coordination</vt:lpstr>
      <vt:lpstr>Communication and Outreach</vt:lpstr>
      <vt:lpstr>Information Gathering</vt:lpstr>
      <vt:lpstr>Adjusting Services</vt:lpstr>
      <vt:lpstr>Adjusting Workforce</vt:lpstr>
      <vt:lpstr>Hospital and Nursing Facility Partnerships</vt:lpstr>
      <vt:lpstr>Looking Ahead</vt:lpstr>
      <vt:lpstr>ADRC/COVID Grant Semi-Annual Reporting Tool</vt:lpstr>
      <vt:lpstr>Overview</vt:lpstr>
      <vt:lpstr>Introduction</vt:lpstr>
      <vt:lpstr>Contact Information</vt:lpstr>
      <vt:lpstr>Data Collection Questions - Outreach</vt:lpstr>
      <vt:lpstr>Data Collection Questions – Application Assistance</vt:lpstr>
      <vt:lpstr>Person-Centered Counseling Defined</vt:lpstr>
      <vt:lpstr>Person-Centered Counseling Questions</vt:lpstr>
      <vt:lpstr>Data Collection Questions - Transitions</vt:lpstr>
      <vt:lpstr>Total Number of Contacts - Defined</vt:lpstr>
      <vt:lpstr>Total Number of Contacts - Unduplicated</vt:lpstr>
      <vt:lpstr>Total Number of Contacts – Demographics &amp; PCC</vt:lpstr>
      <vt:lpstr>Questions/Comments (Optional)</vt:lpstr>
      <vt:lpstr>Representative Validation and Date</vt:lpstr>
      <vt:lpstr>Submitted Questions</vt:lpstr>
      <vt:lpstr>Submitted Question #1</vt:lpstr>
      <vt:lpstr>Submitted Question #2</vt:lpstr>
      <vt:lpstr>Submitted Question #3</vt:lpstr>
      <vt:lpstr>Submitted Question #4</vt:lpstr>
      <vt:lpstr>Submitted Question #5</vt:lpstr>
      <vt:lpstr>Live Q&amp;A</vt:lpstr>
      <vt:lpstr>Next Steps</vt:lpstr>
      <vt:lpstr>Next Steps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NWD ADRC/COVID Grantee Webinar: Rapid Assessments and Reporting</dc:title>
  <dc:subject>NWD ADRC/COVID Grantee Webinar: Rapid Assessments and Reporting</dc:subject>
  <dc:creator>ACL;The Lewin Group</dc:creator>
  <cp:keywords>no wrong door; COVID-19; rapid assessments; grant reporting</cp:keywords>
  <cp:lastModifiedBy>Fernandez, Sharon</cp:lastModifiedBy>
  <cp:revision>448</cp:revision>
  <cp:lastPrinted>2018-04-18T12:17:30Z</cp:lastPrinted>
  <dcterms:created xsi:type="dcterms:W3CDTF">2018-01-30T18:05:08Z</dcterms:created>
  <dcterms:modified xsi:type="dcterms:W3CDTF">2020-09-14T19:02:59Z</dcterms:modified>
</cp:coreProperties>
</file>