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3"/>
  </p:notesMasterIdLst>
  <p:sldIdLst>
    <p:sldId id="256" r:id="rId3"/>
    <p:sldId id="278" r:id="rId4"/>
    <p:sldId id="257" r:id="rId5"/>
    <p:sldId id="266" r:id="rId6"/>
    <p:sldId id="258" r:id="rId7"/>
    <p:sldId id="268" r:id="rId8"/>
    <p:sldId id="259" r:id="rId9"/>
    <p:sldId id="269" r:id="rId10"/>
    <p:sldId id="260" r:id="rId11"/>
    <p:sldId id="261" r:id="rId12"/>
    <p:sldId id="270" r:id="rId13"/>
    <p:sldId id="271" r:id="rId14"/>
    <p:sldId id="262" r:id="rId15"/>
    <p:sldId id="272" r:id="rId16"/>
    <p:sldId id="274" r:id="rId17"/>
    <p:sldId id="264" r:id="rId18"/>
    <p:sldId id="275" r:id="rId19"/>
    <p:sldId id="265" r:id="rId20"/>
    <p:sldId id="277" r:id="rId21"/>
    <p:sldId id="276" r:id="rId22"/>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0507" autoAdjust="0"/>
  </p:normalViewPr>
  <p:slideViewPr>
    <p:cSldViewPr snapToGrid="0">
      <p:cViewPr varScale="1">
        <p:scale>
          <a:sx n="60" d="100"/>
          <a:sy n="60" d="100"/>
        </p:scale>
        <p:origin x="105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5F74552C-015F-40BD-AE52-4B1047449550}"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A0DAB502-2B4F-4AEA-807D-374AAE9D05C6}" type="slidenum">
              <a:rPr lang="en-US"/>
              <a:pPr>
                <a:defRPr/>
              </a:pPr>
              <a:t>‹#›</a:t>
            </a:fld>
            <a:endParaRPr lang="en-US"/>
          </a:p>
        </p:txBody>
      </p:sp>
    </p:spTree>
    <p:extLst>
      <p:ext uri="{BB962C8B-B14F-4D97-AF65-F5344CB8AC3E}">
        <p14:creationId xmlns:p14="http://schemas.microsoft.com/office/powerpoint/2010/main" val="17242540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Accessing Local Resources and Natural Support in Community-Based Long-Term Services and Support. This lesson is part of the course on Person-Centered Access to Long-Term Services and Supports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5A3BDF1-3B2B-4395-BBC0-8EBF89648E09}"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702550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3B3F83C-B5A9-47A8-BE61-CB5E7019893A}"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2836574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Today most people can find information about resources online. However, the amount of information can be overwhelming to them also. Your role is not to just provide resources. It is to help people sensibly navigate these options based on what they are trying to achieve and what is important to them. If you are knowledgeable about the details of these resources and you use person-centered discovery and planning, you can more quickly know which will most likely be of interest.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A48F382-5BBA-49A1-862F-102C831A438B}"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868897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A48F382-5BBA-49A1-862F-102C831A438B}"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3020263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A48F382-5BBA-49A1-862F-102C831A438B}"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4042187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As you consider think about how to use local resources and natural supports, don’t forget about the tools and strategies you have learned about in the person-centered thinking course. The ability to problem-solve, learn, and organize information is critical to the best use of resources.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FF23F74-8EA1-4316-B6B0-3B7534A19854}"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9114619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FF23F74-8EA1-4316-B6B0-3B7534A19854}"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3444039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Supporting the use of local resources and natural support can assist people in managing their transitions better. It can also improve their quality of life. It can ensure they have enough support at critical times. These resources are typically easier to access than formal, long-term services and supports programs or services. They also help people stay connected to their local community. However, they can be harder to manage. To use these resources well you must have systems for learning about them and keeping your contacts current.</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778C9F7-D679-4981-B08F-9C24ABE7EA87}"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3456111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778C9F7-D679-4981-B08F-9C24ABE7EA87}"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11572714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778C9F7-D679-4981-B08F-9C24ABE7EA87}"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3655024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5A3BDF1-3B2B-4395-BBC0-8EBF89648E09}"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549536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p>
          <a:p>
            <a:pPr>
              <a:spcBef>
                <a:spcPct val="0"/>
              </a:spcBef>
            </a:pPr>
            <a:r>
              <a:rPr lang="en-US" altLang="en-US" i="1" dirty="0" smtClean="0"/>
              <a:t>Local resources and natural support can assist people in a variety of ways. For example, there may be community resources that offer assistance with finding housing, supplementing nutrition or helping people with transportation. There may be outreach related to helping people get jobs or pursue interests. Other resources may help people get and stay physically fit or to take care of themselves while living with a medical or physical condition. In addition to supporting basic needs, many communities offer enrichment opportunities. These may include affordable access to education, nature, or the arts.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ABEC6D0-1054-41D2-94E0-117F3B8D63D2}"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03933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ABEC6D0-1054-41D2-94E0-117F3B8D63D2}"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638112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For any person seeking assistance with long-term services and supports the use of natural support and local resources should be a consideration. There are many benefits to connecting people to these resources.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23BA7F7-1D88-4A99-95FA-86BCBD3E2BFE}"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020025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23BA7F7-1D88-4A99-95FA-86BCBD3E2BFE}"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074216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Depending on where a person lives and their particular circumstances, there may a few or many local resources to choose from. However, there are often more than you realize. A foundation of a strong No Wrong Door system will include Person-Centered Counseling professionals who are curious about, knowledgeable, and invested in these local community resources. It’s important to consider these for anyone. They can be a great way to fill in the gaps beyond what formal services programs offer or to enhance those core services.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B10B440-6A6F-43A9-88FC-666FAA92FFF3}"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877026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amount of information you have to manage in order to effectively use local resources may feel overwhelming. It’s important that you have strategies as an individual and within your organization to manage information effectively.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3B3F83C-B5A9-47A8-BE61-CB5E7019893A}"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1535431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The amount of information you have to manage in order to effectively use local resources may feel overwhelming. It’s important that you have strategies as an individual and within your organization to manage information effectively.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3B3F83C-B5A9-47A8-BE61-CB5E7019893A}"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1397570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326159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1700019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442092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7807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339939516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6059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4231171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83583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814637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517597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2281875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2382469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US" dirty="0" smtClean="0"/>
              <a:t>Person-Centered Access to Long-Term Services and Supports</a:t>
            </a:r>
          </a:p>
        </p:txBody>
      </p:sp>
      <p:sp>
        <p:nvSpPr>
          <p:cNvPr id="3075" name="Subtitle 2"/>
          <p:cNvSpPr>
            <a:spLocks noGrp="1"/>
          </p:cNvSpPr>
          <p:nvPr>
            <p:ph type="subTitle" idx="1"/>
          </p:nvPr>
        </p:nvSpPr>
        <p:spPr/>
        <p:txBody>
          <a:bodyPr/>
          <a:lstStyle/>
          <a:p>
            <a:r>
              <a:rPr lang="en-US" altLang="en-US" dirty="0" smtClean="0"/>
              <a:t>8 Accessing Local Resources and Natural Support in Community-Based Long-Term Services and </a:t>
            </a:r>
            <a:r>
              <a:rPr lang="en-US" altLang="en-US" dirty="0" smtClean="0"/>
              <a:t>Supports</a:t>
            </a:r>
            <a:endParaRPr lang="en-US" alt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Finding and Maintaining Resources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To help people sensibly use the many community resources available, you will need to know about resources. You will need to know who is eligible and for whom these services or supports are a good fit. You will want to organize and maintain this information in ways that are useful to you. Hopefully, your employer will recommend or have electronic or paper-based resource guides to help you. These are usually a good start. However, it’s important to consider how they will stay updated and be used.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Finding and Maintaining Resources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Consider the following tips: </a:t>
            </a:r>
          </a:p>
          <a:p>
            <a:pPr fontAlgn="auto">
              <a:spcBef>
                <a:spcPts val="500"/>
              </a:spcBef>
              <a:spcAft>
                <a:spcPts val="0"/>
              </a:spcAft>
              <a:defRPr/>
            </a:pPr>
            <a:r>
              <a:rPr lang="en-US" sz="2200" dirty="0" smtClean="0"/>
              <a:t>Use resources wisely: Work with local information (211 and ADRCs), referral specialists, and databases. Their role is to be knowledgeable about resources. Yours it to support the person sorting through options. </a:t>
            </a:r>
          </a:p>
          <a:p>
            <a:pPr fontAlgn="auto">
              <a:spcBef>
                <a:spcPts val="500"/>
              </a:spcBef>
              <a:spcAft>
                <a:spcPts val="0"/>
              </a:spcAft>
              <a:defRPr/>
            </a:pPr>
            <a:r>
              <a:rPr lang="en-US" sz="2200" dirty="0" smtClean="0"/>
              <a:t>Seek support and guidance from your employer about limits and expectations in these areas. Find out how you can be engaged in these processes effectively. Make recommendations about what will work from your view.</a:t>
            </a:r>
          </a:p>
          <a:p>
            <a:pPr fontAlgn="auto">
              <a:spcBef>
                <a:spcPts val="500"/>
              </a:spcBef>
              <a:spcAft>
                <a:spcPts val="0"/>
              </a:spcAft>
              <a:defRPr/>
            </a:pPr>
            <a:r>
              <a:rPr lang="en-US" sz="2200" dirty="0" smtClean="0"/>
              <a:t>Network with other professionals. This can include people from your own agency or from other local organizations. (Hint: There is a whole lesson about networking in this course.)</a:t>
            </a:r>
          </a:p>
        </p:txBody>
      </p:sp>
    </p:spTree>
    <p:extLst>
      <p:ext uri="{BB962C8B-B14F-4D97-AF65-F5344CB8AC3E}">
        <p14:creationId xmlns:p14="http://schemas.microsoft.com/office/powerpoint/2010/main" val="1425035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Finding and Maintaining Resources (3/3)</a:t>
            </a:r>
          </a:p>
        </p:txBody>
      </p:sp>
      <p:sp>
        <p:nvSpPr>
          <p:cNvPr id="3" name="Content Placeholder 2"/>
          <p:cNvSpPr>
            <a:spLocks noGrp="1"/>
          </p:cNvSpPr>
          <p:nvPr>
            <p:ph idx="1"/>
          </p:nvPr>
        </p:nvSpPr>
        <p:spPr/>
        <p:txBody>
          <a:bodyPr rtlCol="0">
            <a:normAutofit/>
          </a:bodyPr>
          <a:lstStyle/>
          <a:p>
            <a:pPr fontAlgn="auto">
              <a:spcAft>
                <a:spcPts val="0"/>
              </a:spcAft>
              <a:defRPr/>
            </a:pPr>
            <a:r>
              <a:rPr lang="en-US" sz="2200" dirty="0" smtClean="0"/>
              <a:t>Keep track of the local resources you find and update the keeper of the resource guides. It’s important to have facts about programs. However, check in with others who have actually recommended the resource if you can. This way you understand how it really works. (For example, is there a 24-hour wait for services after calling a “crisis” line? It might be important for people to know that.) </a:t>
            </a:r>
          </a:p>
          <a:p>
            <a:pPr fontAlgn="auto">
              <a:spcAft>
                <a:spcPts val="0"/>
              </a:spcAft>
              <a:defRPr/>
            </a:pPr>
            <a:r>
              <a:rPr lang="en-US" sz="2200" dirty="0" smtClean="0"/>
              <a:t>Have standardized methods for updating your resource lists. Circumstances can change quickly with many community programs. Collaborate with others in your community to be creative in meeting people’s needs. </a:t>
            </a:r>
          </a:p>
          <a:p>
            <a:pPr fontAlgn="auto">
              <a:spcAft>
                <a:spcPts val="0"/>
              </a:spcAft>
              <a:defRPr/>
            </a:pPr>
            <a:r>
              <a:rPr lang="en-US" sz="2200" dirty="0" smtClean="0"/>
              <a:t>Provide feedback to programs as appropriate about what you are hearing or experiencing. Most will appreciate feedback about how their services are helping (or not helping) people. This can lead to improved services and supports for everyone.</a:t>
            </a:r>
          </a:p>
        </p:txBody>
      </p:sp>
    </p:spTree>
    <p:extLst>
      <p:ext uri="{BB962C8B-B14F-4D97-AF65-F5344CB8AC3E}">
        <p14:creationId xmlns:p14="http://schemas.microsoft.com/office/powerpoint/2010/main" val="3148696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Supporting Access (1/3)</a:t>
            </a:r>
          </a:p>
        </p:txBody>
      </p:sp>
      <p:sp>
        <p:nvSpPr>
          <p:cNvPr id="3" name="Content Placeholder 2"/>
          <p:cNvSpPr>
            <a:spLocks noGrp="1"/>
          </p:cNvSpPr>
          <p:nvPr>
            <p:ph idx="1"/>
          </p:nvPr>
        </p:nvSpPr>
        <p:spPr>
          <a:xfrm>
            <a:off x="838200" y="1690688"/>
            <a:ext cx="10515600" cy="5495925"/>
          </a:xfrm>
        </p:spPr>
        <p:txBody>
          <a:bodyPr rtlCol="0">
            <a:normAutofit/>
          </a:bodyPr>
          <a:lstStyle/>
          <a:p>
            <a:pPr marL="0" indent="0" fontAlgn="auto">
              <a:spcAft>
                <a:spcPts val="0"/>
              </a:spcAft>
              <a:buNone/>
              <a:defRPr/>
            </a:pPr>
            <a:r>
              <a:rPr lang="en-US" dirty="0" smtClean="0"/>
              <a:t>The Person-Centered Counseling (PCC) professional’s role is not just to provide a list of resources. The role includes helping people sort through these options. It also includes helping them access options as easily as possible and following up. Consider the following tips: </a:t>
            </a:r>
          </a:p>
          <a:p>
            <a:pPr fontAlgn="auto">
              <a:spcBef>
                <a:spcPts val="500"/>
              </a:spcBef>
              <a:spcAft>
                <a:spcPts val="0"/>
              </a:spcAft>
              <a:defRPr/>
            </a:pPr>
            <a:r>
              <a:rPr lang="en-US" sz="2200" dirty="0" smtClean="0"/>
              <a:t>Ask people what resources they have tried before. This way you will not recommend the same ones. </a:t>
            </a:r>
          </a:p>
          <a:p>
            <a:pPr fontAlgn="auto">
              <a:spcBef>
                <a:spcPts val="500"/>
              </a:spcBef>
              <a:spcAft>
                <a:spcPts val="0"/>
              </a:spcAft>
              <a:defRPr/>
            </a:pPr>
            <a:r>
              <a:rPr lang="en-US" sz="2200" dirty="0" smtClean="0"/>
              <a:t>Ask them what has been most helpful and what has not worked about past experiences. Use this information to customize your approach.</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Supporting Access (2/3)</a:t>
            </a:r>
          </a:p>
        </p:txBody>
      </p:sp>
      <p:sp>
        <p:nvSpPr>
          <p:cNvPr id="3" name="Content Placeholder 2"/>
          <p:cNvSpPr>
            <a:spLocks noGrp="1"/>
          </p:cNvSpPr>
          <p:nvPr>
            <p:ph idx="1"/>
          </p:nvPr>
        </p:nvSpPr>
        <p:spPr>
          <a:xfrm>
            <a:off x="838200" y="1690688"/>
            <a:ext cx="10515600" cy="5495925"/>
          </a:xfrm>
        </p:spPr>
        <p:txBody>
          <a:bodyPr rtlCol="0">
            <a:normAutofit/>
          </a:bodyPr>
          <a:lstStyle/>
          <a:p>
            <a:pPr fontAlgn="auto">
              <a:spcAft>
                <a:spcPts val="0"/>
              </a:spcAft>
              <a:defRPr/>
            </a:pPr>
            <a:r>
              <a:rPr lang="en-US" sz="2200" dirty="0" smtClean="0"/>
              <a:t>Help people sort through potential options and make decisions about what to try. Be transparent. People should understand how to access resources including the amount of time and personal disclosure. They should know if there are limits that will make them ineligible, such as having to be sober for a period of time first. The person’s comfort level should help in guiding the selection process. The person may not be comfortable with some options, such as friends, family, and neighbors.</a:t>
            </a:r>
          </a:p>
          <a:p>
            <a:pPr fontAlgn="auto">
              <a:spcAft>
                <a:spcPts val="0"/>
              </a:spcAft>
              <a:defRPr/>
            </a:pPr>
            <a:r>
              <a:rPr lang="en-US" sz="2200" dirty="0"/>
              <a:t>Setbacks in reaching out to resources can be very discouraging to people and stall out the process. Contact resources in advance or with the person if they are willing. This is especially important under the following circumstances: </a:t>
            </a:r>
          </a:p>
          <a:p>
            <a:pPr lvl="1" fontAlgn="auto">
              <a:spcAft>
                <a:spcPts val="0"/>
              </a:spcAft>
              <a:defRPr/>
            </a:pPr>
            <a:r>
              <a:rPr lang="en-US" sz="2000" dirty="0"/>
              <a:t>You have never recommended the resource before. </a:t>
            </a:r>
          </a:p>
          <a:p>
            <a:pPr lvl="1" fontAlgn="auto">
              <a:spcAft>
                <a:spcPts val="0"/>
              </a:spcAft>
              <a:defRPr/>
            </a:pPr>
            <a:r>
              <a:rPr lang="en-US" sz="2000" dirty="0"/>
              <a:t>There is a possibility it no longer exists or has substantially changed. </a:t>
            </a:r>
          </a:p>
          <a:p>
            <a:pPr lvl="1" fontAlgn="auto">
              <a:spcAft>
                <a:spcPts val="0"/>
              </a:spcAft>
              <a:defRPr/>
            </a:pPr>
            <a:r>
              <a:rPr lang="en-US" sz="2000" dirty="0"/>
              <a:t>The person is in crisis or highly stressed</a:t>
            </a:r>
            <a:r>
              <a:rPr lang="en-US" sz="2000" dirty="0" smtClean="0"/>
              <a:t>.</a:t>
            </a:r>
            <a:endParaRPr lang="en-US" dirty="0"/>
          </a:p>
        </p:txBody>
      </p:sp>
    </p:spTree>
    <p:extLst>
      <p:ext uri="{BB962C8B-B14F-4D97-AF65-F5344CB8AC3E}">
        <p14:creationId xmlns:p14="http://schemas.microsoft.com/office/powerpoint/2010/main" val="2092058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Supporting Access (3/3)</a:t>
            </a:r>
          </a:p>
        </p:txBody>
      </p:sp>
      <p:sp>
        <p:nvSpPr>
          <p:cNvPr id="3" name="Content Placeholder 2"/>
          <p:cNvSpPr>
            <a:spLocks noGrp="1"/>
          </p:cNvSpPr>
          <p:nvPr>
            <p:ph idx="1"/>
          </p:nvPr>
        </p:nvSpPr>
        <p:spPr>
          <a:xfrm>
            <a:off x="838200" y="1690688"/>
            <a:ext cx="10515600" cy="5495925"/>
          </a:xfrm>
        </p:spPr>
        <p:txBody>
          <a:bodyPr rtlCol="0">
            <a:normAutofit/>
          </a:bodyPr>
          <a:lstStyle/>
          <a:p>
            <a:pPr fontAlgn="auto">
              <a:spcAft>
                <a:spcPts val="0"/>
              </a:spcAft>
              <a:defRPr/>
            </a:pPr>
            <a:r>
              <a:rPr lang="en-US" sz="2200" dirty="0" smtClean="0"/>
              <a:t>When supporting someone, help them prepare their questions in advance. Follow up with them to see how things are going. Document their feedback and use if for future referrals.</a:t>
            </a:r>
          </a:p>
        </p:txBody>
      </p:sp>
    </p:spTree>
    <p:extLst>
      <p:ext uri="{BB962C8B-B14F-4D97-AF65-F5344CB8AC3E}">
        <p14:creationId xmlns:p14="http://schemas.microsoft.com/office/powerpoint/2010/main" val="2598423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Use Your Person-Centered Thinking (PCT) Strategies and Tools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In your use of local resources and natural support don’t forget your PCT tools and strategies. Consider the following.</a:t>
            </a:r>
          </a:p>
          <a:p>
            <a:pPr fontAlgn="auto">
              <a:spcAft>
                <a:spcPts val="0"/>
              </a:spcAft>
              <a:defRPr/>
            </a:pPr>
            <a:r>
              <a:rPr lang="en-US" sz="2200" dirty="0" smtClean="0"/>
              <a:t>If they have them, people’s one-page descriptions and person-centered plans should provide strong guidance in this area. Otherwise, informal person-centered discovery is a good place to start. </a:t>
            </a:r>
          </a:p>
          <a:p>
            <a:pPr fontAlgn="auto">
              <a:spcAft>
                <a:spcPts val="0"/>
              </a:spcAft>
              <a:defRPr/>
            </a:pPr>
            <a:r>
              <a:rPr lang="en-US" sz="2200" dirty="0" smtClean="0"/>
              <a:t>Consider their relationship maps and matching profiles (If they have them.). What can these tell you that is helpful? </a:t>
            </a:r>
          </a:p>
          <a:p>
            <a:pPr fontAlgn="auto">
              <a:spcAft>
                <a:spcPts val="0"/>
              </a:spcAft>
              <a:defRPr/>
            </a:pPr>
            <a:r>
              <a:rPr lang="en-US" sz="2200" dirty="0" smtClean="0"/>
              <a:t>Ask the person about updating person-centered information when it makes sense in this process.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Use Your Person-Centered Thinking (PCT) Strategies and Tools (2/2)</a:t>
            </a:r>
          </a:p>
        </p:txBody>
      </p:sp>
      <p:sp>
        <p:nvSpPr>
          <p:cNvPr id="3" name="Content Placeholder 2"/>
          <p:cNvSpPr>
            <a:spLocks noGrp="1"/>
          </p:cNvSpPr>
          <p:nvPr>
            <p:ph idx="1"/>
          </p:nvPr>
        </p:nvSpPr>
        <p:spPr/>
        <p:txBody>
          <a:bodyPr rtlCol="0">
            <a:normAutofit/>
          </a:bodyPr>
          <a:lstStyle/>
          <a:p>
            <a:pPr fontAlgn="auto">
              <a:spcAft>
                <a:spcPts val="0"/>
              </a:spcAft>
              <a:defRPr/>
            </a:pPr>
            <a:r>
              <a:rPr lang="en-US" sz="2200" dirty="0" smtClean="0"/>
              <a:t>If you have tried a number of resources but still aren’t where you want to be, use a 4 +1 questions approach.</a:t>
            </a:r>
          </a:p>
          <a:p>
            <a:pPr fontAlgn="auto">
              <a:spcAft>
                <a:spcPts val="0"/>
              </a:spcAft>
              <a:defRPr/>
            </a:pPr>
            <a:r>
              <a:rPr lang="en-US" sz="2200" dirty="0" smtClean="0"/>
              <a:t>Use working/not working frequently throughout the process. </a:t>
            </a:r>
          </a:p>
          <a:p>
            <a:pPr fontAlgn="auto">
              <a:spcAft>
                <a:spcPts val="0"/>
              </a:spcAft>
              <a:defRPr/>
            </a:pPr>
            <a:r>
              <a:rPr lang="en-US" sz="2200" dirty="0" smtClean="0"/>
              <a:t>Consider tracking information in a learning log, especially when you are trying a new process or resource. Make sure the important information you document is included in any formal processes for keeping track of information. </a:t>
            </a:r>
          </a:p>
        </p:txBody>
      </p:sp>
    </p:spTree>
    <p:extLst>
      <p:ext uri="{BB962C8B-B14F-4D97-AF65-F5344CB8AC3E}">
        <p14:creationId xmlns:p14="http://schemas.microsoft.com/office/powerpoint/2010/main" val="3805628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(1/3) </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Local resources can help people reach their goals and improve their quality of life. They can fill gaps or offer enhancement to formal services and supports. </a:t>
            </a:r>
          </a:p>
          <a:p>
            <a:pPr fontAlgn="auto">
              <a:spcAft>
                <a:spcPts val="0"/>
              </a:spcAft>
              <a:defRPr/>
            </a:pPr>
            <a:r>
              <a:rPr lang="en-US" dirty="0" smtClean="0"/>
              <a:t>Person-Centered Counseling (PCC) professionals can learn about local resources by networking with other professionals. They need systems for learning about and staying up-to-date with local resources.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(2/3)</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It is important to start with discovery and then present options based on what is important to the person. Helping people sort through options and weigh pros and cons is also a role. </a:t>
            </a:r>
          </a:p>
          <a:p>
            <a:pPr fontAlgn="auto">
              <a:spcAft>
                <a:spcPts val="0"/>
              </a:spcAft>
              <a:defRPr/>
            </a:pPr>
            <a:r>
              <a:rPr lang="en-US" dirty="0" smtClean="0"/>
              <a:t>Don’t forget to use person-centered thinking (PCT) approaches and problem-solving strategies, such as working/not working or 4 +1 questions, when finding resources is challenging. Keeping learning logs about resources may help you organize important learning about your community and these approaches.</a:t>
            </a:r>
          </a:p>
        </p:txBody>
      </p:sp>
    </p:spTree>
    <p:extLst>
      <p:ext uri="{BB962C8B-B14F-4D97-AF65-F5344CB8AC3E}">
        <p14:creationId xmlns:p14="http://schemas.microsoft.com/office/powerpoint/2010/main" val="3209817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8484892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(3/3)</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support people in accessing local resources and natural support to meet their person-centered goals.</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a:t>
            </a:r>
            <a:r>
              <a:rPr lang="en-US" b="1"/>
              <a:t>Learning </a:t>
            </a:r>
            <a:r>
              <a:rPr lang="en-US" b="1" smtClean="0"/>
              <a:t>Objective</a:t>
            </a:r>
            <a:endParaRPr lang="en-US" b="1" dirty="0" smtClean="0"/>
          </a:p>
          <a:p>
            <a:pPr marL="0" indent="0" fontAlgn="auto">
              <a:spcAft>
                <a:spcPts val="0"/>
              </a:spcAft>
              <a:buNone/>
              <a:defRPr/>
            </a:pPr>
            <a:r>
              <a:rPr lang="en-US" dirty="0" smtClean="0"/>
              <a:t>Directions</a:t>
            </a:r>
            <a:r>
              <a:rPr lang="en-US" dirty="0"/>
              <a:t>: Review the objective(s) on this page. </a:t>
            </a:r>
            <a:r>
              <a:rPr lang="en-US" dirty="0" smtClean="0"/>
              <a:t>Write </a:t>
            </a:r>
            <a:r>
              <a:rPr lang="en-US"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 </a:t>
            </a:r>
          </a:p>
          <a:p>
            <a:pPr marL="0" indent="0">
              <a:buNone/>
            </a:pPr>
            <a:endParaRPr lang="en-US" dirty="0"/>
          </a:p>
        </p:txBody>
      </p:sp>
    </p:spTree>
    <p:extLst>
      <p:ext uri="{BB962C8B-B14F-4D97-AF65-F5344CB8AC3E}">
        <p14:creationId xmlns:p14="http://schemas.microsoft.com/office/powerpoint/2010/main" val="2440652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Person-Centered Counseling (PCC) professionals play a vital role in connecting people to meaningful resources. Earlier lessons in this course provided information about some federally funded resources. For some people, accessing those programs will be an essential part of meeting their needs. For others, private pay for services may be the best fit. In both of these situations the use of local and natural support resources may enhance the person’s overall quality of life. These sources may also help during periods when a person needs more assistance but for a shorter period of time (transitions). This lesson introduces a variety of resources. It will also help PCC professionals understand more about how to research, organize, and access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support people in accessing local resources and natural support to meet their person-centered goals.</a:t>
            </a:r>
          </a:p>
        </p:txBody>
      </p:sp>
    </p:spTree>
    <p:extLst>
      <p:ext uri="{BB962C8B-B14F-4D97-AF65-F5344CB8AC3E}">
        <p14:creationId xmlns:p14="http://schemas.microsoft.com/office/powerpoint/2010/main" val="1557308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Use of Local Resources and Natural Support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Local resources and natural support are services, programs, and supports and can come from a variety of sources. They can be part of charitable or mission-based organizational outreach. They can be part of basic support or enrichment available to any person in a community. Here are some examples of the types of local resources that may be useful to explore:</a:t>
            </a:r>
          </a:p>
          <a:p>
            <a:pPr fontAlgn="auto">
              <a:spcAft>
                <a:spcPts val="0"/>
              </a:spcAft>
              <a:defRPr/>
            </a:pPr>
            <a:r>
              <a:rPr lang="en-US" sz="2200" b="1" dirty="0" smtClean="0"/>
              <a:t>Advocacy or mission-based groups: </a:t>
            </a:r>
            <a:r>
              <a:rPr lang="en-US" sz="2200" dirty="0" smtClean="0"/>
              <a:t>These may offer social groups, advocacy help, support groups, or peer-to-peer connections. </a:t>
            </a:r>
          </a:p>
          <a:p>
            <a:pPr fontAlgn="auto">
              <a:spcAft>
                <a:spcPts val="0"/>
              </a:spcAft>
              <a:defRPr/>
            </a:pPr>
            <a:r>
              <a:rPr lang="en-US" sz="2200" b="1" dirty="0" smtClean="0"/>
              <a:t>Community centers: </a:t>
            </a:r>
            <a:r>
              <a:rPr lang="en-US" sz="2200" dirty="0" smtClean="0"/>
              <a:t>These may offer education, social, and physical health opportunities. They may include or specialize in culturally specific or linguistic support.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Use of Local Resources and Natural Support (2/2)</a:t>
            </a:r>
          </a:p>
        </p:txBody>
      </p:sp>
      <p:sp>
        <p:nvSpPr>
          <p:cNvPr id="3" name="Content Placeholder 2"/>
          <p:cNvSpPr>
            <a:spLocks noGrp="1"/>
          </p:cNvSpPr>
          <p:nvPr>
            <p:ph idx="1"/>
          </p:nvPr>
        </p:nvSpPr>
        <p:spPr/>
        <p:txBody>
          <a:bodyPr rtlCol="0">
            <a:normAutofit/>
          </a:bodyPr>
          <a:lstStyle/>
          <a:p>
            <a:pPr fontAlgn="auto">
              <a:spcAft>
                <a:spcPts val="0"/>
              </a:spcAft>
              <a:defRPr/>
            </a:pPr>
            <a:r>
              <a:rPr lang="en-US" sz="2200" b="1" dirty="0" smtClean="0"/>
              <a:t>Faith-based organizations: </a:t>
            </a:r>
            <a:r>
              <a:rPr lang="en-US" sz="2200" dirty="0" smtClean="0"/>
              <a:t>They may offer food, clothing, support groups, and social or reintegration support. They may offer chore services, such as help with yardwork and home care. </a:t>
            </a:r>
          </a:p>
          <a:p>
            <a:pPr fontAlgn="auto">
              <a:spcAft>
                <a:spcPts val="0"/>
              </a:spcAft>
              <a:defRPr/>
            </a:pPr>
            <a:r>
              <a:rPr lang="en-US" sz="2200" b="1" dirty="0" smtClean="0"/>
              <a:t>Cities and counties: </a:t>
            </a:r>
            <a:r>
              <a:rPr lang="en-US" sz="2200" dirty="0" smtClean="0"/>
              <a:t>These may offer free or affordable services like tax preparation support, transportation options, or low cost home improvement loans. </a:t>
            </a:r>
          </a:p>
          <a:p>
            <a:pPr fontAlgn="auto">
              <a:spcAft>
                <a:spcPts val="0"/>
              </a:spcAft>
              <a:defRPr/>
            </a:pPr>
            <a:r>
              <a:rPr lang="en-US" sz="2200" b="1" dirty="0" smtClean="0"/>
              <a:t>Schools: </a:t>
            </a:r>
            <a:r>
              <a:rPr lang="en-US" sz="2200" dirty="0" smtClean="0"/>
              <a:t>These may offer enrichment opportunities for youth and families. They may offer free tutoring or parent education.</a:t>
            </a:r>
          </a:p>
        </p:txBody>
      </p:sp>
    </p:spTree>
    <p:extLst>
      <p:ext uri="{BB962C8B-B14F-4D97-AF65-F5344CB8AC3E}">
        <p14:creationId xmlns:p14="http://schemas.microsoft.com/office/powerpoint/2010/main" val="2390944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Benefits of Using Local Resources and Natural Support (1/2)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Finding and organizing natural and local supports is not as straightforward as applying for a formal program. They can be difficult to find or understand at first. However, there are also many benefits. Local resources are often easier to access. Eligibility assessment may be informal or simple. A person’s financial status may not matter, and there is often little to no reporting. Resources may be available immediately, no waiting required. The options may more precisely fit the person’s interest or need. They may be more flexible in terms of when, how, and how often supports are accessed.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Benefits of Using Local Resources and Natural Support (2/2)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These types of resources also keep people connected to others in their community. People can make friends, connect with peers, and become part of a social network. When and if the time is right, these connections may offer opportunities for the person to give back to others.</a:t>
            </a:r>
          </a:p>
        </p:txBody>
      </p:sp>
    </p:spTree>
    <p:extLst>
      <p:ext uri="{BB962C8B-B14F-4D97-AF65-F5344CB8AC3E}">
        <p14:creationId xmlns:p14="http://schemas.microsoft.com/office/powerpoint/2010/main" val="3737088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Considering a Variety of Local Resources </a:t>
            </a:r>
          </a:p>
        </p:txBody>
      </p:sp>
      <p:sp>
        <p:nvSpPr>
          <p:cNvPr id="10243" name="Content Placeholder 2"/>
          <p:cNvSpPr>
            <a:spLocks noGrp="1"/>
          </p:cNvSpPr>
          <p:nvPr>
            <p:ph idx="1"/>
          </p:nvPr>
        </p:nvSpPr>
        <p:spPr/>
        <p:txBody>
          <a:bodyPr/>
          <a:lstStyle/>
          <a:p>
            <a:pPr marL="0" indent="0">
              <a:buNone/>
            </a:pPr>
            <a:r>
              <a:rPr lang="en-US" altLang="en-US" dirty="0" smtClean="0"/>
              <a:t>As a Person-Centered Counseling (PCC) professional, your role includes helping people identify resources and sort through options to meet their goals. Each person and situation you encounter will be unique.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awE/U4H2qrWhueDxg8AxD7uOr1Q=" pdftag="P" isBookmarkSet="no" bookmark="no" Order="_x0032_"/>
  <Shape xmlns="" ID="LPchGBzwafkTTXWjECOTY5H3pzA=" pdftag="H2" isBookmarkSet="no" bookmark="yes" Order="_x0031_"/>
  <Shape xmlns="" ID="PUpbsjk9s1v2fr2TR6g0qysIELQ=" pdftag="P" isBookmarkSet="no" bookmark="no" Order="_x0032_"/>
  <Shape xmlns="" ID="9OqESmNzq1karIdlYoWTZDjKP0g=" pdftag="H2" isBookmarkSet="no" bookmark="yes" Order="_x0031_"/>
  <Shape xmlns="" ID="VRQr+8J2puf5GCcN+yZ18LPwzRQ="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mombGxlgwbUJavVaxQkCbk8jpRE="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F3CE2B89-E725-47AC-BA75-3CA930357E4C}">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48</TotalTime>
  <Words>2430</Words>
  <Application>Microsoft Office PowerPoint</Application>
  <PresentationFormat>Widescreen</PresentationFormat>
  <Paragraphs>104</Paragraphs>
  <Slides>20</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Myriad Pro</vt:lpstr>
      <vt:lpstr>Myriad Pro Semibold</vt:lpstr>
      <vt:lpstr>Times New Roman</vt:lpstr>
      <vt:lpstr>Office Theme</vt:lpstr>
      <vt:lpstr>Person-Centered Access to Long-Term Services and Supports</vt:lpstr>
      <vt:lpstr>Introduction</vt:lpstr>
      <vt:lpstr>Welcome! (1/2)</vt:lpstr>
      <vt:lpstr>Welcome! (2/2)</vt:lpstr>
      <vt:lpstr>Use of Local Resources and Natural Support (1/2)</vt:lpstr>
      <vt:lpstr>Use of Local Resources and Natural Support (2/2)</vt:lpstr>
      <vt:lpstr>Benefits of Using Local Resources and Natural Support (1/2) </vt:lpstr>
      <vt:lpstr>Benefits of Using Local Resources and Natural Support (2/2) </vt:lpstr>
      <vt:lpstr>Considering a Variety of Local Resources </vt:lpstr>
      <vt:lpstr>Finding and Maintaining Resources (1/3)</vt:lpstr>
      <vt:lpstr>Finding and Maintaining Resources (2/3)</vt:lpstr>
      <vt:lpstr>Finding and Maintaining Resources (3/3)</vt:lpstr>
      <vt:lpstr>Supporting Access (1/3)</vt:lpstr>
      <vt:lpstr>Supporting Access (2/3)</vt:lpstr>
      <vt:lpstr>Supporting Access (3/3)</vt:lpstr>
      <vt:lpstr>Use Your Person-Centered Thinking (PCT) Strategies and Tools (1/2)</vt:lpstr>
      <vt:lpstr>Use Your Person-Centered Thinking (PCT) Strategies and Tools (2/2)</vt:lpstr>
      <vt:lpstr>Conclusion and Lesson Review (1/3) </vt:lpstr>
      <vt:lpstr>Conclusion and Lesson Review (2/3)</vt:lpstr>
      <vt:lpstr>Conclusion and Lesson Review (3/3)</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Access to Long-Term Services and Supports: Accessing Local Resources and Natural Support in Community-Based Long-Term Services and Supports</dc:title>
  <dc:subject>Person-Centered Counseling (PCC) Training Program</dc:subject>
  <dc:creator>Administration for Community Living (ACL)</dc:creator>
  <cp:keywords>PCC; NWD; community centers; natural support; faith organizations; schools; local resources</cp:keywords>
  <cp:lastModifiedBy>Chang, Rebecca</cp:lastModifiedBy>
  <cp:revision>11</cp:revision>
  <dcterms:created xsi:type="dcterms:W3CDTF">2019-09-11T18:55:27Z</dcterms:created>
  <dcterms:modified xsi:type="dcterms:W3CDTF">2019-12-24T18:14:34Z</dcterms:modified>
</cp:coreProperties>
</file>