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7"/>
  </p:notesMasterIdLst>
  <p:sldIdLst>
    <p:sldId id="256" r:id="rId3"/>
    <p:sldId id="280" r:id="rId4"/>
    <p:sldId id="257" r:id="rId5"/>
    <p:sldId id="269" r:id="rId6"/>
    <p:sldId id="258" r:id="rId7"/>
    <p:sldId id="271" r:id="rId8"/>
    <p:sldId id="270" r:id="rId9"/>
    <p:sldId id="260" r:id="rId10"/>
    <p:sldId id="272" r:id="rId11"/>
    <p:sldId id="273" r:id="rId12"/>
    <p:sldId id="261" r:id="rId13"/>
    <p:sldId id="274" r:id="rId14"/>
    <p:sldId id="275" r:id="rId15"/>
    <p:sldId id="262" r:id="rId16"/>
    <p:sldId id="259" r:id="rId17"/>
    <p:sldId id="263" r:id="rId18"/>
    <p:sldId id="264" r:id="rId19"/>
    <p:sldId id="276" r:id="rId20"/>
    <p:sldId id="277" r:id="rId21"/>
    <p:sldId id="278" r:id="rId22"/>
    <p:sldId id="265" r:id="rId23"/>
    <p:sldId id="266" r:id="rId24"/>
    <p:sldId id="267" r:id="rId25"/>
    <p:sldId id="279" r:id="rId2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4336" autoAdjust="0"/>
  </p:normalViewPr>
  <p:slideViewPr>
    <p:cSldViewPr snapToGrid="0">
      <p:cViewPr varScale="1">
        <p:scale>
          <a:sx n="34" d="100"/>
          <a:sy n="34" d="100"/>
        </p:scale>
        <p:origin x="12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21065039-D422-46A6-A36D-FBFA5A8D4936}"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85BF7CB-8A7B-420A-B3B0-F6EC1F701CA9}" type="slidenum">
              <a:rPr lang="en-US"/>
              <a:pPr>
                <a:defRPr/>
              </a:pPr>
              <a:t>‹#›</a:t>
            </a:fld>
            <a:endParaRPr lang="en-US"/>
          </a:p>
        </p:txBody>
      </p:sp>
    </p:spTree>
    <p:extLst>
      <p:ext uri="{BB962C8B-B14F-4D97-AF65-F5344CB8AC3E}">
        <p14:creationId xmlns:p14="http://schemas.microsoft.com/office/powerpoint/2010/main" val="7001817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Welcome to the lesson on Advocacy and Disability Organizations. This lesson is part of the course on Protection and Advocacy in the </a:t>
            </a:r>
            <a:r>
              <a:rPr lang="en-US" altLang="en-US" i="1" dirty="0" err="1" smtClean="0"/>
              <a:t>PersonCentered</a:t>
            </a:r>
            <a:r>
              <a:rPr lang="en-US" altLang="en-US" i="1" dirty="0" smtClean="0"/>
              <a:t>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F63B627-92D8-4848-9569-0A8FCD4B08E8}"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607215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96C38F-0C30-413B-802B-138994E6DABA}"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843722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96C38F-0C30-413B-802B-138994E6DAB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758091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Some disability organizations provide both advocacy and resources for people with various disabilities. This includes Centers for Independent Living, the National Council on Independent Living, and ADAPT. Each state has at least one Center for Independent Living, and the National Council on Independent Living is a national organization that represents all of the Centers for Independent Living. ADAPT started as ‘American Disabled for Accessible Public Transportation’ but now it is known as ‘American Disabled for Attendant Programs Today.’ ADAPT is focused on systems advocacy.</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43C44E-628B-4FAC-9514-342DD027778D}"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702575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As with other types of disabilities, there are advocacy organizations for people who are blind or deaf. There are organizations both locally and nationally, but three national organizations are the National Association of the Deaf, the American Council of the Blind, and the National Federation of the Blind.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4AB309C-4052-4FE1-9E60-B9AEC8416E54}"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904798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There are many mental health advocacy and empowerment organizations throughout the country that can serve as good resources if you work with people who have mental health conditions. Four such organizations include Mental Health America, National Alliance on Mental Illness, National Empowerment Center, and </a:t>
            </a:r>
            <a:r>
              <a:rPr lang="en-US" altLang="en-US" i="1" dirty="0" err="1" smtClean="0"/>
              <a:t>MindFreedom</a:t>
            </a:r>
            <a:r>
              <a:rPr lang="en-US" altLang="en-US" i="1" dirty="0" smtClean="0"/>
              <a:t>. Keep in mind that there are many other, condition-specific organizations so make sure to also search for resources that are available in your own community.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DD8F7FF-6AF9-466A-B406-24DCDEF3FB91}"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4069155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There are also many organizations that advocate for people with intellectual and developmental disabilities. Some national organizations include The Arc, Self Advocates Becoming Empowered, and the Autistic Self Advocacy Network.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4473FDF-96D9-4F2B-B1AD-E30DDC438F0F}"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280602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4473FDF-96D9-4F2B-B1AD-E30DDC438F0F}"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716427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4473FDF-96D9-4F2B-B1AD-E30DDC438F0F}"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62742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4473FDF-96D9-4F2B-B1AD-E30DDC438F0F}"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950814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In your work in the No Wrong Door system, you might encounter people seeking services who need help with various legal issues. There are many legal advocacy groups that can help, depending on the needs of the person seeking services. For example, you might be working with veterans, so it’s important to know about some veterans’ advocacy groups. There are also organizations that help older adults with legal issues, as well as those that help people with disabilities.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507EF3-A66C-40EC-9C84-9E9935243950}"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751178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F63B627-92D8-4848-9569-0A8FCD4B08E8}"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031593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Now let’s take a moment to reflect on what you have just learned about advocacy in this lesson and what you do in your daily work in the No Wrong Door system.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3E41249-4C36-4BB5-979E-5698DCA831B0}"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31230671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Congratulations! You have now finished the lesson. Let’s take a few moments to review the key ideas and learning objectives.</a:t>
            </a:r>
            <a:r>
              <a:rPr lang="en-US" altLang="en-US" i="1" baseline="0" dirty="0" smtClean="0"/>
              <a:t> </a:t>
            </a:r>
            <a:r>
              <a:rPr lang="en-US" altLang="en-US" i="1" dirty="0" smtClean="0"/>
              <a:t>Advocacy can create change and raise awareness to improve people’s lives or the communities they live in. Because of this, advocacy may be an important part of your role as a Person-Centered Counseling professional. As you engage in person-centered counseling, keep in mind that there are many advocacy organizations and agencies that can help you and the people seeking services in the No Wrong Door system.</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AE1F6C8-4CDC-4FB2-8AB9-77447FF580E1}"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962079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AE1F6C8-4CDC-4FB2-8AB9-77447FF580E1}"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435471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Advocacy is important because it can create change that improves people’s lives or the communities they live in. Advocacy also raises awareness by informing leaders and decision makers about issues that are important to community members and other groups of people who may not have a voice. Advocacy can help to make programs and services more accessible, effective, appropriate, flexible, comprehensive, adequate, and efficient, which is especially important working in the No Wrong Door system. In the following screens you will learn more about advocacy and some selected advocacy and disability organizations.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7278D3-78D6-48BE-9FFF-7126699A8E6B}"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940671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7278D3-78D6-48BE-9FFF-7126699A8E6B}"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342331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7278D3-78D6-48BE-9FFF-7126699A8E6B}"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4158293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Keep in mind that in the No Wrong Door system, some people you work with might need additional assistance with self-advocacy. This might include anyone who has not been able to, allowed to, or simply can’t advocate for themselves. Additional help might include working with the person to understand and effectively communicate their problems, issues, and concerns and discussing how advocacy can help. Keep in mind that the process of person-centered counseling is a type of advocacy for the person you’re working with. There might be times when you take on the role of an advocate at either the individual or systems level, but it’s important that you only do so with the permission of the person.</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582150-73B1-423F-B7FB-DE1953C29E12}"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847820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582150-73B1-423F-B7FB-DE1953C29E12}"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399674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582150-73B1-423F-B7FB-DE1953C29E12}"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896127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There are many advocacy and disability organizations that Person-Centered Counseling professionals might work with in the No Wrong Door system. Please keep in mind that the agencies and organizations you will learn about on the following screens are just a few of them. There are many more advocacy and disability organizations. Some will be local is scope; others will be national. Some might be for-profit, while others might be nonprofit. Some might be federally mandated agencies. On this screen we’re highlighting some of the advocacy agencies and programs for abused children and adults.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96C38F-0C30-413B-802B-138994E6DABA}"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764645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1538243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06801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725250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3281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3207168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2479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41133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133692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738522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853716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591495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29776605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autisticadvocacy.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hearc.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autisticadvocacy.org/" TargetMode="External"/><Relationship Id="rId4" Type="http://schemas.openxmlformats.org/officeDocument/2006/relationships/hyperlink" Target="http://www.sabeusa.org/"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Protection and Advocacy</a:t>
            </a:r>
          </a:p>
        </p:txBody>
      </p:sp>
      <p:sp>
        <p:nvSpPr>
          <p:cNvPr id="3075" name="Subtitle 2"/>
          <p:cNvSpPr>
            <a:spLocks noGrp="1"/>
          </p:cNvSpPr>
          <p:nvPr>
            <p:ph type="subTitle" idx="1"/>
          </p:nvPr>
        </p:nvSpPr>
        <p:spPr/>
        <p:txBody>
          <a:bodyPr/>
          <a:lstStyle/>
          <a:p>
            <a:r>
              <a:rPr lang="en-US" altLang="en-US" smtClean="0"/>
              <a:t>7 Advocacy and Disability Organizations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Advocacy and Vulnerable Populations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On the following screens you will learn about some advocacy groups. Just remember that when advocacy groups also provide services, you might need to work with the person to identify and discuss any conflicts of interest in what the group advocates for and the services they provide.</a:t>
            </a:r>
          </a:p>
        </p:txBody>
      </p:sp>
    </p:spTree>
    <p:extLst>
      <p:ext uri="{BB962C8B-B14F-4D97-AF65-F5344CB8AC3E}">
        <p14:creationId xmlns:p14="http://schemas.microsoft.com/office/powerpoint/2010/main" val="1556047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Advocacy Organizations for Abused Children and Adults (1/3)</a:t>
            </a:r>
          </a:p>
        </p:txBody>
      </p:sp>
      <p:sp>
        <p:nvSpPr>
          <p:cNvPr id="3" name="Content Placeholder 2"/>
          <p:cNvSpPr>
            <a:spLocks noGrp="1"/>
          </p:cNvSpPr>
          <p:nvPr>
            <p:ph idx="1"/>
          </p:nvPr>
        </p:nvSpPr>
        <p:spPr>
          <a:xfrm>
            <a:off x="838200" y="1825625"/>
            <a:ext cx="10515600" cy="4895850"/>
          </a:xfrm>
        </p:spPr>
        <p:txBody>
          <a:bodyPr rtlCol="0">
            <a:noAutofit/>
          </a:bodyPr>
          <a:lstStyle/>
          <a:p>
            <a:pPr marL="0" indent="0" fontAlgn="auto">
              <a:lnSpc>
                <a:spcPct val="100000"/>
              </a:lnSpc>
              <a:spcAft>
                <a:spcPts val="0"/>
              </a:spcAft>
              <a:buNone/>
              <a:defRPr/>
            </a:pPr>
            <a:r>
              <a:rPr lang="en-US" sz="2400" dirty="0" smtClean="0"/>
              <a:t>There are many advocacy and disability organizations that Person-Centered Counseling (PCC) professionals might work with in the No Wrong Door (NWD) system. Keep in mind that the agencies and organizations on the following screens are just a few of them. There are many more advocacy and disability organizations. Some will be local is scope; others will be national. Some might be for-profit, while others might be nonprofit. Some might be federally mandated agencies.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Advocacy Organizations for Abused Children and Adults (2/3) </a:t>
            </a:r>
          </a:p>
        </p:txBody>
      </p:sp>
      <p:sp>
        <p:nvSpPr>
          <p:cNvPr id="3" name="Content Placeholder 2"/>
          <p:cNvSpPr>
            <a:spLocks noGrp="1"/>
          </p:cNvSpPr>
          <p:nvPr>
            <p:ph idx="1"/>
          </p:nvPr>
        </p:nvSpPr>
        <p:spPr>
          <a:xfrm>
            <a:off x="838200" y="1825625"/>
            <a:ext cx="10515600" cy="4895850"/>
          </a:xfrm>
        </p:spPr>
        <p:txBody>
          <a:bodyPr rtlCol="0">
            <a:noAutofit/>
          </a:bodyPr>
          <a:lstStyle/>
          <a:p>
            <a:pPr marL="0" indent="0" fontAlgn="auto">
              <a:lnSpc>
                <a:spcPct val="100000"/>
              </a:lnSpc>
              <a:spcAft>
                <a:spcPts val="0"/>
              </a:spcAft>
              <a:buNone/>
              <a:defRPr/>
            </a:pPr>
            <a:r>
              <a:rPr lang="en-US" sz="2400" dirty="0" smtClean="0"/>
              <a:t>Many of the advocacy organizations for children focus on how parents and adults can advocate for the protection of children against child abuse and neglect. Two of these organizations serving children who have experienced abuse or neglect are the National Children’s Alliance and Court Appointed Special Advocates (CASA). The National Children’s Alliance works to protect children from child abuse and respond to victims of it. Court Appointed Special Advocates serve children who have been abused until they can be placed in permanent and safe homes. </a:t>
            </a:r>
          </a:p>
        </p:txBody>
      </p:sp>
    </p:spTree>
    <p:extLst>
      <p:ext uri="{BB962C8B-B14F-4D97-AF65-F5344CB8AC3E}">
        <p14:creationId xmlns:p14="http://schemas.microsoft.com/office/powerpoint/2010/main" val="3387409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Advocacy Organizations for Abused Children and Adults (3/3)</a:t>
            </a:r>
          </a:p>
        </p:txBody>
      </p:sp>
      <p:sp>
        <p:nvSpPr>
          <p:cNvPr id="3" name="Content Placeholder 2"/>
          <p:cNvSpPr>
            <a:spLocks noGrp="1"/>
          </p:cNvSpPr>
          <p:nvPr>
            <p:ph idx="1"/>
          </p:nvPr>
        </p:nvSpPr>
        <p:spPr>
          <a:xfrm>
            <a:off x="838200" y="1825625"/>
            <a:ext cx="10515600" cy="4895850"/>
          </a:xfrm>
        </p:spPr>
        <p:txBody>
          <a:bodyPr rtlCol="0">
            <a:noAutofit/>
          </a:bodyPr>
          <a:lstStyle/>
          <a:p>
            <a:pPr marL="0" indent="0" fontAlgn="auto">
              <a:lnSpc>
                <a:spcPct val="100000"/>
              </a:lnSpc>
              <a:spcAft>
                <a:spcPts val="0"/>
              </a:spcAft>
              <a:buNone/>
              <a:defRPr/>
            </a:pPr>
            <a:r>
              <a:rPr lang="en-US" sz="2400" dirty="0" smtClean="0"/>
              <a:t>In the lesson on Disability-Related Laws and Policies, you learned about the Older Americans Act and that it established the Administration on Aging (</a:t>
            </a:r>
            <a:r>
              <a:rPr lang="en-US" sz="2400" dirty="0" err="1" smtClean="0"/>
              <a:t>AoA</a:t>
            </a:r>
            <a:r>
              <a:rPr lang="en-US" sz="2400" dirty="0" smtClean="0"/>
              <a:t>). Among other programs from the </a:t>
            </a:r>
            <a:r>
              <a:rPr lang="en-US" sz="2400" dirty="0" err="1" smtClean="0"/>
              <a:t>AoA</a:t>
            </a:r>
            <a:r>
              <a:rPr lang="en-US" sz="2400" dirty="0" smtClean="0"/>
              <a:t> that you have already learned about, such as the Long-term Care Ombudsman Program and the Area Agencies on Aging (AAA), additional programs help prevent elder abuse, neglect, and exploitation.</a:t>
            </a:r>
          </a:p>
        </p:txBody>
      </p:sp>
    </p:spTree>
    <p:extLst>
      <p:ext uri="{BB962C8B-B14F-4D97-AF65-F5344CB8AC3E}">
        <p14:creationId xmlns:p14="http://schemas.microsoft.com/office/powerpoint/2010/main" val="4165536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8555"/>
            <a:ext cx="10750062" cy="1325563"/>
          </a:xfrm>
        </p:spPr>
        <p:txBody>
          <a:bodyPr rtlCol="0">
            <a:noAutofit/>
          </a:bodyPr>
          <a:lstStyle/>
          <a:p>
            <a:pPr fontAlgn="auto">
              <a:spcAft>
                <a:spcPts val="0"/>
              </a:spcAft>
              <a:defRPr/>
            </a:pPr>
            <a:r>
              <a:rPr lang="en-US" dirty="0" smtClean="0"/>
              <a:t>Disability Organizations: Centers for Independent Living, National Council on Independent Living, and ADAPT</a:t>
            </a:r>
          </a:p>
        </p:txBody>
      </p:sp>
      <p:sp>
        <p:nvSpPr>
          <p:cNvPr id="12291" name="Content Placeholder 2"/>
          <p:cNvSpPr>
            <a:spLocks noGrp="1"/>
          </p:cNvSpPr>
          <p:nvPr>
            <p:ph idx="1"/>
          </p:nvPr>
        </p:nvSpPr>
        <p:spPr>
          <a:xfrm>
            <a:off x="838200" y="2282825"/>
            <a:ext cx="10515600" cy="4351338"/>
          </a:xfrm>
        </p:spPr>
        <p:txBody>
          <a:bodyPr/>
          <a:lstStyle/>
          <a:p>
            <a:pPr marL="0" indent="0">
              <a:buNone/>
            </a:pPr>
            <a:r>
              <a:rPr lang="en-US" altLang="en-US" sz="2400" dirty="0" smtClean="0"/>
              <a:t>There are many disability organizations that provide both advocacy and resources for people with various disabilities. Three of them are the Centers for Independent Living (CIL), the National Council on Independent Living (NCIL), and ADAPT. Each state has at least one CIL, and NCIL is a national organization that represents nearly all CILs. ADAPT started as ‘American Disabled for Accessible Public Transportation,’ but now it is known simply as ADAPT and is focused on systems advocacy.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7494"/>
            <a:ext cx="10515600" cy="1325563"/>
          </a:xfrm>
        </p:spPr>
        <p:txBody>
          <a:bodyPr rtlCol="0">
            <a:noAutofit/>
          </a:bodyPr>
          <a:lstStyle/>
          <a:p>
            <a:pPr fontAlgn="auto">
              <a:spcAft>
                <a:spcPts val="0"/>
              </a:spcAft>
              <a:defRPr/>
            </a:pPr>
            <a:r>
              <a:rPr lang="en-US" dirty="0" smtClean="0"/>
              <a:t>Deaf and Blind Advocacy Organizations: National Association of the Deaf, American Council of the Blind, and the National Federation of the Blind</a:t>
            </a:r>
          </a:p>
        </p:txBody>
      </p:sp>
      <p:sp>
        <p:nvSpPr>
          <p:cNvPr id="14339" name="Content Placeholder 2"/>
          <p:cNvSpPr>
            <a:spLocks noGrp="1"/>
          </p:cNvSpPr>
          <p:nvPr>
            <p:ph idx="1"/>
          </p:nvPr>
        </p:nvSpPr>
        <p:spPr>
          <a:xfrm>
            <a:off x="838200" y="2911109"/>
            <a:ext cx="10515600" cy="4351338"/>
          </a:xfrm>
        </p:spPr>
        <p:txBody>
          <a:bodyPr/>
          <a:lstStyle/>
          <a:p>
            <a:pPr marL="0" indent="0">
              <a:buNone/>
            </a:pPr>
            <a:r>
              <a:rPr lang="en-US" altLang="en-US" sz="2400" dirty="0" smtClean="0"/>
              <a:t>As with other types of disabilities, there are advocacy organizations for people who are blind or deaf. Three of them are the National Association of the Deaf, the American Council of the Blind, and the National Federation of the Blind. Also, keep in mind that there might be local or state resources or organizations that might be useful when working with people who are blind or deaf and seeking services in the No Wrong Door (NWD) system.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8906"/>
            <a:ext cx="10515600" cy="1325562"/>
          </a:xfrm>
        </p:spPr>
        <p:txBody>
          <a:bodyPr rtlCol="0">
            <a:noAutofit/>
          </a:bodyPr>
          <a:lstStyle/>
          <a:p>
            <a:pPr fontAlgn="auto">
              <a:spcAft>
                <a:spcPts val="0"/>
              </a:spcAft>
              <a:defRPr/>
            </a:pPr>
            <a:r>
              <a:rPr lang="en-US" dirty="0" smtClean="0"/>
              <a:t>Mental Health Advocacy Organizations: Mental Health America, National Alliance on Mental Illness, National Empowerment Center, and </a:t>
            </a:r>
            <a:r>
              <a:rPr lang="en-US" dirty="0" err="1" smtClean="0"/>
              <a:t>MindFreedom</a:t>
            </a:r>
            <a:endParaRPr lang="en-US" dirty="0" smtClean="0"/>
          </a:p>
        </p:txBody>
      </p:sp>
      <p:sp>
        <p:nvSpPr>
          <p:cNvPr id="16387" name="Content Placeholder 2"/>
          <p:cNvSpPr>
            <a:spLocks noGrp="1"/>
          </p:cNvSpPr>
          <p:nvPr>
            <p:ph idx="1"/>
          </p:nvPr>
        </p:nvSpPr>
        <p:spPr>
          <a:xfrm>
            <a:off x="838200" y="2959100"/>
            <a:ext cx="10515600" cy="3898900"/>
          </a:xfrm>
        </p:spPr>
        <p:txBody>
          <a:bodyPr/>
          <a:lstStyle/>
          <a:p>
            <a:pPr marL="0" indent="0">
              <a:buNone/>
            </a:pPr>
            <a:r>
              <a:rPr lang="en-US" altLang="en-US" sz="2400" dirty="0" smtClean="0"/>
              <a:t>As someone who works in the No Wrong Door (NWD) system, you may work with people with mental health conditions or other psychiatric disabilities. There are many mental health advocacy and empowerment organizations throughout the country that can serve as good resources. Four such organizations include Mental Health America, National Alliance on Mental Illness, National Empowerment Center, and </a:t>
            </a:r>
            <a:r>
              <a:rPr lang="en-US" altLang="en-US" sz="2400" dirty="0" err="1" smtClean="0"/>
              <a:t>MindFreedom</a:t>
            </a:r>
            <a:r>
              <a:rPr lang="en-US" altLang="en-US" sz="2400" dirty="0" smtClean="0"/>
              <a:t>. There are also other, condition-specific organizations, so as needed, you should search for other resources that are available in your own community.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92663"/>
            <a:ext cx="10943492" cy="1325563"/>
          </a:xfrm>
        </p:spPr>
        <p:txBody>
          <a:bodyPr rtlCol="0">
            <a:noAutofit/>
          </a:bodyPr>
          <a:lstStyle/>
          <a:p>
            <a:pPr fontAlgn="auto">
              <a:spcAft>
                <a:spcPts val="0"/>
              </a:spcAft>
              <a:defRPr/>
            </a:pPr>
            <a:r>
              <a:rPr lang="en-US" dirty="0" smtClean="0"/>
              <a:t>Intellectual and Developmental Disability Advocacy Organizations: The Arc, Self Advocates Becoming Empowered, and the Autistic Self Advocacy Network (1/4)</a:t>
            </a:r>
          </a:p>
        </p:txBody>
      </p:sp>
      <p:sp>
        <p:nvSpPr>
          <p:cNvPr id="3" name="Content Placeholder 2"/>
          <p:cNvSpPr>
            <a:spLocks noGrp="1"/>
          </p:cNvSpPr>
          <p:nvPr>
            <p:ph idx="1"/>
          </p:nvPr>
        </p:nvSpPr>
        <p:spPr>
          <a:xfrm>
            <a:off x="838200" y="2946523"/>
            <a:ext cx="10515600" cy="4351337"/>
          </a:xfrm>
        </p:spPr>
        <p:txBody>
          <a:bodyPr rtlCol="0">
            <a:noAutofit/>
          </a:bodyPr>
          <a:lstStyle/>
          <a:p>
            <a:pPr marL="0" indent="0" fontAlgn="auto">
              <a:lnSpc>
                <a:spcPct val="100000"/>
              </a:lnSpc>
              <a:spcAft>
                <a:spcPts val="0"/>
              </a:spcAft>
              <a:buNone/>
              <a:defRPr/>
            </a:pPr>
            <a:r>
              <a:rPr lang="en-US" sz="2400" dirty="0" smtClean="0"/>
              <a:t>There are also many organizations that advocate for people with intellectual and developmental disabilities. One of them is The Arc. They are a national organization with nearly 700 local and state chapters. The Arc advocates for policies affecting people with intellectual and developmental disabilities. It also provides supports and services so they can be fully participating members of the community. The Arc encompasses all ages and a wide spectrum of disabilities, including autism, Down syndrome, Fragile X, and various other developmental disabilities.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838200" y="892663"/>
            <a:ext cx="10943492"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fontAlgn="auto" hangingPunct="1">
              <a:spcAft>
                <a:spcPts val="0"/>
              </a:spcAft>
              <a:defRPr/>
            </a:pPr>
            <a:r>
              <a:rPr lang="en-US" dirty="0" smtClean="0"/>
              <a:t>Intellectual and Developmental Disability Advocacy Organizations: The Arc, Self Advocates Becoming Empowered, and the Autistic Self Advocacy Network (2/4)</a:t>
            </a:r>
          </a:p>
        </p:txBody>
      </p:sp>
      <p:sp>
        <p:nvSpPr>
          <p:cNvPr id="3" name="Content Placeholder 2"/>
          <p:cNvSpPr>
            <a:spLocks noGrp="1"/>
          </p:cNvSpPr>
          <p:nvPr>
            <p:ph idx="1"/>
          </p:nvPr>
        </p:nvSpPr>
        <p:spPr>
          <a:xfrm>
            <a:off x="838200" y="2946523"/>
            <a:ext cx="10515600" cy="4351337"/>
          </a:xfrm>
        </p:spPr>
        <p:txBody>
          <a:bodyPr rtlCol="0">
            <a:noAutofit/>
          </a:bodyPr>
          <a:lstStyle/>
          <a:p>
            <a:pPr marL="0" indent="0" fontAlgn="auto">
              <a:lnSpc>
                <a:spcPct val="100000"/>
              </a:lnSpc>
              <a:spcAft>
                <a:spcPts val="0"/>
              </a:spcAft>
              <a:buNone/>
              <a:defRPr/>
            </a:pPr>
            <a:r>
              <a:rPr lang="en-US" sz="2400" dirty="0" smtClean="0"/>
              <a:t>Self Advocates Becoming Empowered (SABE) is a self-advocacy organization that promotes the full inclusion of people with developmental disabilities throughout the country. Among their goals are non-institutionalization, accessible housing and transportation, and equal employment opportunities and pay.</a:t>
            </a:r>
          </a:p>
        </p:txBody>
      </p:sp>
    </p:spTree>
    <p:extLst>
      <p:ext uri="{BB962C8B-B14F-4D97-AF65-F5344CB8AC3E}">
        <p14:creationId xmlns:p14="http://schemas.microsoft.com/office/powerpoint/2010/main" val="4234589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838200" y="1015755"/>
            <a:ext cx="10943492"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fontAlgn="auto" hangingPunct="1">
              <a:spcAft>
                <a:spcPts val="0"/>
              </a:spcAft>
              <a:defRPr/>
            </a:pPr>
            <a:r>
              <a:rPr lang="en-US" dirty="0" smtClean="0"/>
              <a:t>Intellectual and Developmental Disability Advocacy Organizations: The Arc, Self Advocates Becoming Empowered, and the Autistic Self Advocacy Network (3/4)</a:t>
            </a:r>
          </a:p>
        </p:txBody>
      </p:sp>
      <p:sp>
        <p:nvSpPr>
          <p:cNvPr id="3" name="Content Placeholder 2"/>
          <p:cNvSpPr>
            <a:spLocks noGrp="1"/>
          </p:cNvSpPr>
          <p:nvPr>
            <p:ph idx="1"/>
          </p:nvPr>
        </p:nvSpPr>
        <p:spPr>
          <a:xfrm>
            <a:off x="838200" y="2893767"/>
            <a:ext cx="10515600" cy="4351337"/>
          </a:xfrm>
        </p:spPr>
        <p:txBody>
          <a:bodyPr rtlCol="0">
            <a:noAutofit/>
          </a:bodyPr>
          <a:lstStyle/>
          <a:p>
            <a:pPr marL="0" indent="0" fontAlgn="auto">
              <a:lnSpc>
                <a:spcPct val="100000"/>
              </a:lnSpc>
              <a:spcAft>
                <a:spcPts val="0"/>
              </a:spcAft>
              <a:buNone/>
              <a:defRPr/>
            </a:pPr>
            <a:r>
              <a:rPr lang="en-US" sz="2400" dirty="0" smtClean="0"/>
              <a:t>The Autistic Self Advocacy Network (ASAN) supports and promotes increased access, rights, and opportunities for people with autism. As an advocacy organization, they work to empower people with autism to take control of their lives and ensure that their voices are heard while advocating for systems change. As stated on their website, ASAN “activities include public policy advocacy, the development of Autistic cultural activities, and leadership trainings for Autistic self-advocates. We provide information about autism, disability rights, and systems change to the public through a number of different educational, cultural, and advocacy related projects.” </a:t>
            </a:r>
            <a:r>
              <a:rPr lang="en-US" sz="1600" dirty="0" smtClean="0"/>
              <a:t>[source: </a:t>
            </a:r>
            <a:r>
              <a:rPr lang="en-US" sz="1600" dirty="0" smtClean="0">
                <a:hlinkClick r:id="rId3"/>
              </a:rPr>
              <a:t>http://autisticadvocacy.org/</a:t>
            </a:r>
            <a:r>
              <a:rPr lang="en-US" sz="1600" dirty="0"/>
              <a:t>]</a:t>
            </a:r>
            <a:endParaRPr lang="en-US" sz="1600" dirty="0" smtClean="0"/>
          </a:p>
        </p:txBody>
      </p:sp>
    </p:spTree>
    <p:extLst>
      <p:ext uri="{BB962C8B-B14F-4D97-AF65-F5344CB8AC3E}">
        <p14:creationId xmlns:p14="http://schemas.microsoft.com/office/powerpoint/2010/main" val="323772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225789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838200" y="892663"/>
            <a:ext cx="10943492"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fontAlgn="auto" hangingPunct="1">
              <a:spcAft>
                <a:spcPts val="0"/>
              </a:spcAft>
              <a:defRPr/>
            </a:pPr>
            <a:r>
              <a:rPr lang="en-US" dirty="0" smtClean="0"/>
              <a:t>Intellectual and Developmental Disability Advocacy Organizations: The Arc, Self Advocates Becoming Empowered, and the Autistic Self Advocacy Network (4/4)</a:t>
            </a:r>
          </a:p>
        </p:txBody>
      </p:sp>
      <p:sp>
        <p:nvSpPr>
          <p:cNvPr id="3" name="Content Placeholder 2"/>
          <p:cNvSpPr>
            <a:spLocks noGrp="1"/>
          </p:cNvSpPr>
          <p:nvPr>
            <p:ph idx="1"/>
          </p:nvPr>
        </p:nvSpPr>
        <p:spPr>
          <a:xfrm>
            <a:off x="838200" y="2999277"/>
            <a:ext cx="10515600" cy="4351337"/>
          </a:xfrm>
        </p:spPr>
        <p:txBody>
          <a:bodyPr rtlCol="0">
            <a:noAutofit/>
          </a:bodyPr>
          <a:lstStyle/>
          <a:p>
            <a:pPr marL="0" indent="0" fontAlgn="auto">
              <a:lnSpc>
                <a:spcPct val="100000"/>
              </a:lnSpc>
              <a:spcAft>
                <a:spcPts val="0"/>
              </a:spcAft>
              <a:buNone/>
              <a:defRPr/>
            </a:pPr>
            <a:r>
              <a:rPr lang="en-US" sz="2400" dirty="0" smtClean="0"/>
              <a:t>For more on The Arc, go to: </a:t>
            </a:r>
            <a:r>
              <a:rPr lang="en-US" sz="2400" dirty="0" smtClean="0">
                <a:hlinkClick r:id="rId3"/>
              </a:rPr>
              <a:t>http://www.thearc.org</a:t>
            </a:r>
            <a:endParaRPr lang="en-US" sz="2400" dirty="0" smtClean="0"/>
          </a:p>
          <a:p>
            <a:pPr marL="0" indent="0" fontAlgn="auto">
              <a:lnSpc>
                <a:spcPct val="100000"/>
              </a:lnSpc>
              <a:spcAft>
                <a:spcPts val="0"/>
              </a:spcAft>
              <a:buNone/>
              <a:defRPr/>
            </a:pPr>
            <a:r>
              <a:rPr lang="en-US" sz="2400" dirty="0" smtClean="0"/>
              <a:t>To learn more about Self Advocates Becoming Empowered, go to: </a:t>
            </a:r>
            <a:r>
              <a:rPr lang="en-US" sz="2400" dirty="0" smtClean="0">
                <a:hlinkClick r:id="rId4"/>
              </a:rPr>
              <a:t>http://www.sabeusa.org/</a:t>
            </a:r>
            <a:endParaRPr lang="en-US" sz="2400" dirty="0" smtClean="0"/>
          </a:p>
          <a:p>
            <a:pPr marL="0" indent="0" fontAlgn="auto">
              <a:lnSpc>
                <a:spcPct val="100000"/>
              </a:lnSpc>
              <a:spcAft>
                <a:spcPts val="0"/>
              </a:spcAft>
              <a:buNone/>
              <a:defRPr/>
            </a:pPr>
            <a:r>
              <a:rPr lang="en-US" sz="2400" dirty="0" smtClean="0"/>
              <a:t>To learn more about the Autistic Self Advocacy Network, go to: </a:t>
            </a:r>
            <a:r>
              <a:rPr lang="en-US" sz="2400" dirty="0" smtClean="0">
                <a:hlinkClick r:id="rId5"/>
              </a:rPr>
              <a:t>http://autisticadvocacy.org/</a:t>
            </a:r>
            <a:endParaRPr lang="en-US" sz="2400" dirty="0" smtClean="0"/>
          </a:p>
          <a:p>
            <a:pPr marL="0" indent="0" fontAlgn="auto">
              <a:lnSpc>
                <a:spcPct val="100000"/>
              </a:lnSpc>
              <a:spcAft>
                <a:spcPts val="0"/>
              </a:spcAft>
              <a:buNone/>
              <a:defRPr/>
            </a:pPr>
            <a:endParaRPr lang="en-US" sz="2400" dirty="0" smtClean="0"/>
          </a:p>
        </p:txBody>
      </p:sp>
    </p:spTree>
    <p:extLst>
      <p:ext uri="{BB962C8B-B14F-4D97-AF65-F5344CB8AC3E}">
        <p14:creationId xmlns:p14="http://schemas.microsoft.com/office/powerpoint/2010/main" val="2582807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7833"/>
            <a:ext cx="10515600" cy="1325563"/>
          </a:xfrm>
        </p:spPr>
        <p:txBody>
          <a:bodyPr rtlCol="0">
            <a:noAutofit/>
          </a:bodyPr>
          <a:lstStyle/>
          <a:p>
            <a:pPr fontAlgn="auto">
              <a:spcAft>
                <a:spcPts val="0"/>
              </a:spcAft>
              <a:defRPr/>
            </a:pPr>
            <a:r>
              <a:rPr lang="en-US" dirty="0" smtClean="0"/>
              <a:t>Legal Advocacy Organizations: National Veterans Legal Services Program, Justice in Aging, and Disability Rights Education and Defense Fund</a:t>
            </a:r>
          </a:p>
        </p:txBody>
      </p:sp>
      <p:sp>
        <p:nvSpPr>
          <p:cNvPr id="20483" name="Content Placeholder 2"/>
          <p:cNvSpPr>
            <a:spLocks noGrp="1"/>
          </p:cNvSpPr>
          <p:nvPr>
            <p:ph idx="1"/>
          </p:nvPr>
        </p:nvSpPr>
        <p:spPr>
          <a:xfrm>
            <a:off x="838200" y="2968625"/>
            <a:ext cx="10515600" cy="4351338"/>
          </a:xfrm>
        </p:spPr>
        <p:txBody>
          <a:bodyPr/>
          <a:lstStyle/>
          <a:p>
            <a:pPr marL="0" indent="0">
              <a:lnSpc>
                <a:spcPct val="100000"/>
              </a:lnSpc>
              <a:buNone/>
            </a:pPr>
            <a:r>
              <a:rPr lang="en-US" altLang="en-US" sz="2400" dirty="0" smtClean="0"/>
              <a:t>As a Person-Centered Counseling (PCC) professional in the No Wrong Door (NWD) system, you might encounter people seeking services who need help with various legal issues. There are many legal advocacy groups that can help, depending on the needs of the person seeking services. For example, you might be working with veterans so it’s important to know about some veterans’ advocacy groups. There are also organizations that help older adults with legal issues, as well as those that help people with disabilities.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Self-Advocacy </a:t>
            </a:r>
          </a:p>
        </p:txBody>
      </p:sp>
      <p:sp>
        <p:nvSpPr>
          <p:cNvPr id="22531" name="Content Placeholder 2"/>
          <p:cNvSpPr>
            <a:spLocks noGrp="1"/>
          </p:cNvSpPr>
          <p:nvPr>
            <p:ph idx="1"/>
          </p:nvPr>
        </p:nvSpPr>
        <p:spPr/>
        <p:txBody>
          <a:bodyPr/>
          <a:lstStyle/>
          <a:p>
            <a:pPr marL="0" indent="0">
              <a:lnSpc>
                <a:spcPct val="100000"/>
              </a:lnSpc>
              <a:buNone/>
            </a:pPr>
            <a:r>
              <a:rPr lang="en-US" altLang="en-US" sz="2400" dirty="0" smtClean="0"/>
              <a:t>Think about what you have just learned about advocacy in this lesson and what you do in your daily work in the No Wrong Door (NWD) system.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a:xfrm>
            <a:off x="838200" y="1825625"/>
            <a:ext cx="10515600" cy="4832350"/>
          </a:xfrm>
        </p:spPr>
        <p:txBody>
          <a:bodyPr rtlCol="0">
            <a:normAutofit/>
          </a:bodyPr>
          <a:lstStyle/>
          <a:p>
            <a:pPr fontAlgn="auto">
              <a:lnSpc>
                <a:spcPct val="100000"/>
              </a:lnSpc>
              <a:spcAft>
                <a:spcPts val="0"/>
              </a:spcAft>
              <a:defRPr/>
            </a:pPr>
            <a:r>
              <a:rPr lang="en-US" sz="2400" dirty="0" smtClean="0"/>
              <a:t>Advocacy can create change and raise awareness to improve people’s lives or the communities they live in. </a:t>
            </a:r>
          </a:p>
          <a:p>
            <a:pPr fontAlgn="auto">
              <a:lnSpc>
                <a:spcPct val="100000"/>
              </a:lnSpc>
              <a:spcAft>
                <a:spcPts val="0"/>
              </a:spcAft>
              <a:defRPr/>
            </a:pPr>
            <a:r>
              <a:rPr lang="en-US" sz="2400" dirty="0" smtClean="0"/>
              <a:t>Advocacy may be an important part of your role as a Person-Centered Counseling (PCC) professional, either at the individual or systems level. </a:t>
            </a:r>
          </a:p>
          <a:p>
            <a:pPr fontAlgn="auto">
              <a:lnSpc>
                <a:spcPct val="100000"/>
              </a:lnSpc>
              <a:spcAft>
                <a:spcPts val="0"/>
              </a:spcAft>
              <a:defRPr/>
            </a:pPr>
            <a:r>
              <a:rPr lang="en-US" sz="2400" dirty="0" smtClean="0"/>
              <a:t>There are many advocacy organizations and agencies that can help you and the people seeking services in the No Wrong Door (NWD) system.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 </a:t>
            </a:r>
          </a:p>
          <a:p>
            <a:pPr marL="0" indent="0" fontAlgn="auto">
              <a:spcAft>
                <a:spcPts val="0"/>
              </a:spcAft>
              <a:buNone/>
              <a:defRPr/>
            </a:pPr>
            <a:r>
              <a:rPr lang="en-US" sz="2400" dirty="0" smtClean="0"/>
              <a:t>After completing this lesson: You will be able to describe individual and systems advocacy, including examples and at least three advocacy or disability organizations. You will also be able explain why it is important for PCC professionals in the NWD system to understand advocacy.</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Write down your answers to the following questions. </a:t>
            </a:r>
            <a:endParaRPr lang="en-US" sz="2400" dirty="0" smtClean="0"/>
          </a:p>
          <a:p>
            <a:pPr marL="514350" indent="-514350" fontAlgn="auto">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3317162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will go over some information on individual and systems advocacy, including what they are and why they’re important. In this lesson you will also learn about some advocacy and disability organizations that might be useful to Person-Centered Counseling (PCC) professionals who work in the No Wrong Door (NWD) system. Keep in mind that there are many more national and state agencies and organizations. The ones covered in this lesson are just a small selection. Feel free to do some research on your own and find some other organizations that might be useful in your role in the NWD system.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individual and systems advocacy, including examples and at least three advocacy or disability organizations. You will also be able explain why it is important for PCC professionals in the NWD system to understand advocacy. </a:t>
            </a:r>
          </a:p>
        </p:txBody>
      </p:sp>
    </p:spTree>
    <p:extLst>
      <p:ext uri="{BB962C8B-B14F-4D97-AF65-F5344CB8AC3E}">
        <p14:creationId xmlns:p14="http://schemas.microsoft.com/office/powerpoint/2010/main" val="3730714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Why is Advocacy Important? (1/3)</a:t>
            </a:r>
          </a:p>
        </p:txBody>
      </p:sp>
      <p:sp>
        <p:nvSpPr>
          <p:cNvPr id="3" name="Content Placeholder 2"/>
          <p:cNvSpPr>
            <a:spLocks noGrp="1"/>
          </p:cNvSpPr>
          <p:nvPr>
            <p:ph idx="1"/>
          </p:nvPr>
        </p:nvSpPr>
        <p:spPr>
          <a:xfrm>
            <a:off x="838200" y="1825625"/>
            <a:ext cx="10515600" cy="4799013"/>
          </a:xfrm>
        </p:spPr>
        <p:txBody>
          <a:bodyPr rtlCol="0">
            <a:noAutofit/>
          </a:bodyPr>
          <a:lstStyle/>
          <a:p>
            <a:pPr marL="0" indent="0" fontAlgn="auto">
              <a:lnSpc>
                <a:spcPct val="100000"/>
              </a:lnSpc>
              <a:spcAft>
                <a:spcPts val="0"/>
              </a:spcAft>
              <a:buNone/>
              <a:defRPr/>
            </a:pPr>
            <a:r>
              <a:rPr lang="en-US" sz="2400" dirty="0" smtClean="0"/>
              <a:t>Most of us rely on our own personal experiences to effectively advocate for our own rights and needs in life. We can also use what we have learned and experienced in our lives to try to change the way people think or things about the current systems around us. Advocacy is important because it can create change that improves people’s lives or the communities they live in. Advocacy also raises awareness by informing leaders and decision makers about issues that are important to community members and other groups of people who may not have a voice. Through advocacy, these groups organize themselves and work together for change. They also develop leaders with the skills to make change happen.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Why is Advocacy Important? (2/3) </a:t>
            </a:r>
          </a:p>
        </p:txBody>
      </p:sp>
      <p:sp>
        <p:nvSpPr>
          <p:cNvPr id="3" name="Content Placeholder 2"/>
          <p:cNvSpPr>
            <a:spLocks noGrp="1"/>
          </p:cNvSpPr>
          <p:nvPr>
            <p:ph idx="1"/>
          </p:nvPr>
        </p:nvSpPr>
        <p:spPr>
          <a:xfrm>
            <a:off x="838200" y="1825625"/>
            <a:ext cx="10515600" cy="4799013"/>
          </a:xfrm>
        </p:spPr>
        <p:txBody>
          <a:bodyPr rtlCol="0">
            <a:noAutofit/>
          </a:bodyPr>
          <a:lstStyle/>
          <a:p>
            <a:pPr marL="0" indent="0" fontAlgn="auto">
              <a:lnSpc>
                <a:spcPct val="100000"/>
              </a:lnSpc>
              <a:spcAft>
                <a:spcPts val="0"/>
              </a:spcAft>
              <a:buNone/>
              <a:defRPr/>
            </a:pPr>
            <a:r>
              <a:rPr lang="en-US" sz="2400" dirty="0" smtClean="0"/>
              <a:t>Advocacy may take a long time to affect change, but it is important because when successful it can help people create a just society with equal opportunity for all. Advocacy can help to make programs and services more accessible, effective, appropriate, flexible, comprehensive, adequate, and efficient. Advocacy protects and establishes new individual rights and entitlements as needed. It also eliminates the negative and unethical impact that social institutions, organizations, programs, and individuals may have on people. Lastly, advocacy helps to assure that a community’s needs and goals are being met.</a:t>
            </a:r>
          </a:p>
        </p:txBody>
      </p:sp>
    </p:spTree>
    <p:extLst>
      <p:ext uri="{BB962C8B-B14F-4D97-AF65-F5344CB8AC3E}">
        <p14:creationId xmlns:p14="http://schemas.microsoft.com/office/powerpoint/2010/main" val="2865056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Why is Advocacy Important? (3/3)</a:t>
            </a:r>
          </a:p>
        </p:txBody>
      </p:sp>
      <p:sp>
        <p:nvSpPr>
          <p:cNvPr id="3" name="Content Placeholder 2"/>
          <p:cNvSpPr>
            <a:spLocks noGrp="1"/>
          </p:cNvSpPr>
          <p:nvPr>
            <p:ph idx="1"/>
          </p:nvPr>
        </p:nvSpPr>
        <p:spPr>
          <a:xfrm>
            <a:off x="838200" y="1825625"/>
            <a:ext cx="10515600" cy="4799013"/>
          </a:xfrm>
        </p:spPr>
        <p:txBody>
          <a:bodyPr rtlCol="0">
            <a:noAutofit/>
          </a:bodyPr>
          <a:lstStyle/>
          <a:p>
            <a:pPr marL="0" indent="0" fontAlgn="auto">
              <a:lnSpc>
                <a:spcPct val="100000"/>
              </a:lnSpc>
              <a:spcAft>
                <a:spcPts val="0"/>
              </a:spcAft>
              <a:buNone/>
              <a:defRPr/>
            </a:pPr>
            <a:r>
              <a:rPr lang="en-US" sz="2400" dirty="0" smtClean="0"/>
              <a:t>On the following screens you will learn more about advocacy and some selected advocacy and disability organizations. You might already be familiar with some of them or know of others that you have worked with before. Also, depending on where you work, there are probably other local or regional organizations or agencies that would be useful for you to be aware of as a Person-Centered Counseling (PCC) professional. </a:t>
            </a:r>
          </a:p>
        </p:txBody>
      </p:sp>
    </p:spTree>
    <p:extLst>
      <p:ext uri="{BB962C8B-B14F-4D97-AF65-F5344CB8AC3E}">
        <p14:creationId xmlns:p14="http://schemas.microsoft.com/office/powerpoint/2010/main" val="998114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Advocacy and Vulnerable Populations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you learned in the lesson on Defining and Identifying Abuse, people with disabilities may be more vulnerable to abuse and neglect. This could include people with dementia, intellectual or developmental disabilities, cognitive impairments, or mental health conditions. Additional help might include working with the person to understand and effectively communicate their problems, issues, and concerns and discussing how advocacy can help. Discuss options and develop any action plans together, as needed.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Advocacy and Vulnerable Populations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process of person-centered counseling is a type of advocacy for the person you’re working with. There might be times when you take on the role of an advocate at either the individual or systems level. When doing so, always remember that any advocacy you perform on behalf of someone should be at their request. Keep in mind that an effective advocate is able to use critical thinking skills to understand problems and issues and to listen to a person’s concerns. An effective advocate is also informed about a topic and can communicate about the issues with or for a person to raise awareness.</a:t>
            </a:r>
          </a:p>
        </p:txBody>
      </p:sp>
    </p:spTree>
    <p:extLst>
      <p:ext uri="{BB962C8B-B14F-4D97-AF65-F5344CB8AC3E}">
        <p14:creationId xmlns:p14="http://schemas.microsoft.com/office/powerpoint/2010/main" val="2938708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IwfmNMgiDH/8ZhXmF7YHBvJVXo=" pdftag="H2" isBookmarkSet="no" bookmark="yes" Order="_x0031_"/>
  <Shape xmlns="" ID="CoCSTXuna5oTLevTTZHl1CigLog=" pdftag="P" isBookmarkSet="no" bookmark="no" Order="_x0032_"/>
  <Shape xmlns="" ID="SMnCf9pXuQEGgfdW4rqEuvwAhgo=" pdftag="H2" isBookmarkSet="no" bookmark="yes" Order="_x0031_"/>
  <Shape xmlns="" ID="OweJ1+5OOw31Zn78VqmEp3flH6M=" pdftag="P" isBookmarkSet="no" bookmark="no" Order="_x0032_"/>
  <Shape xmlns="" ID="hx/ODxCLcDTECacvihknH8LXT40=" pdftag="H2" isBookmarkSet="no" bookmark="yes" Order="_x0031_"/>
  <Shape xmlns="" ID="fl0gu5853lNOr8hUDzeIA3OhWhE=" pdftag="P" isBookmarkSet="no" bookmark="no" Order="_x0032_"/>
  <Shape xmlns="" ID="AQZSeLnlZ2eEcvrXlhSXYqYvnTA=" pdftag="H2" isBookmarkSet="no" bookmark="yes" Order="_x0031_"/>
  <Shape xmlns="" ID="wpnieeWc8mnb+vbDBJHr+TmhzGw=" pdftag="P" isBookmarkSet="no" bookmark="no" Order="_x0032_"/>
  <Shape xmlns="" ID="HPexXgAuX1BZ2c0CjNx6+4zj0Gc=" pdftag="P" isBookmarkSet="no" bookmark="no" Order="_x0032_"/>
  <Shape xmlns="" ID="0uCOSXcyv50hTLwaf4n9gUkDzag=" pdftag="H2" isBookmarkSet="no" bookmark="yes" Order="_x0031_"/>
  <Shape xmlns="" ID="hc/ocdTFsEQopGn6Vgct/DOlwwg=" pdftag="P" isBookmarkSet="no" bookmark="no" Order="_x0032_"/>
  <Shape xmlns="" ID="a4Z7+YQqmtyFL0XXDMeOofk8vYg=" pdftag="H2" isBookmarkSet="no" bookmark="yes" Order="_x0031_"/>
  <Shape xmlns="" ID="F2YnRLRVMbB5dvL7/XLfzCcIBY4=" pdftag="P" isBookmarkSet="no" bookmark="no" Order="_x0032_"/>
  <Shape xmlns="" ID="HpLHBrjxbE5VOvHKnuHBdpnAMbI=" pdftag="H2" isBookmarkSet="no" bookmark="yes" Order="_x0031_"/>
  <Shape xmlns="" ID="0SqLslaIV8JOn5NBp0FE5tduYAw=" pdftag="H2" isBookmarkSet="no" bookmark="yes" Order="_x0031_"/>
  <Shape xmlns="" ID="ZjXoBdci9a5a3ACNUCv8/4a5Zhc="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dj644bQTPRg3wPM716L8rd3og88=" pdftag="P" isBookmarkSet="no" bookmark="no" Order="_x0033_"/>
  <HyperLink xmlns="" ID="lKC7AsQR2LnfutCAY//hkJepCKA=83829789537.85_233.75" plainAltText="NoWrongDoor_x0040_acl.hhs.gov" language="" Lang=""/>
  <HyperLink xmlns="" ID="hc/ocdTFsEQopGn6Vgct/DOlwwg=871691831397.095_461.8557" plainAltText="http:_x002F__x002F_autisticadvocacy.org_x002F_" Lang=""/>
  <HyperLink xmlns="" ID="F2YnRLRVMbB5dvL7/XLfzCcIBY4=-1567390784344.43_239.7635" plainAltText="http:_x002F__x002F_www.thearc.org" Lang=""/>
  <HyperLink xmlns="" ID="F2YnRLRVMbB5dvL7/XLfzCcIBY4=53197945473.2_307.3636" plainAltText="http:_x002F__x002F_www.sabeusa.org_x002F_" Lang=""/>
  <HyperLink xmlns="" ID="F2YnRLRVMbB5dvL7/XLfzCcIBY4=87169183173.2_374.9635" plainAltText="http:_x002F__x002F_autisticadvocacy.org_x002F_" Lang=""/>
</PAW>
</file>

<file path=customXml/itemProps1.xml><?xml version="1.0" encoding="utf-8"?>
<ds:datastoreItem xmlns:ds="http://schemas.openxmlformats.org/officeDocument/2006/customXml" ds:itemID="{BDF1043A-A873-4563-A0FE-6447E4A8F98D}">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85</TotalTime>
  <Words>3045</Words>
  <Application>Microsoft Office PowerPoint</Application>
  <PresentationFormat>Widescreen</PresentationFormat>
  <Paragraphs>103</Paragraphs>
  <Slides>24</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(1/2)</vt:lpstr>
      <vt:lpstr>Welcome! (2/2)</vt:lpstr>
      <vt:lpstr>Why is Advocacy Important? (1/3)</vt:lpstr>
      <vt:lpstr>Why is Advocacy Important? (2/3) </vt:lpstr>
      <vt:lpstr>Why is Advocacy Important? (3/3)</vt:lpstr>
      <vt:lpstr>Advocacy and Vulnerable Populations (1/3)</vt:lpstr>
      <vt:lpstr>Advocacy and Vulnerable Populations (2/3)</vt:lpstr>
      <vt:lpstr>Advocacy and Vulnerable Populations (3/3)</vt:lpstr>
      <vt:lpstr>Advocacy Organizations for Abused Children and Adults (1/3)</vt:lpstr>
      <vt:lpstr>Advocacy Organizations for Abused Children and Adults (2/3) </vt:lpstr>
      <vt:lpstr>Advocacy Organizations for Abused Children and Adults (3/3)</vt:lpstr>
      <vt:lpstr>Disability Organizations: Centers for Independent Living, National Council on Independent Living, and ADAPT</vt:lpstr>
      <vt:lpstr>Deaf and Blind Advocacy Organizations: National Association of the Deaf, American Council of the Blind, and the National Federation of the Blind</vt:lpstr>
      <vt:lpstr>Mental Health Advocacy Organizations: Mental Health America, National Alliance on Mental Illness, National Empowerment Center, and MindFreedom</vt:lpstr>
      <vt:lpstr>Intellectual and Developmental Disability Advocacy Organizations: The Arc, Self Advocates Becoming Empowered, and the Autistic Self Advocacy Network (1/4)</vt:lpstr>
      <vt:lpstr>PowerPoint Presentation</vt:lpstr>
      <vt:lpstr>PowerPoint Presentation</vt:lpstr>
      <vt:lpstr>PowerPoint Presentation</vt:lpstr>
      <vt:lpstr>Legal Advocacy Organizations: National Veterans Legal Services Program, Justice in Aging, and Disability Rights Education and Defense Fund</vt:lpstr>
      <vt:lpstr>Self-Advocacy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Advocacy and Disability Organizations</dc:title>
  <dc:subject>Person-Centered Counseling (PCC) Training Program</dc:subject>
  <dc:creator>Administration for Community Living (ACL)</dc:creator>
  <cp:keywords>PCC; NWD; organizations; supports; advocacy; disability</cp:keywords>
  <cp:lastModifiedBy>Chang, Rebecca</cp:lastModifiedBy>
  <cp:revision>13</cp:revision>
  <dcterms:created xsi:type="dcterms:W3CDTF">2019-09-12T15:40:33Z</dcterms:created>
  <dcterms:modified xsi:type="dcterms:W3CDTF">2019-12-24T16:15:20Z</dcterms:modified>
</cp:coreProperties>
</file>