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32"/>
  </p:notesMasterIdLst>
  <p:sldIdLst>
    <p:sldId id="256" r:id="rId3"/>
    <p:sldId id="287" r:id="rId4"/>
    <p:sldId id="257" r:id="rId5"/>
    <p:sldId id="268" r:id="rId6"/>
    <p:sldId id="267" r:id="rId7"/>
    <p:sldId id="258" r:id="rId8"/>
    <p:sldId id="269" r:id="rId9"/>
    <p:sldId id="270" r:id="rId10"/>
    <p:sldId id="259" r:id="rId11"/>
    <p:sldId id="272" r:id="rId12"/>
    <p:sldId id="260" r:id="rId13"/>
    <p:sldId id="273" r:id="rId14"/>
    <p:sldId id="285" r:id="rId15"/>
    <p:sldId id="274" r:id="rId16"/>
    <p:sldId id="275" r:id="rId17"/>
    <p:sldId id="286" r:id="rId18"/>
    <p:sldId id="261" r:id="rId19"/>
    <p:sldId id="262" r:id="rId20"/>
    <p:sldId id="276" r:id="rId21"/>
    <p:sldId id="278" r:id="rId22"/>
    <p:sldId id="277" r:id="rId23"/>
    <p:sldId id="264" r:id="rId24"/>
    <p:sldId id="280" r:id="rId25"/>
    <p:sldId id="279" r:id="rId26"/>
    <p:sldId id="281" r:id="rId27"/>
    <p:sldId id="265" r:id="rId28"/>
    <p:sldId id="266" r:id="rId29"/>
    <p:sldId id="282" r:id="rId30"/>
    <p:sldId id="283" r:id="rId3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2765" autoAdjust="0"/>
  </p:normalViewPr>
  <p:slideViewPr>
    <p:cSldViewPr snapToGrid="0">
      <p:cViewPr varScale="1">
        <p:scale>
          <a:sx n="61" d="100"/>
          <a:sy n="61" d="100"/>
        </p:scale>
        <p:origin x="109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1627E230-7DF0-48E1-BEBE-A705A7DA65FC}"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A768803B-9C68-43C8-BDA2-173D3FCD6551}" type="slidenum">
              <a:rPr lang="en-US"/>
              <a:pPr>
                <a:defRPr/>
              </a:pPr>
              <a:t>‹#›</a:t>
            </a:fld>
            <a:endParaRPr lang="en-US"/>
          </a:p>
        </p:txBody>
      </p:sp>
    </p:spTree>
    <p:extLst>
      <p:ext uri="{BB962C8B-B14F-4D97-AF65-F5344CB8AC3E}">
        <p14:creationId xmlns:p14="http://schemas.microsoft.com/office/powerpoint/2010/main" val="92302604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Who Needs Long-Term Services and Supports. This lesson is part of the course Who We Serve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6CC4C61-1038-4EBA-A85D-B739E3C7B9F3}"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17465692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State and federal programs have different definitions of disability for the purpose of determining eligibility for benefits or services. These definitions may not match up with or reflect a person’s individual definition of disability or identity as a person with a disability. As a PCC professional knowing these differences will help you inform the person you serve about what services are available and if the person is eligible.</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942652-C9A3-4BDF-96C2-1E9647B32A27}"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1012454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State and federal programs have different definitions of disability for the purpose of determining eligibility for benefits or services. These definitions may not match up with or reflect a person’s individual definition of disability or identity as a person with a disability. As a PCC professional knowing these differences will help you inform the person you serve about what services are available and if the person is eligible.</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942652-C9A3-4BDF-96C2-1E9647B32A27}"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15161994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942652-C9A3-4BDF-96C2-1E9647B32A27}"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82058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942652-C9A3-4BDF-96C2-1E9647B32A27}"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14824619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942652-C9A3-4BDF-96C2-1E9647B32A27}"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619236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942652-C9A3-4BDF-96C2-1E9647B32A27}"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761834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It’s important to have data on people with disabilities by age, gender, race, and location. Data on population changes among people with disabilities over time is also helpful. This kind of information can help agencies and organizations within the No Wrong Door system, as well as other state and federal programs and officials, better allocate resources to where they are most needed. It can also help them plan effective programs for people seeking services.</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57B6CEC-BDD8-4BF6-B32B-AACC33901114}"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35217393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57B6CEC-BDD8-4BF6-B32B-AACC33901114}"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26494342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57B6CEC-BDD8-4BF6-B32B-AACC33901114}"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19460163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57B6CEC-BDD8-4BF6-B32B-AACC33901114}"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3645411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6CC4C61-1038-4EBA-A85D-B739E3C7B9F3}"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4189896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The Americans with Disabilities Act defines disability as an impairment that limits one or more major life activities. For programmatic and eligibility purposes, major life activities are common categories of activities.</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D10E155-3CB5-43B6-8204-ADB3CD91E886}"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11895949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D10E155-3CB5-43B6-8204-ADB3CD91E886}"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21787774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D10E155-3CB5-43B6-8204-ADB3CD91E886}"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2602616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D10E155-3CB5-43B6-8204-ADB3CD91E886}"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2843128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Sometimes a Person-Centered Counseling professional may work with a person who is having difficulties with some major life activities. This could be a sign that the person might need some additional services or supports.</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48C6005-4C11-4F46-9C64-7DBA37A001DC}" type="slidenum">
              <a:rPr lang="en-US" altLang="en-US"/>
              <a:pPr fontAlgn="base">
                <a:spcBef>
                  <a:spcPct val="0"/>
                </a:spcBef>
                <a:spcAft>
                  <a:spcPct val="0"/>
                </a:spcAft>
              </a:pPr>
              <a:t>26</a:t>
            </a:fld>
            <a:endParaRPr lang="en-US" altLang="en-US"/>
          </a:p>
        </p:txBody>
      </p:sp>
    </p:spTree>
    <p:extLst>
      <p:ext uri="{BB962C8B-B14F-4D97-AF65-F5344CB8AC3E}">
        <p14:creationId xmlns:p14="http://schemas.microsoft.com/office/powerpoint/2010/main" val="36149109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The No Wrong Door system is designed to serve all people who may need any type of long-term services and supports regardless of their age, type of disability, income, or source of payer. As a Person-Centered Counseling professional, you will work with many different populations, such as people with disabilities. But not all people who need long-term services and supports are people with disabilities, and not all people with disabilities need long-term services and supports. Disability can affect a person’s vision, movement, thinking, remembering, communicating, hearing, and mental and emotional health. There are many different types of disability, but even the same disability can affect people in different ways. Disability can also mean different things to different people, depending on a variety of factors. Disability might also be determined by how much difficulty a person has doing some major life activities.</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B99A3AF-FA18-4F3E-BCAA-D33D6B47101E}" type="slidenum">
              <a:rPr lang="en-US" altLang="en-US"/>
              <a:pPr fontAlgn="base">
                <a:spcBef>
                  <a:spcPct val="0"/>
                </a:spcBef>
                <a:spcAft>
                  <a:spcPct val="0"/>
                </a:spcAft>
              </a:pPr>
              <a:t>27</a:t>
            </a:fld>
            <a:endParaRPr lang="en-US" altLang="en-US"/>
          </a:p>
        </p:txBody>
      </p:sp>
    </p:spTree>
    <p:extLst>
      <p:ext uri="{BB962C8B-B14F-4D97-AF65-F5344CB8AC3E}">
        <p14:creationId xmlns:p14="http://schemas.microsoft.com/office/powerpoint/2010/main" val="11457977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B99A3AF-FA18-4F3E-BCAA-D33D6B47101E}" type="slidenum">
              <a:rPr lang="en-US" altLang="en-US"/>
              <a:pPr fontAlgn="base">
                <a:spcBef>
                  <a:spcPct val="0"/>
                </a:spcBef>
                <a:spcAft>
                  <a:spcPct val="0"/>
                </a:spcAft>
              </a:pPr>
              <a:t>28</a:t>
            </a:fld>
            <a:endParaRPr lang="en-US" altLang="en-US"/>
          </a:p>
        </p:txBody>
      </p:sp>
    </p:spTree>
    <p:extLst>
      <p:ext uri="{BB962C8B-B14F-4D97-AF65-F5344CB8AC3E}">
        <p14:creationId xmlns:p14="http://schemas.microsoft.com/office/powerpoint/2010/main" val="27871487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B99A3AF-FA18-4F3E-BCAA-D33D6B47101E}" type="slidenum">
              <a:rPr lang="en-US" altLang="en-US"/>
              <a:pPr fontAlgn="base">
                <a:spcBef>
                  <a:spcPct val="0"/>
                </a:spcBef>
                <a:spcAft>
                  <a:spcPct val="0"/>
                </a:spcAft>
              </a:pPr>
              <a:t>29</a:t>
            </a:fld>
            <a:endParaRPr lang="en-US" altLang="en-US"/>
          </a:p>
        </p:txBody>
      </p:sp>
    </p:spTree>
    <p:extLst>
      <p:ext uri="{BB962C8B-B14F-4D97-AF65-F5344CB8AC3E}">
        <p14:creationId xmlns:p14="http://schemas.microsoft.com/office/powerpoint/2010/main" val="2157218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6CC4C61-1038-4EBA-A85D-B739E3C7B9F3}"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792725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Some, but not all, of the people seeking services in the No Wrong Door system will be people with disabilities. There are many different types of disabilities that can affect people of all ages. Disabilities can also affect the many different ways that a person sees, moves, thinks, remembers, learns, communicates, hears, and interacts with others. And even the same disability can affect two people in vastly different ways. Review the information on the page. When you are ready, go to the next page.</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CF20677-4BA8-4B5E-9BFB-856378B0BD0A}"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2755922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CF20677-4BA8-4B5E-9BFB-856378B0BD0A}"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1588244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CF20677-4BA8-4B5E-9BFB-856378B0BD0A}"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940455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Having a disability means different things to different people. Some people identify and embrace their disability, while others do not. A person’s disability experience will also be quite different depending on many different factors, such as age, race, culture, social and family support, and use of services. As a Person-Centered Counseling professional, part of your job is to help the person access any long-term services and supports they may need, regardless of the person’s disability, how much the person identifies as having a disability, their income, age, or their payer source. Review the information on the page. When you are ready, go to the next page.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686D040-AA10-4356-A154-887663FF42E9}"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432523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686D040-AA10-4356-A154-887663FF42E9}"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3216221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 Person-Centered Counseling professional may work with a person who has apparent disability-related needs, but the person may not identify as having a disability or even want disability-related services.</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3689BF1-C6D0-44D5-93F7-DC9FD597726C}"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6784281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2264993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168482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17964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04156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117890647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2470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2192666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956222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4132907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43192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588174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9693819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ensus.gov/people/disability/methodology/acs.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census.gov/people/disability/methodology/"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www.census.gov/people/disability/"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ada.gov/pubs/adastatute08.htm#12102"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Who We Serve</a:t>
            </a:r>
          </a:p>
        </p:txBody>
      </p:sp>
      <p:sp>
        <p:nvSpPr>
          <p:cNvPr id="3075" name="Subtitle 2"/>
          <p:cNvSpPr>
            <a:spLocks noGrp="1"/>
          </p:cNvSpPr>
          <p:nvPr>
            <p:ph type="subTitle" idx="1"/>
          </p:nvPr>
        </p:nvSpPr>
        <p:spPr/>
        <p:txBody>
          <a:bodyPr/>
          <a:lstStyle/>
          <a:p>
            <a:r>
              <a:rPr lang="en-US" altLang="en-US" smtClean="0"/>
              <a:t>1 Who Needs Long-Term Services and Supports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Disability Identity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Also, people with the same medical diagnosis, health condition, or disability may have completely different experiences based on personal and social factors. These factors may include, age, race, socioeconomic status, cultural attitudes, social and family support, physical accessibility, access to technology, and usage of services. Listen carefully to the person you are serving and follow their cue on how to address their questions, wants, and needs. And remember, the person gets to decide how much they want to discuss their disability or service needs.</a:t>
            </a:r>
          </a:p>
        </p:txBody>
      </p:sp>
    </p:spTree>
    <p:extLst>
      <p:ext uri="{BB962C8B-B14F-4D97-AF65-F5344CB8AC3E}">
        <p14:creationId xmlns:p14="http://schemas.microsoft.com/office/powerpoint/2010/main" val="1944066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Disability and Identity</a:t>
            </a:r>
          </a:p>
        </p:txBody>
      </p:sp>
      <p:sp>
        <p:nvSpPr>
          <p:cNvPr id="10243" name="Content Placeholder 2"/>
          <p:cNvSpPr>
            <a:spLocks noGrp="1"/>
          </p:cNvSpPr>
          <p:nvPr>
            <p:ph idx="1"/>
          </p:nvPr>
        </p:nvSpPr>
        <p:spPr/>
        <p:txBody>
          <a:bodyPr/>
          <a:lstStyle/>
          <a:p>
            <a:pPr marL="0" indent="0">
              <a:lnSpc>
                <a:spcPct val="100000"/>
              </a:lnSpc>
              <a:buNone/>
            </a:pPr>
            <a:r>
              <a:rPr lang="en-US" altLang="en-US" sz="2400" dirty="0" smtClean="0"/>
              <a:t>A Person-Centered Counseling (PCC) professional may serve a person who may have apparent disability-related needs, but the person may not identify as having a disability or even want disability-related services.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State and Federal Definitions of Disability (1/5)</a:t>
            </a:r>
          </a:p>
        </p:txBody>
      </p:sp>
      <p:sp>
        <p:nvSpPr>
          <p:cNvPr id="3" name="Content Placeholder 2"/>
          <p:cNvSpPr>
            <a:spLocks noGrp="1"/>
          </p:cNvSpPr>
          <p:nvPr>
            <p:ph idx="1"/>
          </p:nvPr>
        </p:nvSpPr>
        <p:spPr>
          <a:xfrm>
            <a:off x="838200" y="1967515"/>
            <a:ext cx="10515600" cy="5032375"/>
          </a:xfrm>
        </p:spPr>
        <p:txBody>
          <a:bodyPr rtlCol="0">
            <a:normAutofit/>
          </a:bodyPr>
          <a:lstStyle/>
          <a:p>
            <a:pPr marL="0" indent="0" fontAlgn="auto">
              <a:lnSpc>
                <a:spcPct val="100000"/>
              </a:lnSpc>
              <a:spcAft>
                <a:spcPts val="0"/>
              </a:spcAft>
              <a:buNone/>
              <a:defRPr/>
            </a:pPr>
            <a:r>
              <a:rPr lang="en-US" sz="2400" dirty="0" smtClean="0"/>
              <a:t>A person may identify as a “person with a disability” or “disabled person.” However, depending on the federal, state, or local agency or community-based organization, the person may or may not be considered disabled for the purposes of receiving services, benefits or legal protections. In other words, the definition of disability can vary depending on the purpose for which it is being used, regardless of the individual’s personal identity.</a:t>
            </a:r>
          </a:p>
        </p:txBody>
      </p:sp>
    </p:spTree>
    <p:extLst>
      <p:ext uri="{BB962C8B-B14F-4D97-AF65-F5344CB8AC3E}">
        <p14:creationId xmlns:p14="http://schemas.microsoft.com/office/powerpoint/2010/main" val="1143765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State and Federal Definitions of Disability (2/5)</a:t>
            </a:r>
          </a:p>
        </p:txBody>
      </p:sp>
      <p:sp>
        <p:nvSpPr>
          <p:cNvPr id="3" name="Content Placeholder 2"/>
          <p:cNvSpPr>
            <a:spLocks noGrp="1"/>
          </p:cNvSpPr>
          <p:nvPr>
            <p:ph idx="1"/>
          </p:nvPr>
        </p:nvSpPr>
        <p:spPr>
          <a:xfrm>
            <a:off x="838200" y="1967514"/>
            <a:ext cx="10515600" cy="5032375"/>
          </a:xfrm>
        </p:spPr>
        <p:txBody>
          <a:bodyPr rtlCol="0">
            <a:normAutofit/>
          </a:bodyPr>
          <a:lstStyle/>
          <a:p>
            <a:pPr marL="0" indent="0" fontAlgn="auto">
              <a:lnSpc>
                <a:spcPct val="100000"/>
              </a:lnSpc>
              <a:spcAft>
                <a:spcPts val="0"/>
              </a:spcAft>
              <a:buNone/>
              <a:defRPr/>
            </a:pPr>
            <a:r>
              <a:rPr lang="en-US" sz="2400" dirty="0" smtClean="0"/>
              <a:t>In the No Wrong Door (NWD) system, Person-Centered Counseling (PCC) professionals should be familiar the many programs or services that offer long-term services and supports. Many of these programs or services have their own definitions of disability in order to determine eligibility. </a:t>
            </a:r>
          </a:p>
        </p:txBody>
      </p:sp>
    </p:spTree>
    <p:extLst>
      <p:ext uri="{BB962C8B-B14F-4D97-AF65-F5344CB8AC3E}">
        <p14:creationId xmlns:p14="http://schemas.microsoft.com/office/powerpoint/2010/main" val="2032196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State and Federal Definitions of Disability (3/5)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sz="2400" dirty="0" smtClean="0"/>
              <a:t>Here are three examples of how the state and federal governments define disability differently: </a:t>
            </a:r>
          </a:p>
          <a:p>
            <a:pPr fontAlgn="auto">
              <a:spcAft>
                <a:spcPts val="0"/>
              </a:spcAft>
              <a:defRPr/>
            </a:pPr>
            <a:r>
              <a:rPr lang="en-US" sz="2200" dirty="0" smtClean="0"/>
              <a:t>For purposes of nondiscrimination laws (for example, the Americans with Disabilities Act, Section 503 of the Rehabilitation Act of 1973, and Section 188 of the Workforce Investment Act), a person with a disability is generally defined as someone who (1) has a physical or mental impairment that substantially limits one or more "major life activities," (2) has a record of such an impairment, or (3) is regarded as having such an impairment.</a:t>
            </a:r>
          </a:p>
        </p:txBody>
      </p:sp>
    </p:spTree>
    <p:extLst>
      <p:ext uri="{BB962C8B-B14F-4D97-AF65-F5344CB8AC3E}">
        <p14:creationId xmlns:p14="http://schemas.microsoft.com/office/powerpoint/2010/main" val="3892441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State and Federal Definitions of Disability (3/5)</a:t>
            </a:r>
          </a:p>
        </p:txBody>
      </p:sp>
      <p:sp>
        <p:nvSpPr>
          <p:cNvPr id="3" name="Content Placeholder 2"/>
          <p:cNvSpPr>
            <a:spLocks noGrp="1"/>
          </p:cNvSpPr>
          <p:nvPr>
            <p:ph idx="1"/>
          </p:nvPr>
        </p:nvSpPr>
        <p:spPr>
          <a:xfrm>
            <a:off x="838200" y="1825625"/>
            <a:ext cx="10515600" cy="5032375"/>
          </a:xfrm>
        </p:spPr>
        <p:txBody>
          <a:bodyPr rtlCol="0">
            <a:normAutofit/>
          </a:bodyPr>
          <a:lstStyle/>
          <a:p>
            <a:pPr fontAlgn="auto">
              <a:spcAft>
                <a:spcPts val="0"/>
              </a:spcAft>
              <a:defRPr/>
            </a:pPr>
            <a:r>
              <a:rPr lang="en-US" sz="2200" dirty="0"/>
              <a:t>To be found disabled for purposes of Social Security disability benefits, individuals must have a severe disability (or combination of disabilities) that has lasted, or is expected to last, at least 12 months or result in death, and which prevents working at a "substantial gainful activity" level. Meeting eligibility for Social Security disability benefits can be difficult and may vary by state and individual situation</a:t>
            </a:r>
            <a:r>
              <a:rPr lang="en-US" sz="2200" dirty="0" smtClean="0"/>
              <a:t>.</a:t>
            </a:r>
          </a:p>
          <a:p>
            <a:pPr fontAlgn="auto">
              <a:spcAft>
                <a:spcPts val="0"/>
              </a:spcAft>
              <a:defRPr/>
            </a:pPr>
            <a:r>
              <a:rPr lang="en-US" sz="2200" dirty="0" smtClean="0"/>
              <a:t>State vocational rehabilitation (VR) offices will find a person with a disability to be eligible for VR services if they have a physical or mental impairment that constitutes or results in a "substantial impediment" to employment for the applicant.</a:t>
            </a:r>
          </a:p>
        </p:txBody>
      </p:sp>
    </p:spTree>
    <p:extLst>
      <p:ext uri="{BB962C8B-B14F-4D97-AF65-F5344CB8AC3E}">
        <p14:creationId xmlns:p14="http://schemas.microsoft.com/office/powerpoint/2010/main" val="37850947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State and Federal Definitions of Disability (4/5)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sz="2400" dirty="0" smtClean="0"/>
              <a:t>These </a:t>
            </a:r>
            <a:r>
              <a:rPr lang="en-US" sz="2400" dirty="0"/>
              <a:t>definitions do not include other programs or laws that apply to veterans, children with disabilities, and people who receive mental health services. There are many more definitions of disability from local, state, and federal programs.</a:t>
            </a:r>
          </a:p>
          <a:p>
            <a:pPr marL="0" indent="0" fontAlgn="auto">
              <a:spcAft>
                <a:spcPts val="0"/>
              </a:spcAft>
              <a:buNone/>
              <a:defRPr/>
            </a:pPr>
            <a:r>
              <a:rPr lang="en-US" sz="2400" dirty="0"/>
              <a:t>As a PCC professional, knowing these differences will help you tell the person you serve about available services and eligibility. This in no way takes away from the individual’s disability identity or personal definitions of disability, even if they may be different than a program or agency’s definitions.</a:t>
            </a:r>
          </a:p>
          <a:p>
            <a:pPr fontAlgn="auto">
              <a:spcAft>
                <a:spcPts val="0"/>
              </a:spcAft>
              <a:defRPr/>
            </a:pPr>
            <a:endParaRPr lang="en-US" sz="2200" dirty="0" smtClean="0"/>
          </a:p>
        </p:txBody>
      </p:sp>
    </p:spTree>
    <p:extLst>
      <p:ext uri="{BB962C8B-B14F-4D97-AF65-F5344CB8AC3E}">
        <p14:creationId xmlns:p14="http://schemas.microsoft.com/office/powerpoint/2010/main" val="1341976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State and Federal Definitions of Disability (5/5)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altLang="en-US" sz="2400" dirty="0"/>
              <a:t>State and federal programs have different definitions of disability for the purpose of determining eligibility for benefits or services. These definitions may not match up with or reflect a person’s individual definition of disability or identity as a person with a disability. As a PCC professional knowing these differences will help you inform the person you serve about what services are available and if the person is eligible</a:t>
            </a:r>
            <a:r>
              <a:rPr lang="en-US" altLang="en-US" sz="2400" dirty="0" smtClean="0"/>
              <a:t>.</a:t>
            </a:r>
            <a:endParaRPr lang="en-US" alt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Survey Definitions of Disability (1/4)</a:t>
            </a:r>
          </a:p>
        </p:txBody>
      </p:sp>
      <p:sp>
        <p:nvSpPr>
          <p:cNvPr id="3" name="Content Placeholder 2"/>
          <p:cNvSpPr>
            <a:spLocks noGrp="1"/>
          </p:cNvSpPr>
          <p:nvPr>
            <p:ph idx="1"/>
          </p:nvPr>
        </p:nvSpPr>
        <p:spPr>
          <a:xfrm>
            <a:off x="838200" y="1690688"/>
            <a:ext cx="10515600" cy="5526087"/>
          </a:xfrm>
        </p:spPr>
        <p:txBody>
          <a:bodyPr rtlCol="0">
            <a:normAutofit/>
          </a:bodyPr>
          <a:lstStyle/>
          <a:p>
            <a:pPr marL="0" indent="0" fontAlgn="auto">
              <a:lnSpc>
                <a:spcPct val="100000"/>
              </a:lnSpc>
              <a:spcAft>
                <a:spcPts val="0"/>
              </a:spcAft>
              <a:buNone/>
              <a:defRPr/>
            </a:pPr>
            <a:r>
              <a:rPr lang="en-US" sz="2400" dirty="0" smtClean="0"/>
              <a:t>It’s important to have data on people with disabilities by age, gender, race, and location. Data on population changes among people with disabilities over time is also helpful. This kind of information can help agencies and organizations within the No Wrong Door (NWD) system, as well as other state and federal programs and officials, better allocate resources to where they are most needed. It can also help them plan effective programs for people seeking long-term services and supports.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Survey Definitions of Disability (2/4)</a:t>
            </a:r>
          </a:p>
        </p:txBody>
      </p:sp>
      <p:sp>
        <p:nvSpPr>
          <p:cNvPr id="3" name="Content Placeholder 2"/>
          <p:cNvSpPr>
            <a:spLocks noGrp="1"/>
          </p:cNvSpPr>
          <p:nvPr>
            <p:ph idx="1"/>
          </p:nvPr>
        </p:nvSpPr>
        <p:spPr>
          <a:xfrm>
            <a:off x="838200" y="1690689"/>
            <a:ext cx="10515600" cy="4741642"/>
          </a:xfrm>
        </p:spPr>
        <p:txBody>
          <a:bodyPr rtlCol="0">
            <a:normAutofit/>
          </a:bodyPr>
          <a:lstStyle/>
          <a:p>
            <a:pPr marL="0" indent="0" fontAlgn="auto">
              <a:lnSpc>
                <a:spcPct val="100000"/>
              </a:lnSpc>
              <a:spcAft>
                <a:spcPts val="0"/>
              </a:spcAft>
              <a:buNone/>
              <a:defRPr/>
            </a:pPr>
            <a:r>
              <a:rPr lang="en-US" sz="2400" dirty="0" smtClean="0"/>
              <a:t>The federal government collects data on people with disabilities through surveys. The Census Bureau collects data on disability primarily through the American Community Survey (ACS). The ACS developed questions on disability by defining various disabilities as the following:</a:t>
            </a:r>
          </a:p>
          <a:p>
            <a:pPr fontAlgn="auto">
              <a:lnSpc>
                <a:spcPct val="100000"/>
              </a:lnSpc>
              <a:spcAft>
                <a:spcPts val="0"/>
              </a:spcAft>
              <a:defRPr/>
            </a:pPr>
            <a:r>
              <a:rPr lang="en-US" sz="2200" dirty="0" smtClean="0"/>
              <a:t>Sensory Disability: Conditions that include blindness, deafness, or a severe vision or hearing impairment.</a:t>
            </a:r>
          </a:p>
          <a:p>
            <a:pPr fontAlgn="auto">
              <a:lnSpc>
                <a:spcPct val="100000"/>
              </a:lnSpc>
              <a:spcAft>
                <a:spcPts val="0"/>
              </a:spcAft>
              <a:defRPr/>
            </a:pPr>
            <a:r>
              <a:rPr lang="en-US" sz="2200" dirty="0" smtClean="0"/>
              <a:t>Physical Disability: Conditions that substantially limit one or more basic physical activities such as walking, climbing stairs, reaching, lifting, or carrying.</a:t>
            </a:r>
          </a:p>
          <a:p>
            <a:pPr fontAlgn="auto">
              <a:lnSpc>
                <a:spcPct val="100000"/>
              </a:lnSpc>
              <a:spcAft>
                <a:spcPts val="0"/>
              </a:spcAft>
              <a:defRPr/>
            </a:pPr>
            <a:r>
              <a:rPr lang="en-US" sz="2200" dirty="0" smtClean="0"/>
              <a:t>Mental Disability: Because of a physical, mental, or emotional condition lasting six months or more, the person has difficulty learning, remembering, or concentrating.</a:t>
            </a:r>
          </a:p>
        </p:txBody>
      </p:sp>
    </p:spTree>
    <p:extLst>
      <p:ext uri="{BB962C8B-B14F-4D97-AF65-F5344CB8AC3E}">
        <p14:creationId xmlns:p14="http://schemas.microsoft.com/office/powerpoint/2010/main" val="431713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41281111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Survey Definitions of Disability (3/4)</a:t>
            </a:r>
          </a:p>
        </p:txBody>
      </p:sp>
      <p:sp>
        <p:nvSpPr>
          <p:cNvPr id="3" name="Content Placeholder 2"/>
          <p:cNvSpPr>
            <a:spLocks noGrp="1"/>
          </p:cNvSpPr>
          <p:nvPr>
            <p:ph idx="1"/>
          </p:nvPr>
        </p:nvSpPr>
        <p:spPr>
          <a:xfrm>
            <a:off x="838200" y="1690689"/>
            <a:ext cx="10515600" cy="4741642"/>
          </a:xfrm>
        </p:spPr>
        <p:txBody>
          <a:bodyPr rtlCol="0">
            <a:normAutofit/>
          </a:bodyPr>
          <a:lstStyle/>
          <a:p>
            <a:pPr fontAlgn="auto">
              <a:lnSpc>
                <a:spcPct val="100000"/>
              </a:lnSpc>
              <a:spcAft>
                <a:spcPts val="0"/>
              </a:spcAft>
              <a:defRPr/>
            </a:pPr>
            <a:r>
              <a:rPr lang="en-US" sz="2200" dirty="0" smtClean="0"/>
              <a:t>Self-care Disability: Because of a physical, mental, or emotional condition lasting six months or more, the person has difficulty dressing, bathing, or getting around inside the home.</a:t>
            </a:r>
          </a:p>
          <a:p>
            <a:pPr fontAlgn="auto">
              <a:lnSpc>
                <a:spcPct val="100000"/>
              </a:lnSpc>
              <a:spcAft>
                <a:spcPts val="0"/>
              </a:spcAft>
              <a:defRPr/>
            </a:pPr>
            <a:r>
              <a:rPr lang="en-US" sz="2200" dirty="0"/>
              <a:t>Go-outside-home Disability: Because of a physical, mental, or emotional condition lasting six months or more, the person has difficulty going outside the home alone to shop or visit a doctor's office. </a:t>
            </a:r>
          </a:p>
          <a:p>
            <a:pPr fontAlgn="auto">
              <a:lnSpc>
                <a:spcPct val="100000"/>
              </a:lnSpc>
              <a:spcAft>
                <a:spcPts val="0"/>
              </a:spcAft>
              <a:defRPr/>
            </a:pPr>
            <a:r>
              <a:rPr lang="en-US" sz="2200" dirty="0"/>
              <a:t>Employment Disability: Because of a physical, mental, or emotional condition lasting six months or more, the person has difficulty working at a job or business. </a:t>
            </a:r>
          </a:p>
          <a:p>
            <a:pPr marL="0" indent="0" fontAlgn="auto">
              <a:spcAft>
                <a:spcPts val="0"/>
              </a:spcAft>
              <a:buNone/>
              <a:defRPr/>
            </a:pPr>
            <a:r>
              <a:rPr lang="en-US" sz="1600" dirty="0"/>
              <a:t>[Source: </a:t>
            </a:r>
            <a:r>
              <a:rPr lang="en-US" sz="1600" dirty="0">
                <a:hlinkClick r:id="rId3"/>
              </a:rPr>
              <a:t>http://www.census.gov/people/disability/methodology/acs.html</a:t>
            </a:r>
            <a:r>
              <a:rPr lang="en-US" sz="1600" dirty="0"/>
              <a:t>]</a:t>
            </a:r>
          </a:p>
        </p:txBody>
      </p:sp>
    </p:spTree>
    <p:extLst>
      <p:ext uri="{BB962C8B-B14F-4D97-AF65-F5344CB8AC3E}">
        <p14:creationId xmlns:p14="http://schemas.microsoft.com/office/powerpoint/2010/main" val="39399858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Survey Definitions of Disability (4/4)</a:t>
            </a:r>
          </a:p>
        </p:txBody>
      </p:sp>
      <p:sp>
        <p:nvSpPr>
          <p:cNvPr id="3" name="Content Placeholder 2"/>
          <p:cNvSpPr>
            <a:spLocks noGrp="1"/>
          </p:cNvSpPr>
          <p:nvPr>
            <p:ph idx="1"/>
          </p:nvPr>
        </p:nvSpPr>
        <p:spPr>
          <a:xfrm>
            <a:off x="838200" y="1690688"/>
            <a:ext cx="10515600" cy="4816639"/>
          </a:xfrm>
        </p:spPr>
        <p:txBody>
          <a:bodyPr rtlCol="0">
            <a:normAutofit/>
          </a:bodyPr>
          <a:lstStyle/>
          <a:p>
            <a:pPr marL="0" indent="0" fontAlgn="auto">
              <a:lnSpc>
                <a:spcPct val="100000"/>
              </a:lnSpc>
              <a:spcAft>
                <a:spcPts val="0"/>
              </a:spcAft>
              <a:buNone/>
              <a:defRPr/>
            </a:pPr>
            <a:r>
              <a:rPr lang="en-US" sz="2400" dirty="0" smtClean="0"/>
              <a:t>Please note this is just one example of the different ways that organizations define disability. As a Person-Centered Counseling (PCC) professional, you may encounter similar definitions as you work with the various populations served in the NWD system. </a:t>
            </a:r>
          </a:p>
          <a:p>
            <a:pPr marL="0" indent="0" fontAlgn="auto">
              <a:lnSpc>
                <a:spcPct val="100000"/>
              </a:lnSpc>
              <a:spcAft>
                <a:spcPts val="0"/>
              </a:spcAft>
              <a:buNone/>
              <a:defRPr/>
            </a:pPr>
            <a:r>
              <a:rPr lang="en-US" sz="2400" dirty="0" smtClean="0"/>
              <a:t>To learn more about various surveys on disability used by the federal government: </a:t>
            </a:r>
            <a:r>
              <a:rPr lang="en-US" sz="2400" dirty="0" smtClean="0">
                <a:hlinkClick r:id="rId3"/>
              </a:rPr>
              <a:t>http://www.census.gov/people/disability/methodology/</a:t>
            </a:r>
            <a:endParaRPr lang="en-US" sz="2400" dirty="0" smtClean="0"/>
          </a:p>
          <a:p>
            <a:pPr marL="0" indent="0" fontAlgn="auto">
              <a:lnSpc>
                <a:spcPct val="100000"/>
              </a:lnSpc>
              <a:spcAft>
                <a:spcPts val="0"/>
              </a:spcAft>
              <a:buNone/>
              <a:defRPr/>
            </a:pPr>
            <a:r>
              <a:rPr lang="en-US" sz="2400" dirty="0" smtClean="0"/>
              <a:t>For more data on Americans with disabilities go to the Census Bureau: </a:t>
            </a:r>
            <a:r>
              <a:rPr lang="en-US" sz="2400" dirty="0" smtClean="0">
                <a:hlinkClick r:id="rId4"/>
              </a:rPr>
              <a:t>http://www.census.gov/people/disability/</a:t>
            </a:r>
            <a:endParaRPr lang="en-US" sz="2400" dirty="0" smtClean="0"/>
          </a:p>
        </p:txBody>
      </p:sp>
    </p:spTree>
    <p:extLst>
      <p:ext uri="{BB962C8B-B14F-4D97-AF65-F5344CB8AC3E}">
        <p14:creationId xmlns:p14="http://schemas.microsoft.com/office/powerpoint/2010/main" val="2768585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Major Life Activities (1/5)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sz="2400" dirty="0" smtClean="0"/>
              <a:t>There is no way a Person-Centered Counseling (PCC) professional can become knowledgeable on every single type of disability or chronic health condition. Focusing on the individual’s wants and needs, what is important to the person, can help you connect them with appropriate resources and services.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Major Life Activities (2/5)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sz="2400" dirty="0" smtClean="0"/>
              <a:t>Remember to always start with the important to issues, and then address the important for issues. It’s critical that important for issues are addressed within the context of important to issues. The person may not choose to act on issues that are considered by others to be important for them. In that case, their PCC professional, others who know and care them, and/or their legal representative (who may have authority for decision-making) must work to understand why they are not interested in addressing those issues. Whenever possible, they should try to reach a solution. </a:t>
            </a:r>
          </a:p>
        </p:txBody>
      </p:sp>
    </p:spTree>
    <p:extLst>
      <p:ext uri="{BB962C8B-B14F-4D97-AF65-F5344CB8AC3E}">
        <p14:creationId xmlns:p14="http://schemas.microsoft.com/office/powerpoint/2010/main" val="32158320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Major Life Activities (3/5)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sz="2400" dirty="0" smtClean="0"/>
              <a:t>The Americans with Disabilities Act (ADA) Amendments Act of 2008 defines disability as an impairment that limits one or more “major life activities.” These major life activities include, but are not limited to, the following: “…  caring for oneself, performing manual tasks, seeing, hearing, eating, sleeping, walking, standing, lifting, bending, speaking, breathing, learning, reading, concentrating, thinking, communicating, and working...functions of the immune system, normal cell growth, digestive, bowel, bladder, neurological, brain, respiratory, circulatory, endocrine, and reproductive functions.” </a:t>
            </a:r>
          </a:p>
          <a:p>
            <a:pPr marL="0" indent="0" fontAlgn="auto">
              <a:lnSpc>
                <a:spcPct val="100000"/>
              </a:lnSpc>
              <a:spcAft>
                <a:spcPts val="0"/>
              </a:spcAft>
              <a:buNone/>
              <a:defRPr/>
            </a:pPr>
            <a:r>
              <a:rPr lang="en-US" sz="1600" dirty="0" smtClean="0"/>
              <a:t>[Source: </a:t>
            </a:r>
            <a:r>
              <a:rPr lang="en-US" sz="1600" dirty="0" smtClean="0">
                <a:hlinkClick r:id="rId3"/>
              </a:rPr>
              <a:t>http://www.ada.gov/pubs/adastatute08.htm#12102</a:t>
            </a:r>
            <a:r>
              <a:rPr lang="en-US" sz="1600" dirty="0" smtClean="0"/>
              <a:t>] </a:t>
            </a:r>
          </a:p>
        </p:txBody>
      </p:sp>
    </p:spTree>
    <p:extLst>
      <p:ext uri="{BB962C8B-B14F-4D97-AF65-F5344CB8AC3E}">
        <p14:creationId xmlns:p14="http://schemas.microsoft.com/office/powerpoint/2010/main" val="42520101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Major Life Activities (4/5)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sz="2400" dirty="0" smtClean="0"/>
              <a:t>Again, this is just one way of defining disability. And, as we’ve discussed, a disability has additional dimensions that are outside of the individual, such as lack of housing, accessible healthcare, and discrimination. </a:t>
            </a:r>
          </a:p>
          <a:p>
            <a:pPr marL="0" indent="0" fontAlgn="auto">
              <a:spcAft>
                <a:spcPts val="0"/>
              </a:spcAft>
              <a:buNone/>
              <a:defRPr/>
            </a:pPr>
            <a:r>
              <a:rPr lang="en-US" sz="2400" dirty="0" smtClean="0"/>
              <a:t>The term major life activities may be used throughout many programs and agencies when assessing the types of services needed by a person, especially in planning for long-term services and supports. See the course Person-Centered Access to Long Term Services and Supports for more information. </a:t>
            </a:r>
          </a:p>
        </p:txBody>
      </p:sp>
    </p:spTree>
    <p:extLst>
      <p:ext uri="{BB962C8B-B14F-4D97-AF65-F5344CB8AC3E}">
        <p14:creationId xmlns:p14="http://schemas.microsoft.com/office/powerpoint/2010/main" val="3422267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Major Life Activities (5/5)</a:t>
            </a:r>
          </a:p>
        </p:txBody>
      </p:sp>
      <p:sp>
        <p:nvSpPr>
          <p:cNvPr id="20483" name="Content Placeholder 2"/>
          <p:cNvSpPr>
            <a:spLocks noGrp="1"/>
          </p:cNvSpPr>
          <p:nvPr>
            <p:ph idx="1"/>
          </p:nvPr>
        </p:nvSpPr>
        <p:spPr/>
        <p:txBody>
          <a:bodyPr/>
          <a:lstStyle/>
          <a:p>
            <a:pPr marL="0" indent="0">
              <a:buNone/>
            </a:pPr>
            <a:r>
              <a:rPr lang="en-US" altLang="en-US" sz="2400" dirty="0" smtClean="0"/>
              <a:t>A Person-Centered Counseling (PCC) professional may serve a person who is having difficulties with some major life activities.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(1/3)</a:t>
            </a:r>
          </a:p>
        </p:txBody>
      </p:sp>
      <p:sp>
        <p:nvSpPr>
          <p:cNvPr id="3" name="Content Placeholder 2"/>
          <p:cNvSpPr>
            <a:spLocks noGrp="1"/>
          </p:cNvSpPr>
          <p:nvPr>
            <p:ph idx="1"/>
          </p:nvPr>
        </p:nvSpPr>
        <p:spPr>
          <a:xfrm>
            <a:off x="838200" y="1825625"/>
            <a:ext cx="10515600" cy="4864100"/>
          </a:xfrm>
        </p:spPr>
        <p:txBody>
          <a:bodyPr rtlCol="0">
            <a:normAutofit/>
          </a:bodyPr>
          <a:lstStyle/>
          <a:p>
            <a:pPr fontAlgn="auto">
              <a:lnSpc>
                <a:spcPct val="100000"/>
              </a:lnSpc>
              <a:spcAft>
                <a:spcPts val="0"/>
              </a:spcAft>
              <a:defRPr/>
            </a:pPr>
            <a:r>
              <a:rPr lang="en-US" sz="2400" dirty="0" smtClean="0"/>
              <a:t>Not all people who need long-term services and supports (LTSS) are people with disabilities, and not all people with disabilities need LTSS. </a:t>
            </a:r>
          </a:p>
          <a:p>
            <a:pPr fontAlgn="auto">
              <a:lnSpc>
                <a:spcPct val="100000"/>
              </a:lnSpc>
              <a:spcAft>
                <a:spcPts val="0"/>
              </a:spcAft>
              <a:defRPr/>
            </a:pPr>
            <a:r>
              <a:rPr lang="en-US" sz="2400" dirty="0" smtClean="0"/>
              <a:t>Disability can affect a person’s vision, movement, thinking, remembering, communicating, hearing, and mental and emotional health.</a:t>
            </a:r>
          </a:p>
          <a:p>
            <a:pPr fontAlgn="auto">
              <a:lnSpc>
                <a:spcPct val="100000"/>
              </a:lnSpc>
              <a:spcAft>
                <a:spcPts val="0"/>
              </a:spcAft>
              <a:defRPr/>
            </a:pPr>
            <a:r>
              <a:rPr lang="en-US" sz="2400" dirty="0" smtClean="0"/>
              <a:t>There are many different types of disability, but even the same disability can affect people in different ways.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(2/3)</a:t>
            </a:r>
          </a:p>
        </p:txBody>
      </p:sp>
      <p:sp>
        <p:nvSpPr>
          <p:cNvPr id="3" name="Content Placeholder 2"/>
          <p:cNvSpPr>
            <a:spLocks noGrp="1"/>
          </p:cNvSpPr>
          <p:nvPr>
            <p:ph idx="1"/>
          </p:nvPr>
        </p:nvSpPr>
        <p:spPr>
          <a:xfrm>
            <a:off x="838200" y="1825625"/>
            <a:ext cx="10515600" cy="4864100"/>
          </a:xfrm>
        </p:spPr>
        <p:txBody>
          <a:bodyPr rtlCol="0">
            <a:normAutofit/>
          </a:bodyPr>
          <a:lstStyle/>
          <a:p>
            <a:pPr fontAlgn="auto">
              <a:lnSpc>
                <a:spcPct val="100000"/>
              </a:lnSpc>
              <a:spcAft>
                <a:spcPts val="0"/>
              </a:spcAft>
              <a:defRPr/>
            </a:pPr>
            <a:r>
              <a:rPr lang="en-US" sz="2400" dirty="0" smtClean="0"/>
              <a:t>Disability can also mean different things to different people, depending on a variety of factors such as age, race, culture, social and family support, and individual experiences. </a:t>
            </a:r>
          </a:p>
          <a:p>
            <a:pPr fontAlgn="auto">
              <a:lnSpc>
                <a:spcPct val="100000"/>
              </a:lnSpc>
              <a:spcAft>
                <a:spcPts val="0"/>
              </a:spcAft>
              <a:defRPr/>
            </a:pPr>
            <a:r>
              <a:rPr lang="en-US" sz="2400" dirty="0" smtClean="0"/>
              <a:t>Federal and state agencies use different definitions of disability, but for programmatic or survey purposes may define disability by determining how much difficulty a person has doing major life activities.</a:t>
            </a:r>
          </a:p>
        </p:txBody>
      </p:sp>
    </p:spTree>
    <p:extLst>
      <p:ext uri="{BB962C8B-B14F-4D97-AF65-F5344CB8AC3E}">
        <p14:creationId xmlns:p14="http://schemas.microsoft.com/office/powerpoint/2010/main" val="25464301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Conclusion and Lesson Review (3/3)</a:t>
            </a:r>
          </a:p>
        </p:txBody>
      </p:sp>
      <p:sp>
        <p:nvSpPr>
          <p:cNvPr id="3" name="Content Placeholder 2"/>
          <p:cNvSpPr>
            <a:spLocks noGrp="1"/>
          </p:cNvSpPr>
          <p:nvPr>
            <p:ph sz="half" idx="1"/>
          </p:nvPr>
        </p:nvSpPr>
        <p:spPr/>
        <p:txBody>
          <a:bodyPr rtlCol="0">
            <a:no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explain what disability is according to the Americans with Disabilities Act (ADA) Amendments Act of 2008 and describe state, federal and survey definitions of disability. You will also be able to describe what major life activities are and why they are important for people who need long-term services and supports (LTSS). </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sz="2400" b="1" dirty="0"/>
              <a:t>Reflection on Learning </a:t>
            </a:r>
            <a:r>
              <a:rPr lang="en-US" sz="2400" b="1" dirty="0" smtClean="0"/>
              <a:t>Objective</a:t>
            </a:r>
          </a:p>
          <a:p>
            <a:pPr marL="0" indent="0" fontAlgn="auto">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extLst>
      <p:ext uri="{BB962C8B-B14F-4D97-AF65-F5344CB8AC3E}">
        <p14:creationId xmlns:p14="http://schemas.microsoft.com/office/powerpoint/2010/main" val="2453667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 </a:t>
            </a:r>
          </a:p>
        </p:txBody>
      </p:sp>
      <p:sp>
        <p:nvSpPr>
          <p:cNvPr id="3" name="Content Placeholder 2"/>
          <p:cNvSpPr>
            <a:spLocks noGrp="1"/>
          </p:cNvSpPr>
          <p:nvPr>
            <p:ph idx="1"/>
          </p:nvPr>
        </p:nvSpPr>
        <p:spPr>
          <a:xfrm>
            <a:off x="838200" y="1690688"/>
            <a:ext cx="10515600" cy="5397500"/>
          </a:xfrm>
        </p:spPr>
        <p:txBody>
          <a:bodyPr rtlCol="0">
            <a:normAutofit/>
          </a:bodyPr>
          <a:lstStyle/>
          <a:p>
            <a:pPr marL="0" indent="0" fontAlgn="auto">
              <a:lnSpc>
                <a:spcPct val="100000"/>
              </a:lnSpc>
              <a:spcAft>
                <a:spcPts val="0"/>
              </a:spcAft>
              <a:buNone/>
              <a:defRPr/>
            </a:pPr>
            <a:r>
              <a:rPr lang="en-US" sz="2400" dirty="0" smtClean="0"/>
              <a:t>The No Wrong Door (NWD) system is designed to serve all people who may need any type of long-term services and supports (LTSS) regardless of their age, type of disability, income, or the source of payer. That being said, everyone served in the NWD system is unique. As a Person-Centered Counseling (PCC) professional, you will come into contact with many different populations, such as older adults, people with disabilities, veterans, immigrants, and many others. Keep in mind that not all people who need LTSS are people with disabilities and not all people with disabilities need LTSS. Some people you serve in the NWD system might not even identify as having a disability or even use the word ‘disability’ to talk about what’s important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 </a:t>
            </a:r>
          </a:p>
        </p:txBody>
      </p:sp>
      <p:sp>
        <p:nvSpPr>
          <p:cNvPr id="3" name="Content Placeholder 2"/>
          <p:cNvSpPr>
            <a:spLocks noGrp="1"/>
          </p:cNvSpPr>
          <p:nvPr>
            <p:ph idx="1"/>
          </p:nvPr>
        </p:nvSpPr>
        <p:spPr>
          <a:xfrm>
            <a:off x="838200" y="1690688"/>
            <a:ext cx="10515600" cy="5397500"/>
          </a:xfrm>
        </p:spPr>
        <p:txBody>
          <a:bodyPr rtlCol="0">
            <a:normAutofit/>
          </a:bodyPr>
          <a:lstStyle/>
          <a:p>
            <a:pPr marL="0" indent="0" fontAlgn="auto">
              <a:lnSpc>
                <a:spcPct val="100000"/>
              </a:lnSpc>
              <a:spcAft>
                <a:spcPts val="0"/>
              </a:spcAft>
              <a:buNone/>
              <a:defRPr/>
            </a:pPr>
            <a:r>
              <a:rPr lang="en-US" sz="2400" dirty="0" smtClean="0"/>
              <a:t>This lesson will provide an overview of disability as a concept and why it is important for PCC professionals to be aware of disability as an identity and the different dimensions of disability, even though not everyone served in the NWD system will have a disability. You will also learn various definitions of disability according to certain laws and programs. This lesson is not meant to include an exhaustive list of all disabilities and their definitions, but rather to familiarize you with some.</a:t>
            </a:r>
          </a:p>
        </p:txBody>
      </p:sp>
    </p:spTree>
    <p:extLst>
      <p:ext uri="{BB962C8B-B14F-4D97-AF65-F5344CB8AC3E}">
        <p14:creationId xmlns:p14="http://schemas.microsoft.com/office/powerpoint/2010/main" val="2454390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 </a:t>
            </a:r>
          </a:p>
        </p:txBody>
      </p:sp>
      <p:sp>
        <p:nvSpPr>
          <p:cNvPr id="3" name="Content Placeholder 2"/>
          <p:cNvSpPr>
            <a:spLocks noGrp="1"/>
          </p:cNvSpPr>
          <p:nvPr>
            <p:ph idx="1"/>
          </p:nvPr>
        </p:nvSpPr>
        <p:spPr>
          <a:xfrm>
            <a:off x="838200" y="1690688"/>
            <a:ext cx="10515600" cy="5397500"/>
          </a:xfrm>
        </p:spPr>
        <p:txBody>
          <a:bodyPr rtlCol="0">
            <a:normAutofit/>
          </a:bodyPr>
          <a:lstStyle/>
          <a:p>
            <a:pPr marL="0" indent="0"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explain what disability is according to the Americans with Disabilities Act (ADA) Amendments Act of 2008 and describe state, federal and survey definitions of disability. You will also be able to describe what major life activities are and why they are important for people who need long-term services and supports (LTSS). </a:t>
            </a:r>
          </a:p>
        </p:txBody>
      </p:sp>
    </p:spTree>
    <p:extLst>
      <p:ext uri="{BB962C8B-B14F-4D97-AF65-F5344CB8AC3E}">
        <p14:creationId xmlns:p14="http://schemas.microsoft.com/office/powerpoint/2010/main" val="1748997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Types of Disability (1/3)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sz="2400" dirty="0" smtClean="0"/>
              <a:t>In the No Wrong Door (NWD) system you will serve all populations who may need any long-term services and supports (LTSS), regardless of payer. This includes people who represent a variety of ages, incomes, nationalities, citizenship statuses, cultures, gender identities and expressions, sexual orientations, languages, or disabilities. Remember, not all people served in the NWD system are people with disabilities. Just keep in mind that, as a Person-Centered Counseling (PCC) professional, you may work with many people with disabilities.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Types of Disability (2/3)</a:t>
            </a:r>
          </a:p>
        </p:txBody>
      </p:sp>
      <p:sp>
        <p:nvSpPr>
          <p:cNvPr id="3" name="Content Placeholder 2"/>
          <p:cNvSpPr>
            <a:spLocks noGrp="1"/>
          </p:cNvSpPr>
          <p:nvPr>
            <p:ph idx="1"/>
          </p:nvPr>
        </p:nvSpPr>
        <p:spPr>
          <a:xfrm>
            <a:off x="838200" y="1825625"/>
            <a:ext cx="10515600" cy="4244099"/>
          </a:xfrm>
        </p:spPr>
        <p:txBody>
          <a:bodyPr rtlCol="0">
            <a:normAutofit/>
          </a:bodyPr>
          <a:lstStyle/>
          <a:p>
            <a:pPr marL="0" indent="0" fontAlgn="auto">
              <a:lnSpc>
                <a:spcPct val="100000"/>
              </a:lnSpc>
              <a:spcAft>
                <a:spcPts val="0"/>
              </a:spcAft>
              <a:buNone/>
              <a:defRPr/>
            </a:pPr>
            <a:r>
              <a:rPr lang="en-US" sz="2400" dirty="0" smtClean="0"/>
              <a:t>Every disability is different. Two people may have the same disability, but it can affect them in different ways. Some people are born with their disability; others acquire their disability later in life. Some people may have more than one disability or chronic condition. Also, some disabilities may be hidden or not easy to see. </a:t>
            </a:r>
          </a:p>
        </p:txBody>
      </p:sp>
    </p:spTree>
    <p:extLst>
      <p:ext uri="{BB962C8B-B14F-4D97-AF65-F5344CB8AC3E}">
        <p14:creationId xmlns:p14="http://schemas.microsoft.com/office/powerpoint/2010/main" val="1563997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Types of Disability (3/3)</a:t>
            </a:r>
          </a:p>
        </p:txBody>
      </p:sp>
      <p:sp>
        <p:nvSpPr>
          <p:cNvPr id="3" name="Content Placeholder 2"/>
          <p:cNvSpPr>
            <a:spLocks noGrp="1"/>
          </p:cNvSpPr>
          <p:nvPr>
            <p:ph idx="1"/>
          </p:nvPr>
        </p:nvSpPr>
        <p:spPr>
          <a:xfrm>
            <a:off x="838200" y="1825625"/>
            <a:ext cx="10515600" cy="4244099"/>
          </a:xfrm>
        </p:spPr>
        <p:txBody>
          <a:bodyPr rtlCol="0">
            <a:normAutofit fontScale="92500" lnSpcReduction="10000"/>
          </a:bodyPr>
          <a:lstStyle/>
          <a:p>
            <a:pPr marL="0" indent="0" fontAlgn="auto">
              <a:lnSpc>
                <a:spcPct val="120000"/>
              </a:lnSpc>
              <a:spcBef>
                <a:spcPts val="0"/>
              </a:spcBef>
              <a:spcAft>
                <a:spcPts val="0"/>
              </a:spcAft>
              <a:buNone/>
              <a:defRPr/>
            </a:pPr>
            <a:r>
              <a:rPr lang="en-US" sz="2600" dirty="0"/>
              <a:t>Disabilities can affect a person’s:</a:t>
            </a:r>
          </a:p>
          <a:p>
            <a:pPr marL="285750" indent="-285750" fontAlgn="auto">
              <a:lnSpc>
                <a:spcPct val="120000"/>
              </a:lnSpc>
              <a:spcBef>
                <a:spcPts val="0"/>
              </a:spcBef>
              <a:spcAft>
                <a:spcPts val="0"/>
              </a:spcAft>
              <a:defRPr/>
            </a:pPr>
            <a:r>
              <a:rPr lang="en-US" sz="2400" dirty="0"/>
              <a:t>Vision </a:t>
            </a:r>
          </a:p>
          <a:p>
            <a:pPr marL="285750" indent="-285750" fontAlgn="auto">
              <a:lnSpc>
                <a:spcPct val="120000"/>
              </a:lnSpc>
              <a:spcBef>
                <a:spcPts val="0"/>
              </a:spcBef>
              <a:spcAft>
                <a:spcPts val="0"/>
              </a:spcAft>
              <a:defRPr/>
            </a:pPr>
            <a:r>
              <a:rPr lang="en-US" sz="2400" dirty="0"/>
              <a:t>Movement </a:t>
            </a:r>
          </a:p>
          <a:p>
            <a:pPr marL="285750" indent="-285750" fontAlgn="auto">
              <a:lnSpc>
                <a:spcPct val="120000"/>
              </a:lnSpc>
              <a:spcBef>
                <a:spcPts val="0"/>
              </a:spcBef>
              <a:spcAft>
                <a:spcPts val="0"/>
              </a:spcAft>
              <a:defRPr/>
            </a:pPr>
            <a:r>
              <a:rPr lang="en-US" sz="2400" dirty="0"/>
              <a:t>Thinking </a:t>
            </a:r>
          </a:p>
          <a:p>
            <a:pPr marL="285750" indent="-285750" fontAlgn="auto">
              <a:lnSpc>
                <a:spcPct val="120000"/>
              </a:lnSpc>
              <a:spcBef>
                <a:spcPts val="0"/>
              </a:spcBef>
              <a:spcAft>
                <a:spcPts val="0"/>
              </a:spcAft>
              <a:defRPr/>
            </a:pPr>
            <a:r>
              <a:rPr lang="en-US" sz="2400" dirty="0"/>
              <a:t>Remembering </a:t>
            </a:r>
          </a:p>
          <a:p>
            <a:pPr marL="285750" indent="-285750" fontAlgn="auto">
              <a:lnSpc>
                <a:spcPct val="120000"/>
              </a:lnSpc>
              <a:spcBef>
                <a:spcPts val="0"/>
              </a:spcBef>
              <a:spcAft>
                <a:spcPts val="0"/>
              </a:spcAft>
              <a:defRPr/>
            </a:pPr>
            <a:r>
              <a:rPr lang="en-US" sz="2400" dirty="0"/>
              <a:t>Learning </a:t>
            </a:r>
          </a:p>
          <a:p>
            <a:pPr marL="285750" indent="-285750" fontAlgn="auto">
              <a:lnSpc>
                <a:spcPct val="120000"/>
              </a:lnSpc>
              <a:spcBef>
                <a:spcPts val="0"/>
              </a:spcBef>
              <a:spcAft>
                <a:spcPts val="0"/>
              </a:spcAft>
              <a:defRPr/>
            </a:pPr>
            <a:r>
              <a:rPr lang="en-US" sz="2400" dirty="0"/>
              <a:t>Communicating </a:t>
            </a:r>
          </a:p>
          <a:p>
            <a:pPr marL="285750" indent="-285750" fontAlgn="auto">
              <a:lnSpc>
                <a:spcPct val="120000"/>
              </a:lnSpc>
              <a:spcBef>
                <a:spcPts val="0"/>
              </a:spcBef>
              <a:spcAft>
                <a:spcPts val="0"/>
              </a:spcAft>
              <a:defRPr/>
            </a:pPr>
            <a:r>
              <a:rPr lang="en-US" sz="2400" dirty="0"/>
              <a:t>Hearing </a:t>
            </a:r>
          </a:p>
          <a:p>
            <a:pPr marL="285750" indent="-285750" fontAlgn="auto">
              <a:lnSpc>
                <a:spcPct val="120000"/>
              </a:lnSpc>
              <a:spcBef>
                <a:spcPts val="0"/>
              </a:spcBef>
              <a:spcAft>
                <a:spcPts val="0"/>
              </a:spcAft>
              <a:defRPr/>
            </a:pPr>
            <a:r>
              <a:rPr lang="en-US" sz="2400" dirty="0"/>
              <a:t>Mental and emotional health </a:t>
            </a:r>
          </a:p>
          <a:p>
            <a:pPr marL="285750" indent="-285750" fontAlgn="auto">
              <a:lnSpc>
                <a:spcPct val="120000"/>
              </a:lnSpc>
              <a:spcBef>
                <a:spcPts val="0"/>
              </a:spcBef>
              <a:spcAft>
                <a:spcPts val="0"/>
              </a:spcAft>
              <a:defRPr/>
            </a:pPr>
            <a:r>
              <a:rPr lang="en-US" sz="2400" dirty="0"/>
              <a:t>Social relationships</a:t>
            </a:r>
          </a:p>
          <a:p>
            <a:pPr marL="0" indent="0" fontAlgn="auto">
              <a:lnSpc>
                <a:spcPct val="120000"/>
              </a:lnSpc>
              <a:spcBef>
                <a:spcPts val="0"/>
              </a:spcBef>
              <a:spcAft>
                <a:spcPts val="0"/>
              </a:spcAft>
              <a:buNone/>
              <a:defRPr/>
            </a:pPr>
            <a:r>
              <a:rPr lang="en-US" sz="2600" dirty="0"/>
              <a:t>And many other aspects of their life and health</a:t>
            </a:r>
            <a:r>
              <a:rPr lang="en-US" sz="2600" dirty="0" smtClean="0"/>
              <a:t>.</a:t>
            </a:r>
            <a:endParaRPr lang="en-US" sz="2600" dirty="0"/>
          </a:p>
        </p:txBody>
      </p:sp>
    </p:spTree>
    <p:extLst>
      <p:ext uri="{BB962C8B-B14F-4D97-AF65-F5344CB8AC3E}">
        <p14:creationId xmlns:p14="http://schemas.microsoft.com/office/powerpoint/2010/main" val="2680497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Disability Identity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Disability may seem straightforward and obvious to you, but it means something different for each person served in the No Wrong Door (NWD) system. As a Person-Centered Counseling (PCC) professional, you will work with many different populations so it’s important to realize that although a person may come to you with seemingly disability-related needs, they may not identify as having a disability.</a:t>
            </a:r>
          </a:p>
          <a:p>
            <a:pPr marL="0" indent="0" fontAlgn="auto">
              <a:lnSpc>
                <a:spcPct val="100000"/>
              </a:lnSpc>
              <a:spcAft>
                <a:spcPts val="0"/>
              </a:spcAft>
              <a:buNone/>
              <a:defRPr/>
            </a:pPr>
            <a:r>
              <a:rPr lang="en-US" sz="2400" dirty="0" smtClean="0"/>
              <a:t>Follow the person’s lead and be sure to listen to how they describe any disability-related needs. It is also important to realize that not all people will use the term “disability” or “disabled” when describing themselves, but this doesn’t mean that they don’t want or need the services that are often used by people with disabilities.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YTJPK4Ja+/z5KaajzIrw1DFj1aY=" pdftag="P" isBookmarkSet="no" bookmark="no" Order="_x0032_"/>
  <Shape xmlns="" ID="tEdDkpTXRQdOb0il/dO9jb9GB0o=" pdftag="H2" isBookmarkSet="no" bookmark="yes" Order="_x0031_"/>
  <Shape xmlns="" ID="ClEqX8QnqMh4sCXmI1yI+SGdAes=" pdftag="P" isBookmarkSet="no" bookmark="no" Order="_x0032_"/>
  <Shape xmlns="" ID="20jnvu+okcz0cVTq+L/F5RLVhfo=" pdftag="H2" isBookmarkSet="no" bookmark="yes" Order="_x0031_"/>
  <Shape xmlns="" ID="ryhtwplO+TE5klw5any0Cykb7pY="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8Mv6OgMuVEzdSG/9r6cZlY7ym/8=" pdftag="P" isBookmarkSet="no" bookmark="no" Order="_x0032_"/>
  <Shape xmlns="" ID="jvp4LmpfQv6KWuUfyoc4Pf1+u7A=" pdftag="H2" isBookmarkSet="no" bookmark="yes" Order="_x0031_"/>
  <Shape xmlns="" ID="UPQQcOxkdsi7gAMCBNRdsDbpZcY="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i/JI5lZnPeIotvI0KCI0Hv85nEw=" pdftag="P" isBookmarkSet="no" bookmark="no" Order="_x0032_"/>
  <Shape xmlns="" ID="VnxB7a+MEpZwT4KBdBPJyGuMYcc=" pdftag="H2" isBookmarkSet="no" bookmark="yes" Order="_x0031_"/>
  <Shape xmlns="" ID="gAUCX4BproAj0mHdCVzQPFM9vnQ=" pdftag="P" isBookmarkSet="no" bookmark="no" Order="_x0032_"/>
  <Shape xmlns="" ID="YCgfd3svOtTcnLo6YDfBLLvtfz4=" pdftag="H2" isBookmarkSet="no" bookmark="yes" Order="_x0031_"/>
  <Shape xmlns="" ID="4khhKrlEzBS35YBqRkKlQxWg2P0=" pdftag="P" isBookmarkSet="no" bookmark="no" Order="_x0032_"/>
  <Shape xmlns="" ID="iuuRm6lfl//1qR3Vl519Cal3EK0=" pdftag="H2" isBookmarkSet="no" bookmark="yes" Order="_x0031_"/>
  <Shape xmlns="" ID="ISfqXLaKrUOf+ltmBXl0XC/9ra8="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dHJev87sUvSF1O/NEacj8LHkjV0=" pdftag="H2" isBookmarkSet="no" bookmark="yes" Order="_x0031_"/>
  <Shape xmlns="" ID="R8hLIJnu+YV55KYNiowh9JccX6Y=" pdftag="P" isBookmarkSet="no" bookmark="no" Order="_x0032_"/>
  <Shape xmlns="" ID="Ld6PJc5GX8U3wvVXD97chMS9SWg=" pdftag="H2" isBookmarkSet="no" bookmark="yes" Order="_x0031_"/>
  <Shape xmlns="" ID="sL30p3/FZKiiRRbmCiRqPy0MK0o=" pdftag="P" isBookmarkSet="no" bookmark="no" Order="_x0032_"/>
  <Shape xmlns="" ID="rqXj9hXygM1FJFbyke/R1Bas0t0=" pdftag="H2" isBookmarkSet="no" bookmark="yes" Order="_x0031_"/>
  <Shape xmlns="" ID="QUtpQMdmTAtTY/Vkczybily45aQ=" pdftag="P" isBookmarkSet="no" bookmark="no" Order="_x0032_"/>
  <Shape xmlns="" ID="h0XEBl4FBP2gfXK2nxVzqUxVzOo=" pdftag="H2" isBookmarkSet="no" bookmark="yes" Order="_x0031_"/>
  <Shape xmlns="" ID="vPiGwEv1vQHvqBWh3kmmWwuFbJw=" pdftag="P" isBookmarkSet="no" bookmark="no" Order="_x0032_"/>
  <Shape xmlns="" ID="LwQOkvnVj3R/z4YJ0BsDrXzDn1M=" pdftag="H2" isBookmarkSet="no" bookmark="yes" Order="_x0031_"/>
  <Shape xmlns="" ID="gzjgmNd2niXWjcl3kY5iKkPMSPk=" pdftag="P" isBookmarkSet="no" bookmark="no" Order="_x0032_"/>
  <Shape xmlns="" ID="BNRPc7MHJTt4f3ctLXvCzvJQDGQ=" pdftag="H2" isBookmarkSet="no" bookmark="yes" Order="_x0031_"/>
  <Shape xmlns="" ID="smjfKI9MY072E2mgLyQBLCa+XXE=" pdftag="P" isBookmarkSet="no" bookmark="no" Order="_x0032_"/>
  <Shape xmlns="" ID="J+PrZTtcc+riFsGAAxvuomrHFjE=" pdftag="P" isBookmarkSet="no" bookmark="no" Order="_x0033_"/>
  <HyperLink xmlns="" ID="lKC7AsQR2LnfutCAY//hkJepCKA=83829789537.85_233.75" plainAltText="NoWrongDoor_x0040_acl.hhs.gov" language="" Lang=""/>
  <HyperLink xmlns="" ID="4khhKrlEzBS35YBqRkKlQxWg2P0=371149755130.34_367.9251" plainAltText="http:_x002F__x002F_www.census.gov_x002F_people_x002F_disability_x002F_methodology_x002F_acs.html" Lang=""/>
  <HyperLink xmlns="" ID="ISfqXLaKrUOf+ltmBXl0XC/9ra8=53346967573.2_290.725" plainAltText="http:_x002F__x002F_www.census.gov_x002F_people_x002F_disability_x002F_methodology_x002F_" Lang=""/>
  <HyperLink xmlns="" ID="ISfqXLaKrUOf+ltmBXl0XC/9ra8=-132459690173.2_358.325" plainAltText="http:_x002F__x002F_www.census.gov_x002F_people_x002F_disability_x002F_" Lang=""/>
  <HyperLink xmlns="" ID="R8hLIJnu+YV55KYNiowh9JccX6Y=295309129130.34_377.75" plainAltText="http:_x002F__x002F_www.ada.gov_x002F_pubs_x002F_adastatute08.htm_x0023_12102" Lang=""/>
</PAW>
</file>

<file path=customXml/itemProps1.xml><?xml version="1.0" encoding="utf-8"?>
<ds:datastoreItem xmlns:ds="http://schemas.openxmlformats.org/officeDocument/2006/customXml" ds:itemID="{F528EE9B-DC36-4539-8D8E-3DE0AC6DE1AC}">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155</TotalTime>
  <Words>3380</Words>
  <Application>Microsoft Office PowerPoint</Application>
  <PresentationFormat>Widescreen</PresentationFormat>
  <Paragraphs>139</Paragraphs>
  <Slides>29</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Calibri Light</vt:lpstr>
      <vt:lpstr>Myriad Pro</vt:lpstr>
      <vt:lpstr>Myriad Pro Semibold</vt:lpstr>
      <vt:lpstr>Times New Roman</vt:lpstr>
      <vt:lpstr>Office Theme</vt:lpstr>
      <vt:lpstr>Who We Serve</vt:lpstr>
      <vt:lpstr>Introduction</vt:lpstr>
      <vt:lpstr>Welcome! (1/3) </vt:lpstr>
      <vt:lpstr>Welcome! (2/3) </vt:lpstr>
      <vt:lpstr>Welcome! (3/3) </vt:lpstr>
      <vt:lpstr>Types of Disability (1/3)</vt:lpstr>
      <vt:lpstr>Types of Disability (2/3)</vt:lpstr>
      <vt:lpstr>Types of Disability (3/3)</vt:lpstr>
      <vt:lpstr>Disability Identity (1/2)</vt:lpstr>
      <vt:lpstr>Disability Identity (2/2)</vt:lpstr>
      <vt:lpstr>Disability and Identity</vt:lpstr>
      <vt:lpstr>State and Federal Definitions of Disability (1/5)</vt:lpstr>
      <vt:lpstr>State and Federal Definitions of Disability (2/5)</vt:lpstr>
      <vt:lpstr>State and Federal Definitions of Disability (3/5)</vt:lpstr>
      <vt:lpstr>State and Federal Definitions of Disability (3/5)</vt:lpstr>
      <vt:lpstr>State and Federal Definitions of Disability (4/5)</vt:lpstr>
      <vt:lpstr>State and Federal Definitions of Disability (5/5)</vt:lpstr>
      <vt:lpstr>Survey Definitions of Disability (1/4)</vt:lpstr>
      <vt:lpstr>Survey Definitions of Disability (2/4)</vt:lpstr>
      <vt:lpstr>Survey Definitions of Disability (3/4)</vt:lpstr>
      <vt:lpstr>Survey Definitions of Disability (4/4)</vt:lpstr>
      <vt:lpstr>Major Life Activities (1/5)</vt:lpstr>
      <vt:lpstr>Major Life Activities (2/5)</vt:lpstr>
      <vt:lpstr>Major Life Activities (3/5)</vt:lpstr>
      <vt:lpstr>Major Life Activities (4/5)</vt:lpstr>
      <vt:lpstr>Major Life Activities (5/5)</vt:lpstr>
      <vt:lpstr>Conclusion and Lesson Review (1/3)</vt:lpstr>
      <vt:lpstr>Conclusion and Lesson Review (2/3)</vt:lpstr>
      <vt:lpstr>Conclusion and Lesson Review (3/3)</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We Serve: Who Needs Long-Term Services and Supports</dc:title>
  <dc:subject>Person-Centered Counseling (PCC) Training Program</dc:subject>
  <dc:creator>Administration for Community Living (ACL)</dc:creator>
  <cp:keywords>PCC; NWD; LTSS; ADA; Americans with Disabilities Act; disability definitions</cp:keywords>
  <cp:lastModifiedBy>Chang, Rebecca</cp:lastModifiedBy>
  <cp:revision>16</cp:revision>
  <dcterms:created xsi:type="dcterms:W3CDTF">2019-09-09T14:17:24Z</dcterms:created>
  <dcterms:modified xsi:type="dcterms:W3CDTF">2019-12-24T21:32:42Z</dcterms:modified>
</cp:coreProperties>
</file>