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1" r:id="rId1"/>
  </p:sldMasterIdLst>
  <p:notesMasterIdLst>
    <p:notesMasterId r:id="rId17"/>
  </p:notesMasterIdLst>
  <p:sldIdLst>
    <p:sldId id="256" r:id="rId2"/>
    <p:sldId id="259" r:id="rId3"/>
    <p:sldId id="257" r:id="rId4"/>
    <p:sldId id="260" r:id="rId5"/>
    <p:sldId id="262" r:id="rId6"/>
    <p:sldId id="261" r:id="rId7"/>
    <p:sldId id="264" r:id="rId8"/>
    <p:sldId id="265" r:id="rId9"/>
    <p:sldId id="266" r:id="rId10"/>
    <p:sldId id="267" r:id="rId11"/>
    <p:sldId id="269" r:id="rId12"/>
    <p:sldId id="270" r:id="rId13"/>
    <p:sldId id="271" r:id="rId14"/>
    <p:sldId id="272" r:id="rId15"/>
    <p:sldId id="27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5E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snapToGrid="0">
      <p:cViewPr varScale="1">
        <p:scale>
          <a:sx n="78" d="100"/>
          <a:sy n="78" d="100"/>
        </p:scale>
        <p:origin x="850" y="62"/>
      </p:cViewPr>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C9A3E-7BD3-494C-A054-4D4DCA9AFC0E}" type="datetimeFigureOut">
              <a:rPr lang="en-US" smtClean="0"/>
              <a:t>8/16/2021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07FD9F-3308-4E67-A1F3-347AEC719917}" type="slidenum">
              <a:rPr lang="en-US" smtClean="0"/>
              <a:t>‹#›</a:t>
            </a:fld>
            <a:endParaRPr lang="en-US"/>
          </a:p>
        </p:txBody>
      </p:sp>
    </p:spTree>
    <p:extLst>
      <p:ext uri="{BB962C8B-B14F-4D97-AF65-F5344CB8AC3E}">
        <p14:creationId xmlns:p14="http://schemas.microsoft.com/office/powerpoint/2010/main" val="829308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doh.wa.gov/Portals/1/Documents/1600/coronavirus/348-801-AddressingVaccineHesitancy.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coronavirus/2019-ncov/vaccines/facts.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07FD9F-3308-4E67-A1F3-347AEC719917}" type="slidenum">
              <a:rPr lang="en-US" smtClean="0"/>
              <a:t>1</a:t>
            </a:fld>
            <a:endParaRPr lang="en-US"/>
          </a:p>
        </p:txBody>
      </p:sp>
    </p:spTree>
    <p:extLst>
      <p:ext uri="{BB962C8B-B14F-4D97-AF65-F5344CB8AC3E}">
        <p14:creationId xmlns:p14="http://schemas.microsoft.com/office/powerpoint/2010/main" val="428353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Addressing Vaccine Hesitancy (wa.gov)</a:t>
            </a:r>
            <a:endParaRPr lang="en-US" dirty="0"/>
          </a:p>
        </p:txBody>
      </p:sp>
      <p:sp>
        <p:nvSpPr>
          <p:cNvPr id="4" name="Slide Number Placeholder 3"/>
          <p:cNvSpPr>
            <a:spLocks noGrp="1"/>
          </p:cNvSpPr>
          <p:nvPr>
            <p:ph type="sldNum" sz="quarter" idx="5"/>
          </p:nvPr>
        </p:nvSpPr>
        <p:spPr/>
        <p:txBody>
          <a:bodyPr/>
          <a:lstStyle/>
          <a:p>
            <a:fld id="{2307FD9F-3308-4E67-A1F3-347AEC719917}" type="slidenum">
              <a:rPr lang="en-US" smtClean="0"/>
              <a:t>5</a:t>
            </a:fld>
            <a:endParaRPr lang="en-US"/>
          </a:p>
        </p:txBody>
      </p:sp>
    </p:spTree>
    <p:extLst>
      <p:ext uri="{BB962C8B-B14F-4D97-AF65-F5344CB8AC3E}">
        <p14:creationId xmlns:p14="http://schemas.microsoft.com/office/powerpoint/2010/main" val="477831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Myths and Facts about COVID-19 Vaccines | CDC</a:t>
            </a:r>
            <a:endParaRPr lang="en-US" dirty="0"/>
          </a:p>
        </p:txBody>
      </p:sp>
      <p:sp>
        <p:nvSpPr>
          <p:cNvPr id="4" name="Slide Number Placeholder 3"/>
          <p:cNvSpPr>
            <a:spLocks noGrp="1"/>
          </p:cNvSpPr>
          <p:nvPr>
            <p:ph type="sldNum" sz="quarter" idx="5"/>
          </p:nvPr>
        </p:nvSpPr>
        <p:spPr/>
        <p:txBody>
          <a:bodyPr/>
          <a:lstStyle/>
          <a:p>
            <a:fld id="{2307FD9F-3308-4E67-A1F3-347AEC719917}" type="slidenum">
              <a:rPr lang="en-US" smtClean="0"/>
              <a:t>6</a:t>
            </a:fld>
            <a:endParaRPr lang="en-US"/>
          </a:p>
        </p:txBody>
      </p:sp>
    </p:spTree>
    <p:extLst>
      <p:ext uri="{BB962C8B-B14F-4D97-AF65-F5344CB8AC3E}">
        <p14:creationId xmlns:p14="http://schemas.microsoft.com/office/powerpoint/2010/main" val="1220428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75488" y="2166364"/>
            <a:ext cx="11247120" cy="1739347"/>
          </a:xfrm>
        </p:spPr>
        <p:txBody>
          <a:bodyPr tIns="45720" bIns="45720" anchor="ctr">
            <a:normAutofit/>
          </a:bodyPr>
          <a:lstStyle>
            <a:lvl1pPr algn="ctr">
              <a:lnSpc>
                <a:spcPct val="80000"/>
              </a:lnSpc>
              <a:defRPr sz="6000" spc="150" baseline="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47472" y="3913632"/>
            <a:ext cx="11506200" cy="457200"/>
          </a:xfrm>
        </p:spPr>
        <p:txBody>
          <a:bodyPr>
            <a:normAutofit/>
          </a:bodyPr>
          <a:lstStyle>
            <a:lvl1pPr marL="0" indent="0" algn="ctr">
              <a:spcBef>
                <a:spcPts val="0"/>
              </a:spcBef>
              <a:spcAft>
                <a:spcPts val="0"/>
              </a:spcAft>
              <a:buNone/>
              <a:defRPr sz="2000">
                <a:solidFill>
                  <a:srgbClr val="FFFFFF"/>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a:ln>
            <a:noFill/>
          </a:ln>
        </p:spPr>
        <p:txBody>
          <a:bodyPr/>
          <a:lstStyle>
            <a:lvl1pPr>
              <a:defRPr>
                <a:solidFill>
                  <a:srgbClr val="00B050"/>
                </a:solidFill>
              </a:defRPr>
            </a:lvl1pPr>
          </a:lstStyle>
          <a:p>
            <a:fld id="{FEBB20C1-B57A-4469-8896-1853BDD76241}" type="datetimeFigureOut">
              <a:rPr lang="en-US" smtClean="0"/>
              <a:pPr/>
              <a:t>8/16/2021</a:t>
            </a:fld>
            <a:endParaRPr lang="en-US" dirty="0"/>
          </a:p>
        </p:txBody>
      </p:sp>
      <p:sp>
        <p:nvSpPr>
          <p:cNvPr id="5" name="Footer Placeholder 4"/>
          <p:cNvSpPr>
            <a:spLocks noGrp="1"/>
          </p:cNvSpPr>
          <p:nvPr>
            <p:ph type="ftr" sz="quarter" idx="11"/>
          </p:nvPr>
        </p:nvSpPr>
        <p:spPr>
          <a:ln>
            <a:noFill/>
          </a:ln>
        </p:spPr>
        <p:txBody>
          <a:bodyPr/>
          <a:lstStyle/>
          <a:p>
            <a:r>
              <a:rPr lang="en-US" dirty="0"/>
              <a:t>a</a:t>
            </a:r>
          </a:p>
        </p:txBody>
      </p:sp>
      <p:sp>
        <p:nvSpPr>
          <p:cNvPr id="6" name="Slide Number Placeholder 5"/>
          <p:cNvSpPr>
            <a:spLocks noGrp="1"/>
          </p:cNvSpPr>
          <p:nvPr>
            <p:ph type="sldNum" sz="quarter" idx="12"/>
          </p:nvPr>
        </p:nvSpPr>
        <p:spPr/>
        <p:txBody>
          <a:bodyPr/>
          <a:lstStyle/>
          <a:p>
            <a:fld id="{C9BE8BE8-5DC9-4520-B874-9F7A6E851268}" type="slidenum">
              <a:rPr lang="en-US" smtClean="0"/>
              <a:pPr/>
              <a:t>‹#›</a:t>
            </a:fld>
            <a:r>
              <a:rPr lang="en-US" dirty="0"/>
              <a:t>a</a:t>
            </a:r>
          </a:p>
        </p:txBody>
      </p:sp>
      <p:pic>
        <p:nvPicPr>
          <p:cNvPr id="9" name="Picture 8">
            <a:extLst>
              <a:ext uri="{FF2B5EF4-FFF2-40B4-BE49-F238E27FC236}">
                <a16:creationId xmlns:a16="http://schemas.microsoft.com/office/drawing/2014/main" id="{1D1402FE-BD17-4F9D-8020-9E0D1D9F423F}"/>
              </a:ext>
            </a:extLst>
          </p:cNvPr>
          <p:cNvPicPr>
            <a:picLocks noChangeAspect="1"/>
          </p:cNvPicPr>
          <p:nvPr userDrawn="1"/>
        </p:nvPicPr>
        <p:blipFill>
          <a:blip r:embed="rId2"/>
          <a:stretch>
            <a:fillRect/>
          </a:stretch>
        </p:blipFill>
        <p:spPr>
          <a:xfrm>
            <a:off x="9821333" y="223813"/>
            <a:ext cx="2133939" cy="1259250"/>
          </a:xfrm>
          <a:prstGeom prst="rect">
            <a:avLst/>
          </a:prstGeom>
        </p:spPr>
      </p:pic>
      <p:pic>
        <p:nvPicPr>
          <p:cNvPr id="1026" name="Picture 2" descr="Job Description - Independent Living Program Manager (10154) (21141284)">
            <a:extLst>
              <a:ext uri="{FF2B5EF4-FFF2-40B4-BE49-F238E27FC236}">
                <a16:creationId xmlns:a16="http://schemas.microsoft.com/office/drawing/2014/main" id="{49B81B48-1F18-463D-94A8-31F6A7457DC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6322" y="6990"/>
            <a:ext cx="2471728" cy="1936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16300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BB20C1-B57A-4469-8896-1853BDD76241}" type="datetimeFigureOut">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2908278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FEBB20C1-B57A-4469-8896-1853BDD76241}" type="datetimeFigureOut">
              <a:rPr lang="en-US" smtClean="0"/>
              <a:t>8/16/2021</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2376575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en-US" dirty="0"/>
              <a:t>Click to edit Master title style</a:t>
            </a:r>
          </a:p>
        </p:txBody>
      </p:sp>
      <p:sp>
        <p:nvSpPr>
          <p:cNvPr id="3" name="Content Placeholder 2"/>
          <p:cNvSpPr>
            <a:spLocks noGrp="1"/>
          </p:cNvSpPr>
          <p:nvPr>
            <p:ph idx="1"/>
          </p:nvPr>
        </p:nvSpPr>
        <p:spPr>
          <a:xfrm>
            <a:off x="1202919" y="2011680"/>
            <a:ext cx="9784080" cy="3944506"/>
          </a:xfrm>
        </p:spPr>
        <p:txBody>
          <a:bodyPr/>
          <a:lstStyle>
            <a:lvl2pPr marL="858838" indent="-342900">
              <a:buFont typeface="Courier New" panose="02070309020205020404" pitchFamily="49" charset="0"/>
              <a:buChar char="o"/>
              <a:defRPr/>
            </a:lvl2pPr>
            <a:lvl3pPr marL="1255713" indent="-285750">
              <a:buFont typeface="Wingdings" panose="05000000000000000000" pitchFamily="2" charset="2"/>
              <a:buChar char="§"/>
              <a:defRPr/>
            </a:lvl3pPr>
            <a:lvl4pPr defTabSz="1485900">
              <a:defRPr/>
            </a:lvl4pPr>
            <a:lvl5pPr>
              <a:defRPr/>
            </a:lvl5pPr>
            <a:lvl8pPr marL="1629000" indent="-228600">
              <a:buFont typeface="Wingdings" panose="05000000000000000000" pitchFamily="2" charset="2"/>
              <a:buChar char="v"/>
              <a:defRPr/>
            </a:lvl8pPr>
            <a:lvl9pPr marL="2058988" indent="-285750">
              <a:buFont typeface="Wingdings" panose="05000000000000000000" pitchFamily="2" charset="2"/>
              <a:buChar char="Ø"/>
              <a:defRPr/>
            </a:lvl9pPr>
          </a:lstStyle>
          <a:p>
            <a:pPr lvl="0"/>
            <a:r>
              <a:rPr lang="en-US" dirty="0"/>
              <a:t>Click to edit Master text styles</a:t>
            </a:r>
          </a:p>
          <a:p>
            <a:pPr lvl="1"/>
            <a:r>
              <a:rPr lang="en-US" dirty="0"/>
              <a:t>Second level</a:t>
            </a:r>
          </a:p>
          <a:p>
            <a:pPr lvl="2"/>
            <a:r>
              <a:rPr lang="en-US" dirty="0"/>
              <a:t>Third level</a:t>
            </a:r>
          </a:p>
          <a:p>
            <a:pPr lvl="7"/>
            <a:r>
              <a:rPr lang="en-US" dirty="0"/>
              <a:t>Fourth level</a:t>
            </a:r>
          </a:p>
          <a:p>
            <a:pPr lvl="8"/>
            <a:r>
              <a:rPr lang="en-US" dirty="0"/>
              <a:t>Fifth level</a:t>
            </a:r>
          </a:p>
        </p:txBody>
      </p:sp>
      <p:sp>
        <p:nvSpPr>
          <p:cNvPr id="4" name="Date Placeholder 3"/>
          <p:cNvSpPr>
            <a:spLocks noGrp="1"/>
          </p:cNvSpPr>
          <p:nvPr>
            <p:ph type="dt" sz="half" idx="10"/>
          </p:nvPr>
        </p:nvSpPr>
        <p:spPr>
          <a:xfrm>
            <a:off x="1202919" y="6057729"/>
            <a:ext cx="3000894" cy="365125"/>
          </a:xfrm>
        </p:spPr>
        <p:txBody>
          <a:bodyPr/>
          <a:lstStyle/>
          <a:p>
            <a:fld id="{FEBB20C1-B57A-4469-8896-1853BDD76241}" type="datetimeFigureOut">
              <a:rPr lang="en-US" smtClean="0"/>
              <a:t>8/16/2021</a:t>
            </a:fld>
            <a:endParaRPr lang="en-US"/>
          </a:p>
        </p:txBody>
      </p:sp>
      <p:sp>
        <p:nvSpPr>
          <p:cNvPr id="5" name="Footer Placeholder 4"/>
          <p:cNvSpPr>
            <a:spLocks noGrp="1"/>
          </p:cNvSpPr>
          <p:nvPr>
            <p:ph type="ftr" sz="quarter" idx="11"/>
          </p:nvPr>
        </p:nvSpPr>
        <p:spPr>
          <a:xfrm>
            <a:off x="5614487" y="6057729"/>
            <a:ext cx="5044440" cy="365125"/>
          </a:xfrm>
        </p:spPr>
        <p:txBody>
          <a:bodyPr/>
          <a:lstStyle/>
          <a:p>
            <a:endParaRPr lang="en-US" dirty="0"/>
          </a:p>
        </p:txBody>
      </p:sp>
      <p:sp>
        <p:nvSpPr>
          <p:cNvPr id="6" name="Slide Number Placeholder 5"/>
          <p:cNvSpPr>
            <a:spLocks noGrp="1"/>
          </p:cNvSpPr>
          <p:nvPr>
            <p:ph type="sldNum" sz="quarter" idx="12"/>
          </p:nvPr>
        </p:nvSpPr>
        <p:spPr>
          <a:xfrm>
            <a:off x="11776527" y="179071"/>
            <a:ext cx="415473" cy="365125"/>
          </a:xfrm>
        </p:spPr>
        <p:txBody>
          <a:bodyPr/>
          <a:lstStyle>
            <a:lvl1pPr algn="ctr">
              <a:defRPr>
                <a:solidFill>
                  <a:srgbClr val="00B0F0"/>
                </a:solidFill>
              </a:defRPr>
            </a:lvl1pPr>
          </a:lstStyle>
          <a:p>
            <a:fld id="{C9BE8BE8-5DC9-4520-B874-9F7A6E851268}" type="slidenum">
              <a:rPr lang="en-US" smtClean="0"/>
              <a:pPr/>
              <a:t>‹#›</a:t>
            </a:fld>
            <a:endParaRPr lang="en-US"/>
          </a:p>
        </p:txBody>
      </p:sp>
      <p:sp>
        <p:nvSpPr>
          <p:cNvPr id="7" name="Rectangle 6">
            <a:extLst>
              <a:ext uri="{FF2B5EF4-FFF2-40B4-BE49-F238E27FC236}">
                <a16:creationId xmlns:a16="http://schemas.microsoft.com/office/drawing/2014/main" id="{5E3A5316-0AD3-44A1-BB55-C0661111E7F3}"/>
              </a:ext>
            </a:extLst>
          </p:cNvPr>
          <p:cNvSpPr/>
          <p:nvPr userDrawn="1"/>
        </p:nvSpPr>
        <p:spPr>
          <a:xfrm>
            <a:off x="372533" y="795867"/>
            <a:ext cx="431800" cy="431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02140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75488" y="2167128"/>
            <a:ext cx="11247120" cy="1737360"/>
          </a:xfrm>
        </p:spPr>
        <p:txBody>
          <a:bodyPr anchor="ctr">
            <a:noAutofit/>
          </a:bodyPr>
          <a:lstStyle>
            <a:lvl1pPr algn="ctr">
              <a:lnSpc>
                <a:spcPct val="80000"/>
              </a:lnSpc>
              <a:defRPr sz="6000" b="0" cap="none" spc="150" baseline="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347472" y="3913212"/>
            <a:ext cx="11503152" cy="457200"/>
          </a:xfrm>
        </p:spPr>
        <p:txBody>
          <a:bodyPr anchor="t">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FEBB20C1-B57A-4469-8896-1853BDD76241}" type="datetimeFigureOut">
              <a:rPr lang="en-US" smtClean="0"/>
              <a:t>8/16/2021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9BE8BE8-5DC9-4520-B874-9F7A6E851268}" type="slidenum">
              <a:rPr lang="en-US" smtClean="0"/>
              <a:t>‹#›</a:t>
            </a:fld>
            <a:endParaRPr lang="en-US"/>
          </a:p>
        </p:txBody>
      </p:sp>
    </p:spTree>
    <p:extLst>
      <p:ext uri="{BB962C8B-B14F-4D97-AF65-F5344CB8AC3E}">
        <p14:creationId xmlns:p14="http://schemas.microsoft.com/office/powerpoint/2010/main" val="29695546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lvl1pPr>
              <a:defRPr cap="all" baseline="0"/>
            </a:lvl1pPr>
          </a:lstStyle>
          <a:p>
            <a:r>
              <a:rPr lang="en-US" dirty="0"/>
              <a:t>Click to edit Master title style</a:t>
            </a:r>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BB20C1-B57A-4469-8896-1853BDD76241}" type="datetimeFigureOut">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3129799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BB20C1-B57A-4469-8896-1853BDD76241}" type="datetimeFigureOut">
              <a:rPr lang="en-US" smtClean="0"/>
              <a:t>8/16/2021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3314282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BB20C1-B57A-4469-8896-1853BDD76241}" type="datetimeFigureOut">
              <a:rPr lang="en-US" smtClean="0"/>
              <a:t>8/16/2021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2613038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BB20C1-B57A-4469-8896-1853BDD76241}" type="datetimeFigureOut">
              <a:rPr lang="en-US" smtClean="0"/>
              <a:t>8/16/2021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1013620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BB20C1-B57A-4469-8896-1853BDD76241}" type="datetimeFigureOut">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977767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BB20C1-B57A-4469-8896-1853BDD76241}" type="datetimeFigureOut">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BE8BE8-5DC9-4520-B874-9F7A6E851268}" type="slidenum">
              <a:rPr lang="en-US" smtClean="0"/>
              <a:t>‹#›</a:t>
            </a:fld>
            <a:endParaRPr lang="en-US"/>
          </a:p>
        </p:txBody>
      </p:sp>
    </p:spTree>
    <p:extLst>
      <p:ext uri="{BB962C8B-B14F-4D97-AF65-F5344CB8AC3E}">
        <p14:creationId xmlns:p14="http://schemas.microsoft.com/office/powerpoint/2010/main" val="3761102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202919" y="2011680"/>
            <a:ext cx="9784080" cy="368844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62186" y="6002424"/>
            <a:ext cx="3000894" cy="365125"/>
          </a:xfrm>
          <a:prstGeom prst="rect">
            <a:avLst/>
          </a:prstGeom>
        </p:spPr>
        <p:txBody>
          <a:bodyPr vert="horz" lIns="91440" tIns="45720" rIns="45720" bIns="45720" rtlCol="0" anchor="ctr"/>
          <a:lstStyle>
            <a:lvl1pPr algn="l">
              <a:defRPr sz="1050">
                <a:solidFill>
                  <a:schemeClr val="tx1"/>
                </a:solidFill>
              </a:defRPr>
            </a:lvl1pPr>
          </a:lstStyle>
          <a:p>
            <a:fld id="{FEBB20C1-B57A-4469-8896-1853BDD76241}" type="datetimeFigureOut">
              <a:rPr lang="en-US" smtClean="0"/>
              <a:t>8/16/2021</a:t>
            </a:fld>
            <a:endParaRPr lang="en-US"/>
          </a:p>
        </p:txBody>
      </p:sp>
      <p:sp>
        <p:nvSpPr>
          <p:cNvPr id="5" name="Footer Placeholder 4"/>
          <p:cNvSpPr>
            <a:spLocks noGrp="1"/>
          </p:cNvSpPr>
          <p:nvPr>
            <p:ph type="ftr" sz="quarter" idx="3"/>
          </p:nvPr>
        </p:nvSpPr>
        <p:spPr>
          <a:xfrm>
            <a:off x="5593080" y="5956186"/>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C9BE8BE8-5DC9-4520-B874-9F7A6E851268}" type="slidenum">
              <a:rPr lang="en-US" smtClean="0"/>
              <a:t>‹#›</a:t>
            </a:fld>
            <a:endParaRPr lang="en-US"/>
          </a:p>
        </p:txBody>
      </p:sp>
      <p:sp>
        <p:nvSpPr>
          <p:cNvPr id="8" name="Rectangle 7">
            <a:extLst>
              <a:ext uri="{FF2B5EF4-FFF2-40B4-BE49-F238E27FC236}">
                <a16:creationId xmlns:a16="http://schemas.microsoft.com/office/drawing/2014/main" id="{B1319D4D-D7A3-41B0-8AF6-07305805E0A5}"/>
              </a:ext>
            </a:extLst>
          </p:cNvPr>
          <p:cNvSpPr/>
          <p:nvPr userDrawn="1"/>
        </p:nvSpPr>
        <p:spPr>
          <a:xfrm>
            <a:off x="0" y="6657804"/>
            <a:ext cx="2847104" cy="212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CBD2308-7CF1-49FB-B5F5-F7AB44E8653A}"/>
              </a:ext>
            </a:extLst>
          </p:cNvPr>
          <p:cNvSpPr/>
          <p:nvPr userDrawn="1"/>
        </p:nvSpPr>
        <p:spPr>
          <a:xfrm>
            <a:off x="2847104" y="6657804"/>
            <a:ext cx="3108960" cy="206218"/>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C62711F-4560-49E6-A299-676E4D4F25DC}"/>
              </a:ext>
            </a:extLst>
          </p:cNvPr>
          <p:cNvSpPr/>
          <p:nvPr userDrawn="1"/>
        </p:nvSpPr>
        <p:spPr>
          <a:xfrm>
            <a:off x="5956064" y="6657803"/>
            <a:ext cx="3108960" cy="200198"/>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8F32596-F121-466A-8E3A-3A4FC8F2FC56}"/>
              </a:ext>
            </a:extLst>
          </p:cNvPr>
          <p:cNvSpPr/>
          <p:nvPr userDrawn="1"/>
        </p:nvSpPr>
        <p:spPr>
          <a:xfrm>
            <a:off x="9065024" y="6657804"/>
            <a:ext cx="3126976" cy="200196"/>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6433250"/>
      </p:ext>
    </p:extLst>
  </p:cSld>
  <p:clrMap bg1="dk1" tx1="lt1" bg2="dk2" tx2="lt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xStyles>
    <p:titleStyle>
      <a:lvl1pPr algn="l" defTabSz="914400" rtl="0" eaLnBrk="1" latinLnBrk="0" hangingPunct="1">
        <a:lnSpc>
          <a:spcPct val="85000"/>
        </a:lnSpc>
        <a:spcBef>
          <a:spcPct val="0"/>
        </a:spcBef>
        <a:buNone/>
        <a:defRPr sz="4000" kern="1200" cap="none" baseline="0">
          <a:solidFill>
            <a:schemeClr val="bg2"/>
          </a:solidFill>
          <a:latin typeface="+mj-lt"/>
          <a:ea typeface="+mj-ea"/>
          <a:cs typeface="+mj-cs"/>
        </a:defRPr>
      </a:lvl1pPr>
    </p:titleStyle>
    <p:bodyStyle>
      <a:lvl1pPr marL="342900" indent="-342900" algn="l" defTabSz="914400" rtl="0" eaLnBrk="1" latinLnBrk="0" hangingPunct="1">
        <a:lnSpc>
          <a:spcPct val="90000"/>
        </a:lnSpc>
        <a:spcBef>
          <a:spcPts val="1200"/>
        </a:spcBef>
        <a:spcAft>
          <a:spcPts val="200"/>
        </a:spcAft>
        <a:buClr>
          <a:schemeClr val="tx1"/>
        </a:buClr>
        <a:buFont typeface="Cambria" panose="02040503050406030204" pitchFamily="18" charset="0"/>
        <a:buChar char="•"/>
        <a:defRPr sz="2200" kern="1200">
          <a:solidFill>
            <a:schemeClr val="tx1"/>
          </a:solidFill>
          <a:latin typeface="+mn-lt"/>
          <a:ea typeface="+mn-ea"/>
          <a:cs typeface="+mn-cs"/>
        </a:defRPr>
      </a:lvl1pPr>
      <a:lvl2pPr marL="571500" indent="-342900" algn="l" defTabSz="914400" rtl="0" eaLnBrk="1" latinLnBrk="0" hangingPunct="1">
        <a:lnSpc>
          <a:spcPct val="90000"/>
        </a:lnSpc>
        <a:spcBef>
          <a:spcPts val="200"/>
        </a:spcBef>
        <a:spcAft>
          <a:spcPts val="400"/>
        </a:spcAft>
        <a:buClr>
          <a:schemeClr val="tx1"/>
        </a:buClr>
        <a:buFont typeface="Cambria" panose="02040503050406030204" pitchFamily="18" charset="0"/>
        <a:buChar char="•"/>
        <a:defRPr sz="2000" kern="1200">
          <a:solidFill>
            <a:schemeClr val="tx1"/>
          </a:solidFill>
          <a:latin typeface="+mn-lt"/>
          <a:ea typeface="+mn-ea"/>
          <a:cs typeface="+mn-cs"/>
        </a:defRPr>
      </a:lvl2pPr>
      <a:lvl3pPr marL="742950" indent="-285750" algn="l" defTabSz="914400" rtl="0" eaLnBrk="1" latinLnBrk="0" hangingPunct="1">
        <a:lnSpc>
          <a:spcPct val="90000"/>
        </a:lnSpc>
        <a:spcBef>
          <a:spcPts val="200"/>
        </a:spcBef>
        <a:spcAft>
          <a:spcPts val="400"/>
        </a:spcAft>
        <a:buClr>
          <a:schemeClr val="tx1"/>
        </a:buClr>
        <a:buFont typeface="Cambria" panose="02040503050406030204" pitchFamily="18" charset="0"/>
        <a:buChar char="•"/>
        <a:defRPr sz="1800" kern="1200">
          <a:solidFill>
            <a:schemeClr val="tx1"/>
          </a:solidFill>
          <a:latin typeface="+mn-lt"/>
          <a:ea typeface="+mn-ea"/>
          <a:cs typeface="+mn-cs"/>
        </a:defRPr>
      </a:lvl3pPr>
      <a:lvl4pPr marL="971550" indent="-285750" algn="l" defTabSz="914400" rtl="0" eaLnBrk="1" latinLnBrk="0" hangingPunct="1">
        <a:lnSpc>
          <a:spcPct val="90000"/>
        </a:lnSpc>
        <a:spcBef>
          <a:spcPts val="200"/>
        </a:spcBef>
        <a:spcAft>
          <a:spcPts val="400"/>
        </a:spcAft>
        <a:buClr>
          <a:schemeClr val="tx1"/>
        </a:buClr>
        <a:buFont typeface="Cambria" panose="02040503050406030204" pitchFamily="18" charset="0"/>
        <a:buChar char="•"/>
        <a:defRPr sz="1600" kern="1200">
          <a:solidFill>
            <a:schemeClr val="tx1"/>
          </a:solidFill>
          <a:latin typeface="+mn-lt"/>
          <a:ea typeface="+mn-ea"/>
          <a:cs typeface="+mn-cs"/>
        </a:defRPr>
      </a:lvl4pPr>
      <a:lvl5pPr marL="1200150" indent="-285750" algn="l" defTabSz="914400" rtl="0" eaLnBrk="1" latinLnBrk="0" hangingPunct="1">
        <a:lnSpc>
          <a:spcPct val="90000"/>
        </a:lnSpc>
        <a:spcBef>
          <a:spcPts val="200"/>
        </a:spcBef>
        <a:spcAft>
          <a:spcPts val="400"/>
        </a:spcAft>
        <a:buClr>
          <a:schemeClr val="tx1"/>
        </a:buClr>
        <a:buFont typeface="Cambria" panose="02040503050406030204" pitchFamily="18" charset="0"/>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ecandothis.hhs.gov/fbo-faith-based-organizations-covid-19-faqs"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mtupp.allegrahelena.com/category/Covid-19-Materials"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hyperlink" Target="https://www.cdc.gov/coronavirus/2019-ncov/communication/vaccination-toolkit.html"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dphhs.mt.gov/publichealth/FCSS/countytribalhealthdepts" TargetMode="External"/><Relationship Id="rId3" Type="http://schemas.openxmlformats.org/officeDocument/2006/relationships/hyperlink" Target="https://covid19.mt.gov/" TargetMode="External"/><Relationship Id="rId7" Type="http://schemas.openxmlformats.org/officeDocument/2006/relationships/hyperlink" Target="https://www.who.int/emergencies/diseases/novel-coronavirus-2019/advice-for-public/myth-busters" TargetMode="External"/><Relationship Id="rId2" Type="http://schemas.openxmlformats.org/officeDocument/2006/relationships/hyperlink" Target="https://www.cdc.gov/coronavirus" TargetMode="External"/><Relationship Id="rId1" Type="http://schemas.openxmlformats.org/officeDocument/2006/relationships/slideLayout" Target="../slideLayouts/slideLayout2.xml"/><Relationship Id="rId6" Type="http://schemas.openxmlformats.org/officeDocument/2006/relationships/hyperlink" Target="https://instituteforpr.org/a-communicators-guide-to-vaccines/" TargetMode="External"/><Relationship Id="rId5" Type="http://schemas.openxmlformats.org/officeDocument/2006/relationships/hyperlink" Target="https://www.cdc.gov/vaccines/covid-19/health-systems-communication-toolkit.html" TargetMode="External"/><Relationship Id="rId4" Type="http://schemas.openxmlformats.org/officeDocument/2006/relationships/hyperlink" Target="https://montana.maps.arcgis.com/apps/MapSeries/index.html?appid=7c34f3412536439491adcc2103421d4b"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7bBmQaX2k4w?feature=oembed"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cdc.gov/coronavirus/2019-ncov/vaccines/fact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csmith@aoamt.go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94FFE-3DD4-4294-B80E-1AC60D6CE44A}"/>
              </a:ext>
            </a:extLst>
          </p:cNvPr>
          <p:cNvSpPr>
            <a:spLocks noGrp="1"/>
          </p:cNvSpPr>
          <p:nvPr>
            <p:ph type="ctrTitle"/>
          </p:nvPr>
        </p:nvSpPr>
        <p:spPr/>
        <p:txBody>
          <a:bodyPr>
            <a:normAutofit/>
          </a:bodyPr>
          <a:lstStyle/>
          <a:p>
            <a:r>
              <a:rPr lang="en-US" dirty="0"/>
              <a:t>COVID-19 Vaccine Toolkit for Faith-based Organizations</a:t>
            </a:r>
          </a:p>
        </p:txBody>
      </p:sp>
      <p:sp>
        <p:nvSpPr>
          <p:cNvPr id="3" name="Subtitle 2">
            <a:extLst>
              <a:ext uri="{FF2B5EF4-FFF2-40B4-BE49-F238E27FC236}">
                <a16:creationId xmlns:a16="http://schemas.microsoft.com/office/drawing/2014/main" id="{D25A91AD-A9F1-4D5C-AFE8-D383A688023F}"/>
              </a:ext>
            </a:extLst>
          </p:cNvPr>
          <p:cNvSpPr>
            <a:spLocks noGrp="1"/>
          </p:cNvSpPr>
          <p:nvPr>
            <p:ph type="subTitle" idx="1"/>
          </p:nvPr>
        </p:nvSpPr>
        <p:spPr/>
        <p:txBody>
          <a:bodyPr/>
          <a:lstStyle/>
          <a:p>
            <a:r>
              <a:rPr lang="en-US" dirty="0"/>
              <a:t>Material on COVID-19 Awareness for faith-based leaders and organizations</a:t>
            </a:r>
          </a:p>
        </p:txBody>
      </p:sp>
    </p:spTree>
    <p:extLst>
      <p:ext uri="{BB962C8B-B14F-4D97-AF65-F5344CB8AC3E}">
        <p14:creationId xmlns:p14="http://schemas.microsoft.com/office/powerpoint/2010/main" val="3074823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3BDC2-FD92-4536-8A47-A25203E6046D}"/>
              </a:ext>
            </a:extLst>
          </p:cNvPr>
          <p:cNvSpPr>
            <a:spLocks noGrp="1"/>
          </p:cNvSpPr>
          <p:nvPr>
            <p:ph type="title"/>
          </p:nvPr>
        </p:nvSpPr>
        <p:spPr/>
        <p:txBody>
          <a:bodyPr/>
          <a:lstStyle/>
          <a:p>
            <a:r>
              <a:rPr lang="en-US" dirty="0"/>
              <a:t>Frequently Asked Questions</a:t>
            </a:r>
          </a:p>
        </p:txBody>
      </p:sp>
      <p:sp>
        <p:nvSpPr>
          <p:cNvPr id="3" name="Content Placeholder 2">
            <a:extLst>
              <a:ext uri="{FF2B5EF4-FFF2-40B4-BE49-F238E27FC236}">
                <a16:creationId xmlns:a16="http://schemas.microsoft.com/office/drawing/2014/main" id="{D7325D89-1F20-4772-ADBA-243C5B9AED6A}"/>
              </a:ext>
            </a:extLst>
          </p:cNvPr>
          <p:cNvSpPr>
            <a:spLocks noGrp="1"/>
          </p:cNvSpPr>
          <p:nvPr>
            <p:ph idx="1"/>
          </p:nvPr>
        </p:nvSpPr>
        <p:spPr>
          <a:xfrm>
            <a:off x="554736" y="2104278"/>
            <a:ext cx="6609993" cy="2340400"/>
          </a:xfrm>
        </p:spPr>
        <p:txBody>
          <a:bodyPr/>
          <a:lstStyle/>
          <a:p>
            <a:pPr marL="0" indent="0">
              <a:buNone/>
            </a:pPr>
            <a:r>
              <a:rPr lang="en-US" dirty="0"/>
              <a:t>Your congregation will have many questions about how they can keep practicing their faith during the COVID-19 pandemic. COVID-19 Frequently Asked Questions for Faith-Based Leaders is a resource for you and your staff to have on hand with answers to common questions your community members might have.</a:t>
            </a:r>
          </a:p>
          <a:p>
            <a:pPr marL="0" indent="0">
              <a:buNone/>
            </a:pPr>
            <a:endParaRPr lang="en-US" dirty="0"/>
          </a:p>
          <a:p>
            <a:pPr marL="0" indent="0">
              <a:buNone/>
            </a:pPr>
            <a:endParaRPr lang="en-US" b="1" dirty="0"/>
          </a:p>
        </p:txBody>
      </p:sp>
      <p:pic>
        <p:nvPicPr>
          <p:cNvPr id="5" name="Picture 4">
            <a:extLst>
              <a:ext uri="{FF2B5EF4-FFF2-40B4-BE49-F238E27FC236}">
                <a16:creationId xmlns:a16="http://schemas.microsoft.com/office/drawing/2014/main" id="{B5C8700E-DF1A-44C3-9284-188F5930997D}"/>
              </a:ext>
            </a:extLst>
          </p:cNvPr>
          <p:cNvPicPr>
            <a:picLocks noChangeAspect="1"/>
          </p:cNvPicPr>
          <p:nvPr/>
        </p:nvPicPr>
        <p:blipFill>
          <a:blip r:embed="rId2"/>
          <a:stretch>
            <a:fillRect/>
          </a:stretch>
        </p:blipFill>
        <p:spPr>
          <a:xfrm>
            <a:off x="8484034" y="2104278"/>
            <a:ext cx="2502965" cy="3281665"/>
          </a:xfrm>
          <a:prstGeom prst="rect">
            <a:avLst/>
          </a:prstGeom>
        </p:spPr>
      </p:pic>
      <p:sp>
        <p:nvSpPr>
          <p:cNvPr id="6" name="TextBox 5">
            <a:extLst>
              <a:ext uri="{FF2B5EF4-FFF2-40B4-BE49-F238E27FC236}">
                <a16:creationId xmlns:a16="http://schemas.microsoft.com/office/drawing/2014/main" id="{F699E971-BBCE-48C4-971E-8B490C3F283B}"/>
              </a:ext>
            </a:extLst>
          </p:cNvPr>
          <p:cNvSpPr txBox="1"/>
          <p:nvPr/>
        </p:nvSpPr>
        <p:spPr>
          <a:xfrm>
            <a:off x="8414795" y="5451676"/>
            <a:ext cx="2572204" cy="369332"/>
          </a:xfrm>
          <a:prstGeom prst="rect">
            <a:avLst/>
          </a:prstGeom>
          <a:noFill/>
        </p:spPr>
        <p:txBody>
          <a:bodyPr wrap="square" rtlCol="0">
            <a:spAutoFit/>
          </a:bodyPr>
          <a:lstStyle/>
          <a:p>
            <a:pPr algn="ctr"/>
            <a:r>
              <a:rPr lang="en-US" dirty="0"/>
              <a:t>Click </a:t>
            </a:r>
            <a:r>
              <a:rPr lang="en-US" dirty="0">
                <a:hlinkClick r:id="rId3"/>
              </a:rPr>
              <a:t>here</a:t>
            </a:r>
            <a:r>
              <a:rPr lang="en-US" dirty="0"/>
              <a:t> to download</a:t>
            </a:r>
          </a:p>
        </p:txBody>
      </p:sp>
      <p:sp>
        <p:nvSpPr>
          <p:cNvPr id="7" name="TextBox 6">
            <a:extLst>
              <a:ext uri="{FF2B5EF4-FFF2-40B4-BE49-F238E27FC236}">
                <a16:creationId xmlns:a16="http://schemas.microsoft.com/office/drawing/2014/main" id="{E2272731-82C9-4134-9103-C414A288BEBE}"/>
              </a:ext>
            </a:extLst>
          </p:cNvPr>
          <p:cNvSpPr txBox="1"/>
          <p:nvPr/>
        </p:nvSpPr>
        <p:spPr>
          <a:xfrm>
            <a:off x="554736" y="4756020"/>
            <a:ext cx="6690167" cy="1200329"/>
          </a:xfrm>
          <a:prstGeom prst="rect">
            <a:avLst/>
          </a:prstGeom>
          <a:noFill/>
        </p:spPr>
        <p:txBody>
          <a:bodyPr wrap="square" rtlCol="0">
            <a:spAutoFit/>
          </a:bodyPr>
          <a:lstStyle/>
          <a:p>
            <a:r>
              <a:rPr lang="en-US" b="1" dirty="0"/>
              <a:t>Suggested Use</a:t>
            </a:r>
            <a:endParaRPr lang="en-US" dirty="0"/>
          </a:p>
          <a:p>
            <a:pPr marL="285750" indent="-285750">
              <a:buFont typeface="Arial" panose="020B0604020202020204" pitchFamily="34" charset="0"/>
              <a:buChar char="•"/>
            </a:pPr>
            <a:r>
              <a:rPr lang="en-US" dirty="0"/>
              <a:t>Hang in shared areas such as doorways, lounges, restrooms, and other visible high traffic areas.</a:t>
            </a:r>
          </a:p>
          <a:p>
            <a:pPr marL="285750" indent="-285750">
              <a:buFont typeface="Arial" panose="020B0604020202020204" pitchFamily="34" charset="0"/>
              <a:buChar char="•"/>
            </a:pPr>
            <a:r>
              <a:rPr lang="en-US" dirty="0"/>
              <a:t>Share in bulletin boards or email/online newsletters.</a:t>
            </a:r>
          </a:p>
        </p:txBody>
      </p:sp>
    </p:spTree>
    <p:extLst>
      <p:ext uri="{BB962C8B-B14F-4D97-AF65-F5344CB8AC3E}">
        <p14:creationId xmlns:p14="http://schemas.microsoft.com/office/powerpoint/2010/main" val="1242584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D54FF-5115-41C8-B2DA-222352C18D60}"/>
              </a:ext>
            </a:extLst>
          </p:cNvPr>
          <p:cNvSpPr>
            <a:spLocks noGrp="1"/>
          </p:cNvSpPr>
          <p:nvPr>
            <p:ph type="title"/>
          </p:nvPr>
        </p:nvSpPr>
        <p:spPr/>
        <p:txBody>
          <a:bodyPr/>
          <a:lstStyle/>
          <a:p>
            <a:r>
              <a:rPr lang="en-US" dirty="0"/>
              <a:t>Paper Materials and Resources</a:t>
            </a:r>
          </a:p>
        </p:txBody>
      </p:sp>
      <p:sp>
        <p:nvSpPr>
          <p:cNvPr id="5" name="TextBox 4">
            <a:extLst>
              <a:ext uri="{FF2B5EF4-FFF2-40B4-BE49-F238E27FC236}">
                <a16:creationId xmlns:a16="http://schemas.microsoft.com/office/drawing/2014/main" id="{D586913A-2EDA-4290-A604-A51C62A26251}"/>
              </a:ext>
            </a:extLst>
          </p:cNvPr>
          <p:cNvSpPr txBox="1"/>
          <p:nvPr/>
        </p:nvSpPr>
        <p:spPr>
          <a:xfrm>
            <a:off x="6784573" y="5193526"/>
            <a:ext cx="5097160" cy="954107"/>
          </a:xfrm>
          <a:prstGeom prst="rect">
            <a:avLst/>
          </a:prstGeom>
          <a:noFill/>
        </p:spPr>
        <p:txBody>
          <a:bodyPr wrap="square" rtlCol="0">
            <a:spAutoFit/>
          </a:bodyPr>
          <a:lstStyle/>
          <a:p>
            <a:pPr algn="ctr"/>
            <a:r>
              <a:rPr lang="en-US" sz="2800" dirty="0"/>
              <a:t>Click </a:t>
            </a:r>
            <a:r>
              <a:rPr lang="en-US" sz="2800" dirty="0">
                <a:hlinkClick r:id="rId2"/>
              </a:rPr>
              <a:t>Here</a:t>
            </a:r>
            <a:r>
              <a:rPr lang="en-US" sz="2800" dirty="0"/>
              <a:t> to Order Free Printed Materials</a:t>
            </a:r>
          </a:p>
        </p:txBody>
      </p:sp>
      <p:pic>
        <p:nvPicPr>
          <p:cNvPr id="7" name="Picture 6">
            <a:extLst>
              <a:ext uri="{FF2B5EF4-FFF2-40B4-BE49-F238E27FC236}">
                <a16:creationId xmlns:a16="http://schemas.microsoft.com/office/drawing/2014/main" id="{902BFB4A-EF03-48E0-8A6E-75C685D24095}"/>
              </a:ext>
            </a:extLst>
          </p:cNvPr>
          <p:cNvPicPr>
            <a:picLocks noChangeAspect="1"/>
          </p:cNvPicPr>
          <p:nvPr/>
        </p:nvPicPr>
        <p:blipFill>
          <a:blip r:embed="rId3"/>
          <a:stretch>
            <a:fillRect/>
          </a:stretch>
        </p:blipFill>
        <p:spPr>
          <a:xfrm>
            <a:off x="9563059" y="2141316"/>
            <a:ext cx="2261768" cy="2923749"/>
          </a:xfrm>
          <a:prstGeom prst="rect">
            <a:avLst/>
          </a:prstGeom>
        </p:spPr>
      </p:pic>
      <p:pic>
        <p:nvPicPr>
          <p:cNvPr id="9" name="Picture 8">
            <a:extLst>
              <a:ext uri="{FF2B5EF4-FFF2-40B4-BE49-F238E27FC236}">
                <a16:creationId xmlns:a16="http://schemas.microsoft.com/office/drawing/2014/main" id="{06BD3605-C9B3-4677-A52D-4989B1CCD3BC}"/>
              </a:ext>
            </a:extLst>
          </p:cNvPr>
          <p:cNvPicPr>
            <a:picLocks noChangeAspect="1"/>
          </p:cNvPicPr>
          <p:nvPr/>
        </p:nvPicPr>
        <p:blipFill>
          <a:blip r:embed="rId4"/>
          <a:stretch>
            <a:fillRect/>
          </a:stretch>
        </p:blipFill>
        <p:spPr>
          <a:xfrm>
            <a:off x="6784573" y="2142267"/>
            <a:ext cx="2497257" cy="2922798"/>
          </a:xfrm>
          <a:prstGeom prst="rect">
            <a:avLst/>
          </a:prstGeom>
        </p:spPr>
      </p:pic>
      <p:sp>
        <p:nvSpPr>
          <p:cNvPr id="10" name="TextBox 9">
            <a:extLst>
              <a:ext uri="{FF2B5EF4-FFF2-40B4-BE49-F238E27FC236}">
                <a16:creationId xmlns:a16="http://schemas.microsoft.com/office/drawing/2014/main" id="{32109B2E-E457-477F-9946-7F870952DEDD}"/>
              </a:ext>
            </a:extLst>
          </p:cNvPr>
          <p:cNvSpPr txBox="1"/>
          <p:nvPr/>
        </p:nvSpPr>
        <p:spPr>
          <a:xfrm>
            <a:off x="562260" y="2633694"/>
            <a:ext cx="5532699" cy="1938992"/>
          </a:xfrm>
          <a:prstGeom prst="rect">
            <a:avLst/>
          </a:prstGeom>
          <a:noFill/>
        </p:spPr>
        <p:txBody>
          <a:bodyPr wrap="square" rtlCol="0">
            <a:spAutoFit/>
          </a:bodyPr>
          <a:lstStyle/>
          <a:p>
            <a:r>
              <a:rPr lang="en-US" sz="2400" dirty="0"/>
              <a:t>Public Health in the 406 and the State Department of Health and Human Service has provided a service to order </a:t>
            </a:r>
            <a:r>
              <a:rPr lang="en-US" sz="2400" b="1" dirty="0"/>
              <a:t>free</a:t>
            </a:r>
            <a:r>
              <a:rPr lang="en-US" sz="2400" dirty="0"/>
              <a:t> resources to post around your organization</a:t>
            </a:r>
            <a:r>
              <a:rPr lang="en-US" dirty="0"/>
              <a:t>.</a:t>
            </a:r>
          </a:p>
        </p:txBody>
      </p:sp>
    </p:spTree>
    <p:extLst>
      <p:ext uri="{BB962C8B-B14F-4D97-AF65-F5344CB8AC3E}">
        <p14:creationId xmlns:p14="http://schemas.microsoft.com/office/powerpoint/2010/main" val="608516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2FE91-022D-4870-99B6-6297143359A2}"/>
              </a:ext>
            </a:extLst>
          </p:cNvPr>
          <p:cNvSpPr>
            <a:spLocks noGrp="1"/>
          </p:cNvSpPr>
          <p:nvPr>
            <p:ph type="title"/>
          </p:nvPr>
        </p:nvSpPr>
        <p:spPr/>
        <p:txBody>
          <a:bodyPr/>
          <a:lstStyle/>
          <a:p>
            <a:r>
              <a:rPr lang="en-US" dirty="0"/>
              <a:t>Talking Points</a:t>
            </a:r>
          </a:p>
        </p:txBody>
      </p:sp>
      <p:pic>
        <p:nvPicPr>
          <p:cNvPr id="5" name="Picture 4">
            <a:extLst>
              <a:ext uri="{FF2B5EF4-FFF2-40B4-BE49-F238E27FC236}">
                <a16:creationId xmlns:a16="http://schemas.microsoft.com/office/drawing/2014/main" id="{990FC8E9-39EF-47B8-809D-44DE9AB98670}"/>
              </a:ext>
            </a:extLst>
          </p:cNvPr>
          <p:cNvPicPr>
            <a:picLocks noChangeAspect="1"/>
          </p:cNvPicPr>
          <p:nvPr/>
        </p:nvPicPr>
        <p:blipFill rotWithShape="1">
          <a:blip r:embed="rId2"/>
          <a:srcRect r="271" b="6795"/>
          <a:stretch/>
        </p:blipFill>
        <p:spPr>
          <a:xfrm>
            <a:off x="4955809" y="1941673"/>
            <a:ext cx="3273632" cy="4355057"/>
          </a:xfrm>
          <a:prstGeom prst="rect">
            <a:avLst/>
          </a:prstGeom>
        </p:spPr>
      </p:pic>
      <p:sp>
        <p:nvSpPr>
          <p:cNvPr id="6" name="TextBox 5">
            <a:extLst>
              <a:ext uri="{FF2B5EF4-FFF2-40B4-BE49-F238E27FC236}">
                <a16:creationId xmlns:a16="http://schemas.microsoft.com/office/drawing/2014/main" id="{18B92E3E-2A3B-4BA0-AD3C-A5F0B51B24D7}"/>
              </a:ext>
            </a:extLst>
          </p:cNvPr>
          <p:cNvSpPr txBox="1"/>
          <p:nvPr/>
        </p:nvSpPr>
        <p:spPr>
          <a:xfrm>
            <a:off x="593716" y="2457140"/>
            <a:ext cx="3674426" cy="1477328"/>
          </a:xfrm>
          <a:prstGeom prst="rect">
            <a:avLst/>
          </a:prstGeom>
          <a:noFill/>
        </p:spPr>
        <p:txBody>
          <a:bodyPr wrap="square" rtlCol="0">
            <a:spAutoFit/>
          </a:bodyPr>
          <a:lstStyle/>
          <a:p>
            <a:r>
              <a:rPr lang="en-US" dirty="0"/>
              <a:t>Provided here are talking points you can use in conversations with fellow members. It covers procedures if unvaccinated, vaccine information, and vaccine hesitancy.</a:t>
            </a:r>
          </a:p>
        </p:txBody>
      </p:sp>
      <p:sp>
        <p:nvSpPr>
          <p:cNvPr id="7" name="TextBox 6">
            <a:extLst>
              <a:ext uri="{FF2B5EF4-FFF2-40B4-BE49-F238E27FC236}">
                <a16:creationId xmlns:a16="http://schemas.microsoft.com/office/drawing/2014/main" id="{8DDAB967-E505-4627-A5CB-F10B2B9E1708}"/>
              </a:ext>
            </a:extLst>
          </p:cNvPr>
          <p:cNvSpPr txBox="1"/>
          <p:nvPr/>
        </p:nvSpPr>
        <p:spPr>
          <a:xfrm>
            <a:off x="8602794" y="3580674"/>
            <a:ext cx="2310877" cy="830997"/>
          </a:xfrm>
          <a:prstGeom prst="rect">
            <a:avLst/>
          </a:prstGeom>
          <a:noFill/>
        </p:spPr>
        <p:txBody>
          <a:bodyPr wrap="square" rtlCol="0">
            <a:spAutoFit/>
          </a:bodyPr>
          <a:lstStyle/>
          <a:p>
            <a:pPr algn="ctr"/>
            <a:r>
              <a:rPr lang="en-US" sz="2400" dirty="0"/>
              <a:t>Click Icon to Download</a:t>
            </a:r>
          </a:p>
        </p:txBody>
      </p:sp>
      <p:graphicFrame>
        <p:nvGraphicFramePr>
          <p:cNvPr id="8" name="Object 7">
            <a:extLst>
              <a:ext uri="{FF2B5EF4-FFF2-40B4-BE49-F238E27FC236}">
                <a16:creationId xmlns:a16="http://schemas.microsoft.com/office/drawing/2014/main" id="{0DDC634F-BCF6-42E0-ACA4-6628BD8327DC}"/>
              </a:ext>
            </a:extLst>
          </p:cNvPr>
          <p:cNvGraphicFramePr>
            <a:graphicFrameLocks noChangeAspect="1"/>
          </p:cNvGraphicFramePr>
          <p:nvPr>
            <p:extLst>
              <p:ext uri="{D42A27DB-BD31-4B8C-83A1-F6EECF244321}">
                <p14:modId xmlns:p14="http://schemas.microsoft.com/office/powerpoint/2010/main" val="3826950170"/>
              </p:ext>
            </p:extLst>
          </p:nvPr>
        </p:nvGraphicFramePr>
        <p:xfrm>
          <a:off x="8416118" y="2837143"/>
          <a:ext cx="2684230" cy="743531"/>
        </p:xfrm>
        <a:graphic>
          <a:graphicData uri="http://schemas.openxmlformats.org/presentationml/2006/ole">
            <mc:AlternateContent xmlns:mc="http://schemas.openxmlformats.org/markup-compatibility/2006">
              <mc:Choice xmlns:v="urn:schemas-microsoft-com:vml" Requires="v">
                <p:oleObj name="Packager Shell Object" showAsIcon="1" r:id="rId3" imgW="1586880" imgH="439560" progId="Package">
                  <p:embed/>
                </p:oleObj>
              </mc:Choice>
              <mc:Fallback>
                <p:oleObj name="Packager Shell Object" showAsIcon="1" r:id="rId3" imgW="1586880" imgH="439560" progId="Package">
                  <p:embed/>
                  <p:pic>
                    <p:nvPicPr>
                      <p:cNvPr id="0" name=""/>
                      <p:cNvPicPr/>
                      <p:nvPr/>
                    </p:nvPicPr>
                    <p:blipFill>
                      <a:blip r:embed="rId4"/>
                      <a:stretch>
                        <a:fillRect/>
                      </a:stretch>
                    </p:blipFill>
                    <p:spPr>
                      <a:xfrm>
                        <a:off x="8416118" y="2837143"/>
                        <a:ext cx="2684230" cy="743531"/>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B28953DE-8F58-4445-A744-BAB0894E7268}"/>
              </a:ext>
            </a:extLst>
          </p:cNvPr>
          <p:cNvSpPr txBox="1"/>
          <p:nvPr/>
        </p:nvSpPr>
        <p:spPr>
          <a:xfrm>
            <a:off x="593716" y="4119202"/>
            <a:ext cx="3674426" cy="1477328"/>
          </a:xfrm>
          <a:prstGeom prst="rect">
            <a:avLst/>
          </a:prstGeom>
          <a:noFill/>
        </p:spPr>
        <p:txBody>
          <a:bodyPr wrap="square" rtlCol="0">
            <a:spAutoFit/>
          </a:bodyPr>
          <a:lstStyle/>
          <a:p>
            <a:r>
              <a:rPr lang="en-US" b="1" dirty="0"/>
              <a:t>Suggested  Use:</a:t>
            </a:r>
          </a:p>
          <a:p>
            <a:pPr marL="285750" indent="-285750">
              <a:buFont typeface="Arial" panose="020B0604020202020204" pitchFamily="34" charset="0"/>
              <a:buChar char="•"/>
            </a:pPr>
            <a:r>
              <a:rPr lang="en-US" dirty="0"/>
              <a:t>Use as a reference when talking to fellow members.</a:t>
            </a:r>
          </a:p>
          <a:p>
            <a:pPr marL="285750" indent="-285750">
              <a:buFont typeface="Arial" panose="020B0604020202020204" pitchFamily="34" charset="0"/>
              <a:buChar char="•"/>
            </a:pPr>
            <a:r>
              <a:rPr lang="en-US" dirty="0"/>
              <a:t>Share with other members within your community.</a:t>
            </a:r>
          </a:p>
        </p:txBody>
      </p:sp>
    </p:spTree>
    <p:extLst>
      <p:ext uri="{BB962C8B-B14F-4D97-AF65-F5344CB8AC3E}">
        <p14:creationId xmlns:p14="http://schemas.microsoft.com/office/powerpoint/2010/main" val="1065361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158A7-FCFE-48AB-97A3-2CFF5B63342D}"/>
              </a:ext>
            </a:extLst>
          </p:cNvPr>
          <p:cNvSpPr>
            <a:spLocks noGrp="1"/>
          </p:cNvSpPr>
          <p:nvPr>
            <p:ph type="title"/>
          </p:nvPr>
        </p:nvSpPr>
        <p:spPr/>
        <p:txBody>
          <a:bodyPr/>
          <a:lstStyle/>
          <a:p>
            <a:r>
              <a:rPr lang="en-US" dirty="0"/>
              <a:t>Social Media Messaging</a:t>
            </a:r>
          </a:p>
        </p:txBody>
      </p:sp>
      <p:sp>
        <p:nvSpPr>
          <p:cNvPr id="3" name="Content Placeholder 2">
            <a:extLst>
              <a:ext uri="{FF2B5EF4-FFF2-40B4-BE49-F238E27FC236}">
                <a16:creationId xmlns:a16="http://schemas.microsoft.com/office/drawing/2014/main" id="{30470FAA-8557-4A73-A156-818C51107E8F}"/>
              </a:ext>
            </a:extLst>
          </p:cNvPr>
          <p:cNvSpPr>
            <a:spLocks noGrp="1"/>
          </p:cNvSpPr>
          <p:nvPr>
            <p:ph idx="1"/>
          </p:nvPr>
        </p:nvSpPr>
        <p:spPr>
          <a:xfrm>
            <a:off x="1202919" y="2046349"/>
            <a:ext cx="7732737" cy="3944506"/>
          </a:xfrm>
        </p:spPr>
        <p:txBody>
          <a:bodyPr/>
          <a:lstStyle/>
          <a:p>
            <a:pPr marL="0" indent="0">
              <a:buNone/>
            </a:pPr>
            <a:r>
              <a:rPr lang="en-US" dirty="0"/>
              <a:t>Social Media is another way Faith-Based Leaders interact with their congregation. In the link provided you’ll find sample posts on vaccines you can use on Facebook, Instagram, and Twitter.</a:t>
            </a:r>
          </a:p>
        </p:txBody>
      </p:sp>
      <p:pic>
        <p:nvPicPr>
          <p:cNvPr id="5" name="Picture 4">
            <a:extLst>
              <a:ext uri="{FF2B5EF4-FFF2-40B4-BE49-F238E27FC236}">
                <a16:creationId xmlns:a16="http://schemas.microsoft.com/office/drawing/2014/main" id="{7AE6B01D-94C8-4D70-A0A5-C096601296F5}"/>
              </a:ext>
            </a:extLst>
          </p:cNvPr>
          <p:cNvPicPr>
            <a:picLocks noChangeAspect="1"/>
          </p:cNvPicPr>
          <p:nvPr/>
        </p:nvPicPr>
        <p:blipFill>
          <a:blip r:embed="rId2"/>
          <a:stretch>
            <a:fillRect/>
          </a:stretch>
        </p:blipFill>
        <p:spPr>
          <a:xfrm>
            <a:off x="9710313" y="2243137"/>
            <a:ext cx="1685925" cy="542925"/>
          </a:xfrm>
          <a:prstGeom prst="rect">
            <a:avLst/>
          </a:prstGeom>
        </p:spPr>
      </p:pic>
      <p:pic>
        <p:nvPicPr>
          <p:cNvPr id="6" name="Picture 5">
            <a:extLst>
              <a:ext uri="{FF2B5EF4-FFF2-40B4-BE49-F238E27FC236}">
                <a16:creationId xmlns:a16="http://schemas.microsoft.com/office/drawing/2014/main" id="{7BDE4034-6056-43AF-9700-7A734E1FEA4F}"/>
              </a:ext>
            </a:extLst>
          </p:cNvPr>
          <p:cNvPicPr>
            <a:picLocks noChangeAspect="1"/>
          </p:cNvPicPr>
          <p:nvPr/>
        </p:nvPicPr>
        <p:blipFill>
          <a:blip r:embed="rId3"/>
          <a:stretch>
            <a:fillRect/>
          </a:stretch>
        </p:blipFill>
        <p:spPr>
          <a:xfrm>
            <a:off x="4501496" y="3625764"/>
            <a:ext cx="3186926" cy="1792327"/>
          </a:xfrm>
          <a:prstGeom prst="rect">
            <a:avLst/>
          </a:prstGeom>
        </p:spPr>
      </p:pic>
      <p:sp>
        <p:nvSpPr>
          <p:cNvPr id="7" name="TextBox 6">
            <a:extLst>
              <a:ext uri="{FF2B5EF4-FFF2-40B4-BE49-F238E27FC236}">
                <a16:creationId xmlns:a16="http://schemas.microsoft.com/office/drawing/2014/main" id="{CFCB3397-9BAC-4268-BC83-169C8EB1FFA1}"/>
              </a:ext>
            </a:extLst>
          </p:cNvPr>
          <p:cNvSpPr txBox="1"/>
          <p:nvPr/>
        </p:nvSpPr>
        <p:spPr>
          <a:xfrm>
            <a:off x="4501496" y="5575356"/>
            <a:ext cx="3186925" cy="830997"/>
          </a:xfrm>
          <a:prstGeom prst="rect">
            <a:avLst/>
          </a:prstGeom>
          <a:noFill/>
        </p:spPr>
        <p:txBody>
          <a:bodyPr wrap="square" rtlCol="0">
            <a:spAutoFit/>
          </a:bodyPr>
          <a:lstStyle/>
          <a:p>
            <a:pPr algn="ctr"/>
            <a:r>
              <a:rPr lang="en-US" sz="2400" dirty="0"/>
              <a:t>Click </a:t>
            </a:r>
            <a:r>
              <a:rPr lang="en-US" sz="2400" dirty="0">
                <a:hlinkClick r:id="rId4"/>
              </a:rPr>
              <a:t>Here</a:t>
            </a:r>
            <a:r>
              <a:rPr lang="en-US" sz="2400" dirty="0"/>
              <a:t> To Visit and Download</a:t>
            </a:r>
          </a:p>
        </p:txBody>
      </p:sp>
      <p:pic>
        <p:nvPicPr>
          <p:cNvPr id="1026" name="Picture 2">
            <a:extLst>
              <a:ext uri="{FF2B5EF4-FFF2-40B4-BE49-F238E27FC236}">
                <a16:creationId xmlns:a16="http://schemas.microsoft.com/office/drawing/2014/main" id="{00340361-D559-4766-B038-977872F2FD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8386" y="3543151"/>
            <a:ext cx="1873206" cy="18749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90F113A-E833-4044-81C6-76D7BDC80D2B}"/>
              </a:ext>
            </a:extLst>
          </p:cNvPr>
          <p:cNvPicPr>
            <a:picLocks noChangeAspect="1"/>
          </p:cNvPicPr>
          <p:nvPr/>
        </p:nvPicPr>
        <p:blipFill>
          <a:blip r:embed="rId6"/>
          <a:stretch>
            <a:fillRect/>
          </a:stretch>
        </p:blipFill>
        <p:spPr>
          <a:xfrm>
            <a:off x="8620408" y="3543151"/>
            <a:ext cx="1873206" cy="1874940"/>
          </a:xfrm>
          <a:prstGeom prst="rect">
            <a:avLst/>
          </a:prstGeom>
        </p:spPr>
      </p:pic>
    </p:spTree>
    <p:extLst>
      <p:ext uri="{BB962C8B-B14F-4D97-AF65-F5344CB8AC3E}">
        <p14:creationId xmlns:p14="http://schemas.microsoft.com/office/powerpoint/2010/main" val="2666331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A48CF-9426-4BE7-B281-2C3260E73296}"/>
              </a:ext>
            </a:extLst>
          </p:cNvPr>
          <p:cNvSpPr>
            <a:spLocks noGrp="1"/>
          </p:cNvSpPr>
          <p:nvPr>
            <p:ph type="title"/>
          </p:nvPr>
        </p:nvSpPr>
        <p:spPr/>
        <p:txBody>
          <a:bodyPr/>
          <a:lstStyle/>
          <a:p>
            <a:r>
              <a:rPr lang="en-US" dirty="0"/>
              <a:t>For More Information</a:t>
            </a:r>
          </a:p>
        </p:txBody>
      </p:sp>
      <p:sp>
        <p:nvSpPr>
          <p:cNvPr id="3" name="Content Placeholder 2">
            <a:extLst>
              <a:ext uri="{FF2B5EF4-FFF2-40B4-BE49-F238E27FC236}">
                <a16:creationId xmlns:a16="http://schemas.microsoft.com/office/drawing/2014/main" id="{27854250-753B-4503-BB49-77907BD7B80E}"/>
              </a:ext>
            </a:extLst>
          </p:cNvPr>
          <p:cNvSpPr>
            <a:spLocks noGrp="1"/>
          </p:cNvSpPr>
          <p:nvPr>
            <p:ph idx="1"/>
          </p:nvPr>
        </p:nvSpPr>
        <p:spPr>
          <a:xfrm>
            <a:off x="1202919" y="2011680"/>
            <a:ext cx="9784080" cy="2855288"/>
          </a:xfrm>
        </p:spPr>
        <p:txBody>
          <a:bodyPr/>
          <a:lstStyle/>
          <a:p>
            <a:pPr marL="0" indent="0">
              <a:buNone/>
            </a:pPr>
            <a:r>
              <a:rPr lang="en-US" dirty="0"/>
              <a:t>Resources for more information</a:t>
            </a:r>
          </a:p>
          <a:p>
            <a:pPr>
              <a:spcBef>
                <a:spcPts val="600"/>
              </a:spcBef>
              <a:spcAft>
                <a:spcPts val="600"/>
              </a:spcAft>
            </a:pPr>
            <a:r>
              <a:rPr lang="en-US" sz="1400" dirty="0">
                <a:hlinkClick r:id="rId2"/>
              </a:rPr>
              <a:t>https://www.cdc.gov/coronavirus</a:t>
            </a:r>
            <a:endParaRPr lang="en-US" sz="1400" dirty="0"/>
          </a:p>
          <a:p>
            <a:pPr>
              <a:spcBef>
                <a:spcPts val="600"/>
              </a:spcBef>
              <a:spcAft>
                <a:spcPts val="600"/>
              </a:spcAft>
            </a:pPr>
            <a:r>
              <a:rPr lang="en-US" sz="1400" dirty="0">
                <a:hlinkClick r:id="rId3"/>
              </a:rPr>
              <a:t>Covid19 Home (mt.gov)</a:t>
            </a:r>
            <a:endParaRPr lang="en-US" sz="1400" dirty="0"/>
          </a:p>
          <a:p>
            <a:pPr>
              <a:spcBef>
                <a:spcPts val="600"/>
              </a:spcBef>
              <a:spcAft>
                <a:spcPts val="600"/>
              </a:spcAft>
            </a:pPr>
            <a:r>
              <a:rPr lang="en-US" sz="1400" dirty="0">
                <a:hlinkClick r:id="rId4"/>
              </a:rPr>
              <a:t>MONTANA RESPONSE: COVID-19 - Coronavirus - Global, National, and State Information Resources (arcgis.com)</a:t>
            </a:r>
            <a:endParaRPr lang="en-US" sz="1400" dirty="0"/>
          </a:p>
          <a:p>
            <a:pPr>
              <a:spcBef>
                <a:spcPts val="600"/>
              </a:spcBef>
              <a:spcAft>
                <a:spcPts val="600"/>
              </a:spcAft>
            </a:pPr>
            <a:r>
              <a:rPr lang="en-US" sz="1400" dirty="0">
                <a:hlinkClick r:id="rId5"/>
              </a:rPr>
              <a:t>COVID-19 Vaccination Communication Toolkit for Health Systems and Clinics | CDC</a:t>
            </a:r>
            <a:endParaRPr lang="en-US" sz="1400" dirty="0"/>
          </a:p>
          <a:p>
            <a:pPr>
              <a:spcBef>
                <a:spcPts val="600"/>
              </a:spcBef>
              <a:spcAft>
                <a:spcPts val="600"/>
              </a:spcAft>
            </a:pPr>
            <a:r>
              <a:rPr lang="en-US" sz="1400" dirty="0">
                <a:hlinkClick r:id="rId6"/>
              </a:rPr>
              <a:t>A Communicator's Guide to COVID-19 Vaccination | Institute for Public Relations (instituteforpr.org)</a:t>
            </a:r>
            <a:endParaRPr lang="en-US" sz="1400" dirty="0"/>
          </a:p>
          <a:p>
            <a:pPr>
              <a:spcBef>
                <a:spcPts val="600"/>
              </a:spcBef>
              <a:spcAft>
                <a:spcPts val="600"/>
              </a:spcAft>
            </a:pPr>
            <a:r>
              <a:rPr lang="en-US" sz="1400" dirty="0">
                <a:hlinkClick r:id="rId7"/>
              </a:rPr>
              <a:t>World Heath Organization: Advice for the Public</a:t>
            </a:r>
            <a:endParaRPr lang="en-US" sz="1400" dirty="0"/>
          </a:p>
          <a:p>
            <a:pPr>
              <a:spcBef>
                <a:spcPts val="600"/>
              </a:spcBef>
              <a:spcAft>
                <a:spcPts val="600"/>
              </a:spcAft>
            </a:pPr>
            <a:r>
              <a:rPr lang="en-US" sz="1400" dirty="0">
                <a:hlinkClick r:id="rId8"/>
              </a:rPr>
              <a:t>County or Tribal Health Department Contacts</a:t>
            </a:r>
            <a:endParaRPr lang="en-US" sz="1400" dirty="0"/>
          </a:p>
          <a:p>
            <a:pPr marL="0" indent="0">
              <a:spcBef>
                <a:spcPts val="600"/>
              </a:spcBef>
              <a:spcAft>
                <a:spcPts val="600"/>
              </a:spcAft>
              <a:buNone/>
            </a:pPr>
            <a:endParaRPr lang="en-US" sz="1800" dirty="0"/>
          </a:p>
        </p:txBody>
      </p:sp>
    </p:spTree>
    <p:extLst>
      <p:ext uri="{BB962C8B-B14F-4D97-AF65-F5344CB8AC3E}">
        <p14:creationId xmlns:p14="http://schemas.microsoft.com/office/powerpoint/2010/main" val="2252004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3EA65-19AF-43D3-A0E6-73F3F0A5A50A}"/>
              </a:ext>
            </a:extLst>
          </p:cNvPr>
          <p:cNvSpPr>
            <a:spLocks noGrp="1"/>
          </p:cNvSpPr>
          <p:nvPr>
            <p:ph type="title"/>
          </p:nvPr>
        </p:nvSpPr>
        <p:spPr/>
        <p:txBody>
          <a:bodyPr/>
          <a:lstStyle/>
          <a:p>
            <a:r>
              <a:rPr lang="en-US" dirty="0"/>
              <a:t>Thank You for Helping Keep Out Communities Safe and Healthy!</a:t>
            </a:r>
          </a:p>
        </p:txBody>
      </p:sp>
      <p:sp>
        <p:nvSpPr>
          <p:cNvPr id="3" name="Text Placeholder 2">
            <a:extLst>
              <a:ext uri="{FF2B5EF4-FFF2-40B4-BE49-F238E27FC236}">
                <a16:creationId xmlns:a16="http://schemas.microsoft.com/office/drawing/2014/main" id="{98CDD711-1A7B-4517-A75C-6FA186E8CF88}"/>
              </a:ext>
            </a:extLst>
          </p:cNvPr>
          <p:cNvSpPr>
            <a:spLocks noGrp="1"/>
          </p:cNvSpPr>
          <p:nvPr>
            <p:ph type="body" idx="1"/>
          </p:nvPr>
        </p:nvSpPr>
        <p:spPr/>
        <p:txBody>
          <a:bodyPr/>
          <a:lstStyle/>
          <a:p>
            <a:r>
              <a:rPr lang="en-US" dirty="0"/>
              <a:t>With Genuine Thanks, State of Montana Department of Health</a:t>
            </a:r>
          </a:p>
        </p:txBody>
      </p:sp>
    </p:spTree>
    <p:extLst>
      <p:ext uri="{BB962C8B-B14F-4D97-AF65-F5344CB8AC3E}">
        <p14:creationId xmlns:p14="http://schemas.microsoft.com/office/powerpoint/2010/main" val="1838264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DE19F-CC4A-4575-8B5C-2622EB026E4D}"/>
              </a:ext>
            </a:extLst>
          </p:cNvPr>
          <p:cNvSpPr>
            <a:spLocks noGrp="1"/>
          </p:cNvSpPr>
          <p:nvPr>
            <p:ph type="title"/>
          </p:nvPr>
        </p:nvSpPr>
        <p:spPr/>
        <p:txBody>
          <a:bodyPr/>
          <a:lstStyle/>
          <a:p>
            <a:r>
              <a:rPr lang="en-US" dirty="0"/>
              <a:t>Purpose and Goal</a:t>
            </a:r>
          </a:p>
        </p:txBody>
      </p:sp>
      <p:sp>
        <p:nvSpPr>
          <p:cNvPr id="3" name="Content Placeholder 2">
            <a:extLst>
              <a:ext uri="{FF2B5EF4-FFF2-40B4-BE49-F238E27FC236}">
                <a16:creationId xmlns:a16="http://schemas.microsoft.com/office/drawing/2014/main" id="{F13C7CB3-7B71-4EB9-8EE9-A2B6A6A8594E}"/>
              </a:ext>
            </a:extLst>
          </p:cNvPr>
          <p:cNvSpPr>
            <a:spLocks noGrp="1"/>
          </p:cNvSpPr>
          <p:nvPr>
            <p:ph idx="1"/>
          </p:nvPr>
        </p:nvSpPr>
        <p:spPr>
          <a:xfrm>
            <a:off x="1035771" y="2001847"/>
            <a:ext cx="5905804" cy="3944506"/>
          </a:xfrm>
        </p:spPr>
        <p:txBody>
          <a:bodyPr/>
          <a:lstStyle/>
          <a:p>
            <a:r>
              <a:rPr lang="en-US" dirty="0">
                <a:latin typeface="Cambria" panose="02040503050406030204" pitchFamily="18" charset="0"/>
                <a:ea typeface="Calibri" panose="020F0502020204030204" pitchFamily="34" charset="0"/>
                <a:cs typeface="Times New Roman" panose="02020603050405020304" pitchFamily="18" charset="0"/>
              </a:rPr>
              <a:t>All of us at the Department of Health and Human Services and the Agency on Aging are contacting you today to aid us in the fight against COVID-19. Currently, we are encountering obstacles in vaccination efforts in rural areas in Montana. </a:t>
            </a:r>
          </a:p>
          <a:p>
            <a:r>
              <a:rPr lang="en-US" dirty="0"/>
              <a:t>The goal is to explain how faith-based leaders like you can use this toolkit to build </a:t>
            </a:r>
            <a:r>
              <a:rPr lang="en-US" b="1" dirty="0"/>
              <a:t>vaccine confidence </a:t>
            </a:r>
            <a:r>
              <a:rPr lang="en-US" dirty="0"/>
              <a:t>among your staff, congregation, and other people in your community.</a:t>
            </a:r>
          </a:p>
          <a:p>
            <a:endParaRPr lang="en-US" dirty="0">
              <a:latin typeface="Cambria" panose="02040503050406030204" pitchFamily="18" charset="0"/>
              <a:ea typeface="Calibri" panose="020F0502020204030204" pitchFamily="34" charset="0"/>
              <a:cs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id="{B3DD7EDB-FD55-4A4A-8FBB-67A69754EF5F}"/>
              </a:ext>
            </a:extLst>
          </p:cNvPr>
          <p:cNvSpPr txBox="1"/>
          <p:nvPr/>
        </p:nvSpPr>
        <p:spPr>
          <a:xfrm>
            <a:off x="7292150" y="2001847"/>
            <a:ext cx="4221423" cy="3816429"/>
          </a:xfrm>
          <a:prstGeom prst="rect">
            <a:avLst/>
          </a:prstGeom>
          <a:noFill/>
        </p:spPr>
        <p:txBody>
          <a:bodyPr wrap="square" rtlCol="0">
            <a:spAutoFit/>
          </a:bodyPr>
          <a:lstStyle/>
          <a:p>
            <a:r>
              <a:rPr lang="en-US" sz="2200" b="1" dirty="0"/>
              <a:t>Vaccine confidence </a:t>
            </a:r>
            <a:r>
              <a:rPr lang="en-US" sz="2200" dirty="0"/>
              <a:t>is the trust that patients, their families, and providers have in:​</a:t>
            </a:r>
          </a:p>
          <a:p>
            <a:pPr marL="285750" indent="-285750">
              <a:buFont typeface="Arial" panose="020B0604020202020204" pitchFamily="34" charset="0"/>
              <a:buChar char="•"/>
            </a:pPr>
            <a:r>
              <a:rPr lang="en-US" sz="2200" dirty="0"/>
              <a:t>Recommended vaccines</a:t>
            </a:r>
          </a:p>
          <a:p>
            <a:pPr marL="285750" indent="-285750">
              <a:buFont typeface="Arial" panose="020B0604020202020204" pitchFamily="34" charset="0"/>
              <a:buChar char="•"/>
            </a:pPr>
            <a:r>
              <a:rPr lang="en-US" sz="2200" dirty="0"/>
              <a:t>​Providers who administer vaccines </a:t>
            </a:r>
          </a:p>
          <a:p>
            <a:pPr marL="285750" indent="-285750">
              <a:buFont typeface="Arial" panose="020B0604020202020204" pitchFamily="34" charset="0"/>
              <a:buChar char="•"/>
            </a:pPr>
            <a:r>
              <a:rPr lang="en-US" sz="2200" dirty="0"/>
              <a:t>Processes and policies that lead to vaccine development, licensure or authorization, manufacturing, and recommendations for use</a:t>
            </a:r>
          </a:p>
        </p:txBody>
      </p:sp>
    </p:spTree>
    <p:extLst>
      <p:ext uri="{BB962C8B-B14F-4D97-AF65-F5344CB8AC3E}">
        <p14:creationId xmlns:p14="http://schemas.microsoft.com/office/powerpoint/2010/main" val="257009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6E489-3D86-4210-BA93-6FFC741E5A3F}"/>
              </a:ext>
            </a:extLst>
          </p:cNvPr>
          <p:cNvSpPr>
            <a:spLocks noGrp="1"/>
          </p:cNvSpPr>
          <p:nvPr>
            <p:ph type="title"/>
          </p:nvPr>
        </p:nvSpPr>
        <p:spPr/>
        <p:txBody>
          <a:bodyPr/>
          <a:lstStyle/>
          <a:p>
            <a:r>
              <a:rPr lang="en-US" dirty="0"/>
              <a:t>Your Role as a Faith-Based Leader</a:t>
            </a:r>
          </a:p>
        </p:txBody>
      </p:sp>
      <p:sp>
        <p:nvSpPr>
          <p:cNvPr id="3" name="Content Placeholder 2">
            <a:extLst>
              <a:ext uri="{FF2B5EF4-FFF2-40B4-BE49-F238E27FC236}">
                <a16:creationId xmlns:a16="http://schemas.microsoft.com/office/drawing/2014/main" id="{DD09BFD7-F2F9-4845-9D2B-CDA3BB5C552F}"/>
              </a:ext>
            </a:extLst>
          </p:cNvPr>
          <p:cNvSpPr>
            <a:spLocks noGrp="1"/>
          </p:cNvSpPr>
          <p:nvPr>
            <p:ph idx="1"/>
          </p:nvPr>
        </p:nvSpPr>
        <p:spPr>
          <a:xfrm>
            <a:off x="1202919" y="2139500"/>
            <a:ext cx="9784080" cy="4162978"/>
          </a:xfrm>
        </p:spPr>
        <p:txBody>
          <a:bodyPr>
            <a:normAutofit/>
          </a:bodyPr>
          <a:lstStyle/>
          <a:p>
            <a:r>
              <a:rPr lang="en-US" dirty="0">
                <a:latin typeface="Cambria" panose="02040503050406030204" pitchFamily="18" charset="0"/>
                <a:ea typeface="Calibri" panose="020F0502020204030204" pitchFamily="34" charset="0"/>
                <a:cs typeface="Times New Roman" panose="02020603050405020304" pitchFamily="18" charset="0"/>
              </a:rPr>
              <a:t>As leaders within your community, many people trust that they can look to you for advice or guidance.  You have the unique ability to address potential concerns, fears, and anxieties regarding COVID-19 and the vaccines with compassion and authority in a comfortable environment. </a:t>
            </a:r>
          </a:p>
          <a:p>
            <a:r>
              <a:rPr lang="en-US" dirty="0">
                <a:latin typeface="Cambria" panose="02040503050406030204" pitchFamily="18" charset="0"/>
                <a:ea typeface="Calibri" panose="020F0502020204030204" pitchFamily="34" charset="0"/>
                <a:cs typeface="Times New Roman" panose="02020603050405020304" pitchFamily="18" charset="0"/>
              </a:rPr>
              <a:t>We want to provide you with the easily accessible and accurate information about COVID-19 and COVID-19 vaccines to allow you to provide guidance with confidence. </a:t>
            </a:r>
          </a:p>
          <a:p>
            <a:r>
              <a:rPr lang="en-US" dirty="0">
                <a:latin typeface="Cambria" panose="02040503050406030204" pitchFamily="18" charset="0"/>
                <a:ea typeface="Calibri" panose="020F0502020204030204" pitchFamily="34" charset="0"/>
                <a:cs typeface="Times New Roman" panose="02020603050405020304" pitchFamily="18" charset="0"/>
              </a:rPr>
              <a:t>This toolkit has basic information about the vaccine, common rumors with reasons they are incorrect, addressing vaccine hesitancy, examples of possible messages, and credible resources with contacts to provide any assistance you or anyone else may need.</a:t>
            </a:r>
          </a:p>
          <a:p>
            <a:endParaRPr lang="en-US" dirty="0"/>
          </a:p>
        </p:txBody>
      </p:sp>
    </p:spTree>
    <p:extLst>
      <p:ext uri="{BB962C8B-B14F-4D97-AF65-F5344CB8AC3E}">
        <p14:creationId xmlns:p14="http://schemas.microsoft.com/office/powerpoint/2010/main" val="3312270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C4D36-D883-45EA-9894-388DFDCE8DBA}"/>
              </a:ext>
            </a:extLst>
          </p:cNvPr>
          <p:cNvSpPr>
            <a:spLocks noGrp="1"/>
          </p:cNvSpPr>
          <p:nvPr>
            <p:ph type="title"/>
          </p:nvPr>
        </p:nvSpPr>
        <p:spPr/>
        <p:txBody>
          <a:bodyPr/>
          <a:lstStyle/>
          <a:p>
            <a:r>
              <a:rPr lang="en-US" dirty="0"/>
              <a:t>Facts About COVID-19 Vaccines</a:t>
            </a:r>
          </a:p>
        </p:txBody>
      </p:sp>
      <p:sp>
        <p:nvSpPr>
          <p:cNvPr id="3" name="Content Placeholder 2">
            <a:extLst>
              <a:ext uri="{FF2B5EF4-FFF2-40B4-BE49-F238E27FC236}">
                <a16:creationId xmlns:a16="http://schemas.microsoft.com/office/drawing/2014/main" id="{18C5718E-59DF-41EB-AB25-64563ABA5100}"/>
              </a:ext>
            </a:extLst>
          </p:cNvPr>
          <p:cNvSpPr>
            <a:spLocks noGrp="1"/>
          </p:cNvSpPr>
          <p:nvPr>
            <p:ph idx="1"/>
          </p:nvPr>
        </p:nvSpPr>
        <p:spPr>
          <a:xfrm>
            <a:off x="780132" y="1883861"/>
            <a:ext cx="9784080" cy="456217"/>
          </a:xfrm>
        </p:spPr>
        <p:txBody>
          <a:bodyPr/>
          <a:lstStyle/>
          <a:p>
            <a:r>
              <a:rPr lang="en-US" dirty="0"/>
              <a:t>Three authorized vaccines in the US: Johnson &amp; Johnson, Moderna, and Pfizer</a:t>
            </a:r>
          </a:p>
          <a:p>
            <a:endParaRPr lang="en-US" dirty="0"/>
          </a:p>
        </p:txBody>
      </p:sp>
      <p:sp>
        <p:nvSpPr>
          <p:cNvPr id="5" name="TextBox 4">
            <a:extLst>
              <a:ext uri="{FF2B5EF4-FFF2-40B4-BE49-F238E27FC236}">
                <a16:creationId xmlns:a16="http://schemas.microsoft.com/office/drawing/2014/main" id="{07BE1DCC-E0CD-415A-9109-90481C486BBE}"/>
              </a:ext>
            </a:extLst>
          </p:cNvPr>
          <p:cNvSpPr txBox="1"/>
          <p:nvPr/>
        </p:nvSpPr>
        <p:spPr>
          <a:xfrm>
            <a:off x="1202919" y="4161480"/>
            <a:ext cx="2754153" cy="1602657"/>
          </a:xfrm>
          <a:prstGeom prst="rect">
            <a:avLst/>
          </a:prstGeom>
          <a:noFill/>
        </p:spPr>
        <p:txBody>
          <a:bodyPr wrap="square" rtlCol="0">
            <a:spAutoFit/>
          </a:bodyPr>
          <a:lstStyle/>
          <a:p>
            <a:r>
              <a:rPr lang="en-US" b="1" u="sng" dirty="0"/>
              <a:t>Moderna</a:t>
            </a:r>
          </a:p>
          <a:p>
            <a:pPr marL="285750" indent="-285750">
              <a:buFont typeface="Arial" panose="020B0604020202020204" pitchFamily="34" charset="0"/>
              <a:buChar char="•"/>
            </a:pPr>
            <a:r>
              <a:rPr lang="en-US" dirty="0"/>
              <a:t>mRNA Vaccine</a:t>
            </a:r>
          </a:p>
          <a:p>
            <a:pPr marL="285750" indent="-285750">
              <a:buFont typeface="Arial" panose="020B0604020202020204" pitchFamily="34" charset="0"/>
              <a:buChar char="•"/>
            </a:pPr>
            <a:r>
              <a:rPr lang="en-US" dirty="0"/>
              <a:t>94% effective</a:t>
            </a:r>
          </a:p>
          <a:p>
            <a:pPr marL="285750" indent="-285750">
              <a:buFont typeface="Arial" panose="020B0604020202020204" pitchFamily="34" charset="0"/>
              <a:buChar char="•"/>
            </a:pPr>
            <a:r>
              <a:rPr lang="en-US" dirty="0"/>
              <a:t>2 Doses 28 days apart</a:t>
            </a:r>
          </a:p>
          <a:p>
            <a:pPr marL="285750" indent="-285750">
              <a:buFont typeface="Arial" panose="020B0604020202020204" pitchFamily="34" charset="0"/>
              <a:buChar char="•"/>
            </a:pPr>
            <a:r>
              <a:rPr lang="en-US" dirty="0"/>
              <a:t>Ages 18+</a:t>
            </a:r>
          </a:p>
          <a:p>
            <a:pPr marL="285750" indent="-285750">
              <a:buFont typeface="Arial" panose="020B0604020202020204" pitchFamily="34" charset="0"/>
              <a:buChar char="•"/>
            </a:pPr>
            <a:endParaRPr lang="en-US" dirty="0"/>
          </a:p>
          <a:p>
            <a:endParaRPr lang="en-US" b="1" u="sng" dirty="0"/>
          </a:p>
        </p:txBody>
      </p:sp>
      <p:sp>
        <p:nvSpPr>
          <p:cNvPr id="6" name="TextBox 5">
            <a:extLst>
              <a:ext uri="{FF2B5EF4-FFF2-40B4-BE49-F238E27FC236}">
                <a16:creationId xmlns:a16="http://schemas.microsoft.com/office/drawing/2014/main" id="{039FDE7B-3D4A-4CB1-925D-1FE5704BF807}"/>
              </a:ext>
            </a:extLst>
          </p:cNvPr>
          <p:cNvSpPr txBox="1"/>
          <p:nvPr/>
        </p:nvSpPr>
        <p:spPr>
          <a:xfrm>
            <a:off x="1202919" y="2347876"/>
            <a:ext cx="2444849" cy="1166708"/>
          </a:xfrm>
          <a:prstGeom prst="rect">
            <a:avLst/>
          </a:prstGeom>
          <a:noFill/>
        </p:spPr>
        <p:txBody>
          <a:bodyPr wrap="square" rtlCol="0">
            <a:spAutoFit/>
          </a:bodyPr>
          <a:lstStyle/>
          <a:p>
            <a:r>
              <a:rPr lang="en-US" b="1" u="sng" dirty="0"/>
              <a:t>Johnson &amp; Johnson</a:t>
            </a:r>
          </a:p>
          <a:p>
            <a:pPr marL="285750" indent="-285750">
              <a:buFont typeface="Arial" panose="020B0604020202020204" pitchFamily="34" charset="0"/>
              <a:buChar char="•"/>
            </a:pPr>
            <a:r>
              <a:rPr lang="en-US" dirty="0"/>
              <a:t>Vector Vaccine</a:t>
            </a:r>
          </a:p>
          <a:p>
            <a:pPr marL="285750" indent="-285750">
              <a:buFont typeface="Arial" panose="020B0604020202020204" pitchFamily="34" charset="0"/>
              <a:buChar char="•"/>
            </a:pPr>
            <a:r>
              <a:rPr lang="en-US" dirty="0"/>
              <a:t>65% effective</a:t>
            </a:r>
          </a:p>
          <a:p>
            <a:pPr marL="285750" indent="-285750">
              <a:buFont typeface="Arial" panose="020B0604020202020204" pitchFamily="34" charset="0"/>
              <a:buChar char="•"/>
            </a:pPr>
            <a:r>
              <a:rPr lang="en-US" dirty="0"/>
              <a:t>Only one dose</a:t>
            </a:r>
          </a:p>
          <a:p>
            <a:pPr marL="285750" indent="-285750">
              <a:buFont typeface="Arial" panose="020B0604020202020204" pitchFamily="34" charset="0"/>
              <a:buChar char="•"/>
            </a:pPr>
            <a:r>
              <a:rPr lang="en-US" dirty="0"/>
              <a:t>Ages 18+</a:t>
            </a:r>
          </a:p>
        </p:txBody>
      </p:sp>
      <p:sp>
        <p:nvSpPr>
          <p:cNvPr id="7" name="TextBox 6">
            <a:extLst>
              <a:ext uri="{FF2B5EF4-FFF2-40B4-BE49-F238E27FC236}">
                <a16:creationId xmlns:a16="http://schemas.microsoft.com/office/drawing/2014/main" id="{D9D7DC55-16CD-4F73-9E01-4AAE255C8FE5}"/>
              </a:ext>
            </a:extLst>
          </p:cNvPr>
          <p:cNvSpPr txBox="1"/>
          <p:nvPr/>
        </p:nvSpPr>
        <p:spPr>
          <a:xfrm>
            <a:off x="3957072" y="2340078"/>
            <a:ext cx="2694690" cy="1165569"/>
          </a:xfrm>
          <a:prstGeom prst="rect">
            <a:avLst/>
          </a:prstGeom>
          <a:noFill/>
        </p:spPr>
        <p:txBody>
          <a:bodyPr wrap="square" rtlCol="0">
            <a:spAutoFit/>
          </a:bodyPr>
          <a:lstStyle/>
          <a:p>
            <a:r>
              <a:rPr lang="en-US" b="1" u="sng" dirty="0"/>
              <a:t>Pfizer</a:t>
            </a:r>
            <a:endParaRPr lang="en-US" dirty="0"/>
          </a:p>
          <a:p>
            <a:pPr marL="285750" indent="-285750">
              <a:buFont typeface="Arial" panose="020B0604020202020204" pitchFamily="34" charset="0"/>
              <a:buChar char="•"/>
            </a:pPr>
            <a:r>
              <a:rPr lang="en-US" dirty="0"/>
              <a:t>mRNA Vaccine</a:t>
            </a:r>
          </a:p>
          <a:p>
            <a:pPr marL="285750" indent="-285750">
              <a:buFont typeface="Arial" panose="020B0604020202020204" pitchFamily="34" charset="0"/>
              <a:buChar char="•"/>
            </a:pPr>
            <a:r>
              <a:rPr lang="en-US" dirty="0"/>
              <a:t>95% effective</a:t>
            </a:r>
          </a:p>
          <a:p>
            <a:pPr marL="285750" indent="-285750">
              <a:buFont typeface="Arial" panose="020B0604020202020204" pitchFamily="34" charset="0"/>
              <a:buChar char="•"/>
            </a:pPr>
            <a:r>
              <a:rPr lang="en-US" dirty="0"/>
              <a:t>2 Doses 21 days apart</a:t>
            </a:r>
          </a:p>
          <a:p>
            <a:pPr marL="285750" indent="-285750">
              <a:buFont typeface="Arial" panose="020B0604020202020204" pitchFamily="34" charset="0"/>
              <a:buChar char="•"/>
            </a:pPr>
            <a:r>
              <a:rPr lang="en-US" dirty="0"/>
              <a:t>Ages 12+</a:t>
            </a:r>
          </a:p>
        </p:txBody>
      </p:sp>
      <p:pic>
        <p:nvPicPr>
          <p:cNvPr id="9" name="Online Media 8" title="COVID-19 Vaccines: How Do We Know They Are Safe? |  April 2, 2021">
            <a:hlinkClick r:id="" action="ppaction://media"/>
            <a:extLst>
              <a:ext uri="{FF2B5EF4-FFF2-40B4-BE49-F238E27FC236}">
                <a16:creationId xmlns:a16="http://schemas.microsoft.com/office/drawing/2014/main" id="{AE6ED5C4-CDBB-4E46-B332-43267BD51FDF}"/>
              </a:ext>
            </a:extLst>
          </p:cNvPr>
          <p:cNvPicPr>
            <a:picLocks noRot="1" noChangeAspect="1"/>
          </p:cNvPicPr>
          <p:nvPr>
            <a:videoFile r:link="rId1"/>
          </p:nvPr>
        </p:nvPicPr>
        <p:blipFill>
          <a:blip r:embed="rId3"/>
          <a:stretch>
            <a:fillRect/>
          </a:stretch>
        </p:blipFill>
        <p:spPr>
          <a:xfrm>
            <a:off x="6791004" y="3185652"/>
            <a:ext cx="5057342" cy="2857398"/>
          </a:xfrm>
          <a:prstGeom prst="rect">
            <a:avLst/>
          </a:prstGeom>
        </p:spPr>
      </p:pic>
      <p:sp>
        <p:nvSpPr>
          <p:cNvPr id="10" name="TextBox 9">
            <a:extLst>
              <a:ext uri="{FF2B5EF4-FFF2-40B4-BE49-F238E27FC236}">
                <a16:creationId xmlns:a16="http://schemas.microsoft.com/office/drawing/2014/main" id="{A91DA4F4-11C5-4BDC-9E2C-6F02EDBD6158}"/>
              </a:ext>
            </a:extLst>
          </p:cNvPr>
          <p:cNvSpPr txBox="1"/>
          <p:nvPr/>
        </p:nvSpPr>
        <p:spPr>
          <a:xfrm>
            <a:off x="6791004" y="2851355"/>
            <a:ext cx="4860222" cy="369332"/>
          </a:xfrm>
          <a:prstGeom prst="rect">
            <a:avLst/>
          </a:prstGeom>
          <a:noFill/>
        </p:spPr>
        <p:txBody>
          <a:bodyPr wrap="square" rtlCol="0">
            <a:spAutoFit/>
          </a:bodyPr>
          <a:lstStyle/>
          <a:p>
            <a:r>
              <a:rPr lang="en-US" b="1" dirty="0"/>
              <a:t>How do we know they’re safe?</a:t>
            </a:r>
          </a:p>
        </p:txBody>
      </p:sp>
    </p:spTree>
    <p:extLst>
      <p:ext uri="{BB962C8B-B14F-4D97-AF65-F5344CB8AC3E}">
        <p14:creationId xmlns:p14="http://schemas.microsoft.com/office/powerpoint/2010/main" val="179799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2F8EB-0A70-42B2-9175-265D1598A590}"/>
              </a:ext>
            </a:extLst>
          </p:cNvPr>
          <p:cNvSpPr>
            <a:spLocks noGrp="1"/>
          </p:cNvSpPr>
          <p:nvPr>
            <p:ph type="title"/>
          </p:nvPr>
        </p:nvSpPr>
        <p:spPr/>
        <p:txBody>
          <a:bodyPr/>
          <a:lstStyle/>
          <a:p>
            <a:r>
              <a:rPr lang="en-US" dirty="0"/>
              <a:t>What is Vaccine Hesitancy?</a:t>
            </a:r>
          </a:p>
        </p:txBody>
      </p:sp>
      <p:sp>
        <p:nvSpPr>
          <p:cNvPr id="3" name="Content Placeholder 2">
            <a:extLst>
              <a:ext uri="{FF2B5EF4-FFF2-40B4-BE49-F238E27FC236}">
                <a16:creationId xmlns:a16="http://schemas.microsoft.com/office/drawing/2014/main" id="{F64CAE18-85F4-4EA9-A91E-9023D6DB447B}"/>
              </a:ext>
            </a:extLst>
          </p:cNvPr>
          <p:cNvSpPr>
            <a:spLocks noGrp="1"/>
          </p:cNvSpPr>
          <p:nvPr>
            <p:ph idx="1"/>
          </p:nvPr>
        </p:nvSpPr>
        <p:spPr>
          <a:xfrm>
            <a:off x="722122" y="2064773"/>
            <a:ext cx="4990420" cy="4119716"/>
          </a:xfrm>
        </p:spPr>
        <p:txBody>
          <a:bodyPr>
            <a:normAutofit/>
          </a:bodyPr>
          <a:lstStyle/>
          <a:p>
            <a:pPr marL="0" indent="0">
              <a:buNone/>
            </a:pPr>
            <a:r>
              <a:rPr lang="en-US" sz="2400" b="1" dirty="0"/>
              <a:t>Vaccine Hesitancy</a:t>
            </a:r>
            <a:r>
              <a:rPr lang="en-US" b="1" dirty="0"/>
              <a:t> </a:t>
            </a:r>
            <a:r>
              <a:rPr lang="en-US" dirty="0"/>
              <a:t>is when someone may be reluctant to get a vaccine because of distrust or misinformation. They may have concerns due to mistrust because of the history of abuse in the medical system due to racism and other forms of discrimination or personal experiences in the health care system. They could also be concerned about safety because of the speed of the trials, their age or disability, disinformation, or mistrust of the government.</a:t>
            </a:r>
          </a:p>
        </p:txBody>
      </p:sp>
      <p:sp>
        <p:nvSpPr>
          <p:cNvPr id="4" name="TextBox 3">
            <a:extLst>
              <a:ext uri="{FF2B5EF4-FFF2-40B4-BE49-F238E27FC236}">
                <a16:creationId xmlns:a16="http://schemas.microsoft.com/office/drawing/2014/main" id="{07296985-51CB-437A-B739-9E6826B69E04}"/>
              </a:ext>
            </a:extLst>
          </p:cNvPr>
          <p:cNvSpPr txBox="1"/>
          <p:nvPr/>
        </p:nvSpPr>
        <p:spPr>
          <a:xfrm>
            <a:off x="6028272" y="2064773"/>
            <a:ext cx="5441606" cy="4493538"/>
          </a:xfrm>
          <a:prstGeom prst="rect">
            <a:avLst/>
          </a:prstGeom>
          <a:noFill/>
        </p:spPr>
        <p:txBody>
          <a:bodyPr wrap="square" rtlCol="0">
            <a:spAutoFit/>
          </a:bodyPr>
          <a:lstStyle/>
          <a:p>
            <a:r>
              <a:rPr lang="en-US" sz="2200" b="1" dirty="0"/>
              <a:t>Tips for speaking with those hesitant</a:t>
            </a:r>
          </a:p>
          <a:p>
            <a:endParaRPr lang="en-US" sz="2200" b="1" dirty="0"/>
          </a:p>
          <a:p>
            <a:pPr marL="285750" indent="-285750">
              <a:buFont typeface="Arial" panose="020B0604020202020204" pitchFamily="34" charset="0"/>
              <a:buChar char="•"/>
            </a:pPr>
            <a:r>
              <a:rPr lang="en-US" sz="2000" b="1" dirty="0"/>
              <a:t>Acknowledge </a:t>
            </a:r>
            <a:r>
              <a:rPr lang="en-US" sz="2000" dirty="0"/>
              <a:t>that your friend or family member wants the best for themselves and their loved ones. </a:t>
            </a:r>
          </a:p>
          <a:p>
            <a:pPr marL="285750" indent="-285750">
              <a:buFont typeface="Arial" panose="020B0604020202020204" pitchFamily="34" charset="0"/>
              <a:buChar char="•"/>
            </a:pPr>
            <a:r>
              <a:rPr lang="en-US" sz="2000" b="1" dirty="0">
                <a:effectLst/>
                <a:latin typeface="Cambria" panose="02040503050406030204" pitchFamily="18" charset="0"/>
                <a:ea typeface="Calibri" panose="020F0502020204030204" pitchFamily="34" charset="0"/>
                <a:cs typeface="Times New Roman" panose="02020603050405020304" pitchFamily="18" charset="0"/>
              </a:rPr>
              <a:t>Ask</a:t>
            </a:r>
            <a:r>
              <a:rPr lang="en-US" sz="2000" dirty="0">
                <a:effectLst/>
                <a:latin typeface="Cambria" panose="02040503050406030204" pitchFamily="18" charset="0"/>
                <a:ea typeface="Calibri" panose="020F0502020204030204" pitchFamily="34" charset="0"/>
                <a:cs typeface="Times New Roman" panose="02020603050405020304" pitchFamily="18" charset="0"/>
              </a:rPr>
              <a:t> if there’s anything about the COVID-19 vaccine that they’re unsure about. </a:t>
            </a:r>
          </a:p>
          <a:p>
            <a:pPr marL="285750" indent="-285750">
              <a:buFont typeface="Arial" panose="020B0604020202020204" pitchFamily="34" charset="0"/>
              <a:buChar char="•"/>
            </a:pPr>
            <a:r>
              <a:rPr lang="en-US" sz="2000" b="1" dirty="0">
                <a:effectLst/>
                <a:latin typeface="Cambria" panose="02040503050406030204" pitchFamily="18" charset="0"/>
                <a:ea typeface="Calibri" panose="020F0502020204030204" pitchFamily="34" charset="0"/>
                <a:cs typeface="Times New Roman" panose="02020603050405020304" pitchFamily="18" charset="0"/>
              </a:rPr>
              <a:t>Offer</a:t>
            </a:r>
            <a:r>
              <a:rPr lang="en-US" sz="2000" dirty="0">
                <a:effectLst/>
                <a:latin typeface="Cambria" panose="02040503050406030204" pitchFamily="18" charset="0"/>
                <a:ea typeface="Calibri" panose="020F0502020204030204" pitchFamily="34" charset="0"/>
                <a:cs typeface="Times New Roman" panose="02020603050405020304" pitchFamily="18" charset="0"/>
              </a:rPr>
              <a:t> information from trusted resources that addresses their concern. </a:t>
            </a:r>
          </a:p>
          <a:p>
            <a:pPr marL="285750" indent="-285750">
              <a:buFont typeface="Arial" panose="020B0604020202020204" pitchFamily="34" charset="0"/>
              <a:buChar char="•"/>
            </a:pPr>
            <a:r>
              <a:rPr lang="en-US" sz="2000" b="1" dirty="0">
                <a:effectLst/>
                <a:latin typeface="Cambria" panose="02040503050406030204" pitchFamily="18" charset="0"/>
                <a:ea typeface="Calibri" panose="020F0502020204030204" pitchFamily="34" charset="0"/>
                <a:cs typeface="Times New Roman" panose="02020603050405020304" pitchFamily="18" charset="0"/>
              </a:rPr>
              <a:t>Share</a:t>
            </a:r>
            <a:r>
              <a:rPr lang="en-US" sz="2000" dirty="0">
                <a:effectLst/>
                <a:latin typeface="Cambria" panose="02040503050406030204" pitchFamily="18" charset="0"/>
                <a:ea typeface="Calibri" panose="020F0502020204030204" pitchFamily="34" charset="0"/>
                <a:cs typeface="Times New Roman" panose="02020603050405020304" pitchFamily="18" charset="0"/>
              </a:rPr>
              <a:t> stories that frame why you chose to get the COVID-19 vaccine. </a:t>
            </a:r>
          </a:p>
          <a:p>
            <a:pPr marL="285750" indent="-285750">
              <a:buFont typeface="Arial" panose="020B0604020202020204" pitchFamily="34" charset="0"/>
              <a:buChar char="•"/>
            </a:pPr>
            <a:r>
              <a:rPr lang="en-US" sz="2000" b="1" dirty="0">
                <a:effectLst/>
                <a:latin typeface="Cambria" panose="02040503050406030204" pitchFamily="18" charset="0"/>
                <a:ea typeface="Calibri" panose="020F0502020204030204" pitchFamily="34" charset="0"/>
                <a:cs typeface="Times New Roman" panose="02020603050405020304" pitchFamily="18" charset="0"/>
              </a:rPr>
              <a:t>Encourage</a:t>
            </a:r>
            <a:r>
              <a:rPr lang="en-US" sz="2000" dirty="0">
                <a:effectLst/>
                <a:latin typeface="Cambria" panose="02040503050406030204" pitchFamily="18" charset="0"/>
                <a:ea typeface="Calibri" panose="020F0502020204030204" pitchFamily="34" charset="0"/>
                <a:cs typeface="Times New Roman" panose="02020603050405020304" pitchFamily="18" charset="0"/>
              </a:rPr>
              <a:t> them to talk with their provider or local clinic.</a:t>
            </a:r>
          </a:p>
          <a:p>
            <a:pPr marL="285750" indent="-285750">
              <a:buFont typeface="Arial" panose="020B0604020202020204" pitchFamily="34" charset="0"/>
              <a:buChar char="•"/>
            </a:pPr>
            <a:endParaRPr lang="en-US" sz="2200" dirty="0"/>
          </a:p>
        </p:txBody>
      </p:sp>
    </p:spTree>
    <p:extLst>
      <p:ext uri="{BB962C8B-B14F-4D97-AF65-F5344CB8AC3E}">
        <p14:creationId xmlns:p14="http://schemas.microsoft.com/office/powerpoint/2010/main" val="3491063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520CC-BB3A-4395-BCBF-12D557C20AD2}"/>
              </a:ext>
            </a:extLst>
          </p:cNvPr>
          <p:cNvSpPr>
            <a:spLocks noGrp="1"/>
          </p:cNvSpPr>
          <p:nvPr>
            <p:ph type="title"/>
          </p:nvPr>
        </p:nvSpPr>
        <p:spPr/>
        <p:txBody>
          <a:bodyPr/>
          <a:lstStyle/>
          <a:p>
            <a:r>
              <a:rPr lang="en-US" dirty="0"/>
              <a:t>Debunking Common Rumors</a:t>
            </a:r>
          </a:p>
        </p:txBody>
      </p:sp>
      <p:sp>
        <p:nvSpPr>
          <p:cNvPr id="3" name="Content Placeholder 2">
            <a:extLst>
              <a:ext uri="{FF2B5EF4-FFF2-40B4-BE49-F238E27FC236}">
                <a16:creationId xmlns:a16="http://schemas.microsoft.com/office/drawing/2014/main" id="{CB0B1392-9799-4438-BE13-503F391177F0}"/>
              </a:ext>
            </a:extLst>
          </p:cNvPr>
          <p:cNvSpPr>
            <a:spLocks noGrp="1"/>
          </p:cNvSpPr>
          <p:nvPr>
            <p:ph idx="1"/>
          </p:nvPr>
        </p:nvSpPr>
        <p:spPr>
          <a:xfrm>
            <a:off x="772483" y="1942855"/>
            <a:ext cx="10644952" cy="4389120"/>
          </a:xfrm>
        </p:spPr>
        <p:txBody>
          <a:bodyPr>
            <a:normAutofit/>
          </a:bodyPr>
          <a:lstStyle/>
          <a:p>
            <a:r>
              <a:rPr lang="en-US" b="1" dirty="0"/>
              <a:t>Is it safe for me to get a COVID-19 vaccine if I would like to have a baby one day?</a:t>
            </a:r>
          </a:p>
          <a:p>
            <a:pPr lvl="1"/>
            <a:r>
              <a:rPr lang="en-US" b="1" u="sng" dirty="0"/>
              <a:t>Yes</a:t>
            </a:r>
            <a:r>
              <a:rPr lang="en-US" u="sng" dirty="0"/>
              <a:t>.</a:t>
            </a:r>
            <a:r>
              <a:rPr lang="en-US" dirty="0"/>
              <a:t> If you are trying to become pregnant now or want to become pregnant, you may safely get a COVID-19 vaccine when available. There is currently </a:t>
            </a:r>
            <a:r>
              <a:rPr lang="en-US" b="1" dirty="0"/>
              <a:t>no</a:t>
            </a:r>
            <a:r>
              <a:rPr lang="en-US" dirty="0"/>
              <a:t> evidence that COVID-19 vaccines cause any problems related to pregnancy or the development of the placenta.</a:t>
            </a:r>
          </a:p>
          <a:p>
            <a:pPr lvl="1"/>
            <a:r>
              <a:rPr lang="en-US" u="sng" dirty="0"/>
              <a:t>In addition</a:t>
            </a:r>
            <a:r>
              <a:rPr lang="en-US" dirty="0"/>
              <a:t>, there is </a:t>
            </a:r>
            <a:r>
              <a:rPr lang="en-US" b="1" dirty="0"/>
              <a:t>no</a:t>
            </a:r>
            <a:r>
              <a:rPr lang="en-US" dirty="0"/>
              <a:t> evidence that male or female fertility issues are a side effect of </a:t>
            </a:r>
            <a:r>
              <a:rPr lang="en-US" b="1" dirty="0"/>
              <a:t>any</a:t>
            </a:r>
            <a:r>
              <a:rPr lang="en-US" dirty="0"/>
              <a:t> vaccines, </a:t>
            </a:r>
            <a:r>
              <a:rPr lang="en-US" b="1" dirty="0"/>
              <a:t>including </a:t>
            </a:r>
            <a:r>
              <a:rPr lang="en-US" dirty="0"/>
              <a:t>the COVID-19 vaccine.</a:t>
            </a:r>
            <a:endParaRPr lang="en-US" u="sng" dirty="0"/>
          </a:p>
          <a:p>
            <a:r>
              <a:rPr lang="en-US" b="1" dirty="0"/>
              <a:t>Can the COVID-19 vaccine make me sick with COVID-19?</a:t>
            </a:r>
          </a:p>
          <a:p>
            <a:pPr lvl="1"/>
            <a:r>
              <a:rPr lang="en-US" b="1" u="sng" dirty="0"/>
              <a:t>No.</a:t>
            </a:r>
            <a:r>
              <a:rPr lang="en-US" dirty="0"/>
              <a:t> None of the authorized COVID-19 vaccines contain the live virus that causes COVID-19. The symptoms you may feel after receiving the vaccine is your immune response</a:t>
            </a:r>
            <a:endParaRPr lang="en-US" b="1" u="sng" dirty="0"/>
          </a:p>
          <a:p>
            <a:r>
              <a:rPr lang="en-US" b="1" dirty="0"/>
              <a:t>More myths and explanations </a:t>
            </a:r>
            <a:r>
              <a:rPr lang="en-US" b="1" dirty="0">
                <a:hlinkClick r:id="rId3"/>
              </a:rPr>
              <a:t>here</a:t>
            </a:r>
            <a:endParaRPr lang="en-US" b="1" dirty="0"/>
          </a:p>
        </p:txBody>
      </p:sp>
    </p:spTree>
    <p:extLst>
      <p:ext uri="{BB962C8B-B14F-4D97-AF65-F5344CB8AC3E}">
        <p14:creationId xmlns:p14="http://schemas.microsoft.com/office/powerpoint/2010/main" val="3143202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C7D3E-202B-45F6-BCC1-EDDC2069659A}"/>
              </a:ext>
            </a:extLst>
          </p:cNvPr>
          <p:cNvSpPr>
            <a:spLocks noGrp="1"/>
          </p:cNvSpPr>
          <p:nvPr>
            <p:ph type="title"/>
          </p:nvPr>
        </p:nvSpPr>
        <p:spPr/>
        <p:txBody>
          <a:bodyPr/>
          <a:lstStyle/>
          <a:p>
            <a:r>
              <a:rPr lang="en-US" dirty="0"/>
              <a:t>Tools and Resources</a:t>
            </a:r>
          </a:p>
        </p:txBody>
      </p:sp>
      <p:sp>
        <p:nvSpPr>
          <p:cNvPr id="3" name="Content Placeholder 2">
            <a:extLst>
              <a:ext uri="{FF2B5EF4-FFF2-40B4-BE49-F238E27FC236}">
                <a16:creationId xmlns:a16="http://schemas.microsoft.com/office/drawing/2014/main" id="{F59A0C1A-096A-408B-BEF6-4843C2FF226F}"/>
              </a:ext>
            </a:extLst>
          </p:cNvPr>
          <p:cNvSpPr>
            <a:spLocks noGrp="1"/>
          </p:cNvSpPr>
          <p:nvPr>
            <p:ph idx="1"/>
          </p:nvPr>
        </p:nvSpPr>
        <p:spPr>
          <a:xfrm>
            <a:off x="5391461" y="2365641"/>
            <a:ext cx="6358087" cy="2874952"/>
          </a:xfrm>
        </p:spPr>
        <p:txBody>
          <a:bodyPr>
            <a:normAutofit lnSpcReduction="10000"/>
          </a:bodyPr>
          <a:lstStyle/>
          <a:p>
            <a:r>
              <a:rPr lang="en-US" dirty="0"/>
              <a:t>Chase Smith – COVID-19 Vaccine Access Grant Coordinator</a:t>
            </a:r>
          </a:p>
          <a:p>
            <a:r>
              <a:rPr lang="en-US" dirty="0"/>
              <a:t>Local County Health Department information</a:t>
            </a:r>
          </a:p>
          <a:p>
            <a:r>
              <a:rPr lang="en-US" dirty="0"/>
              <a:t>Frequently Asked Questions</a:t>
            </a:r>
          </a:p>
          <a:p>
            <a:r>
              <a:rPr lang="en-US" dirty="0"/>
              <a:t>Paper Material and Resources</a:t>
            </a:r>
          </a:p>
          <a:p>
            <a:r>
              <a:rPr lang="en-US" dirty="0"/>
              <a:t>Talking Points on Vaccines and Hesitancy</a:t>
            </a:r>
          </a:p>
          <a:p>
            <a:r>
              <a:rPr lang="en-US" dirty="0"/>
              <a:t>Social Media Messaging</a:t>
            </a:r>
          </a:p>
        </p:txBody>
      </p:sp>
      <p:sp>
        <p:nvSpPr>
          <p:cNvPr id="4" name="Content Placeholder 2">
            <a:extLst>
              <a:ext uri="{FF2B5EF4-FFF2-40B4-BE49-F238E27FC236}">
                <a16:creationId xmlns:a16="http://schemas.microsoft.com/office/drawing/2014/main" id="{09B03453-217E-47EB-8AE7-AB3D12D5DB33}"/>
              </a:ext>
            </a:extLst>
          </p:cNvPr>
          <p:cNvSpPr txBox="1">
            <a:spLocks/>
          </p:cNvSpPr>
          <p:nvPr/>
        </p:nvSpPr>
        <p:spPr>
          <a:xfrm>
            <a:off x="442452" y="2282067"/>
            <a:ext cx="4080387" cy="2874952"/>
          </a:xfrm>
          <a:prstGeom prst="rect">
            <a:avLst/>
          </a:prstGeom>
        </p:spPr>
        <p:txBody>
          <a:bodyPr vert="horz" lIns="91440" tIns="45720" rIns="91440" bIns="45720" rtlCol="0">
            <a:normAutofit/>
          </a:bodyPr>
          <a:lstStyle>
            <a:lvl1pPr marL="342900" indent="-342900" algn="l" defTabSz="914400" rtl="0" eaLnBrk="1" latinLnBrk="0" hangingPunct="1">
              <a:lnSpc>
                <a:spcPct val="90000"/>
              </a:lnSpc>
              <a:spcBef>
                <a:spcPts val="1200"/>
              </a:spcBef>
              <a:spcAft>
                <a:spcPts val="200"/>
              </a:spcAft>
              <a:buClr>
                <a:schemeClr val="tx1"/>
              </a:buClr>
              <a:buFont typeface="Cambria" panose="02040503050406030204" pitchFamily="18" charset="0"/>
              <a:buChar char="•"/>
              <a:defRPr sz="2200" kern="1200">
                <a:solidFill>
                  <a:schemeClr val="tx1"/>
                </a:solidFill>
                <a:latin typeface="+mn-lt"/>
                <a:ea typeface="+mn-ea"/>
                <a:cs typeface="+mn-cs"/>
              </a:defRPr>
            </a:lvl1pPr>
            <a:lvl2pPr marL="858838" indent="-342900" algn="l" defTabSz="914400" rtl="0" eaLnBrk="1" latinLnBrk="0" hangingPunct="1">
              <a:lnSpc>
                <a:spcPct val="90000"/>
              </a:lnSpc>
              <a:spcBef>
                <a:spcPts val="200"/>
              </a:spcBef>
              <a:spcAft>
                <a:spcPts val="400"/>
              </a:spcAft>
              <a:buClr>
                <a:schemeClr val="tx1"/>
              </a:buClr>
              <a:buFont typeface="Courier New" panose="02070309020205020404" pitchFamily="49" charset="0"/>
              <a:buChar char="o"/>
              <a:defRPr sz="2000" kern="1200">
                <a:solidFill>
                  <a:schemeClr val="tx1"/>
                </a:solidFill>
                <a:latin typeface="+mn-lt"/>
                <a:ea typeface="+mn-ea"/>
                <a:cs typeface="+mn-cs"/>
              </a:defRPr>
            </a:lvl2pPr>
            <a:lvl3pPr marL="1255713" indent="-28575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971550" indent="-285750" algn="l" defTabSz="1485900" rtl="0" eaLnBrk="1" latinLnBrk="0" hangingPunct="1">
              <a:lnSpc>
                <a:spcPct val="90000"/>
              </a:lnSpc>
              <a:spcBef>
                <a:spcPts val="200"/>
              </a:spcBef>
              <a:spcAft>
                <a:spcPts val="400"/>
              </a:spcAft>
              <a:buClr>
                <a:schemeClr val="tx1"/>
              </a:buClr>
              <a:buFont typeface="Cambria" panose="02040503050406030204" pitchFamily="18" charset="0"/>
              <a:buChar char="•"/>
              <a:defRPr sz="1600" kern="1200">
                <a:solidFill>
                  <a:schemeClr val="tx1"/>
                </a:solidFill>
                <a:latin typeface="+mn-lt"/>
                <a:ea typeface="+mn-ea"/>
                <a:cs typeface="+mn-cs"/>
              </a:defRPr>
            </a:lvl4pPr>
            <a:lvl5pPr marL="1200150" indent="-285750" algn="l" defTabSz="914400" rtl="0" eaLnBrk="1" latinLnBrk="0" hangingPunct="1">
              <a:lnSpc>
                <a:spcPct val="90000"/>
              </a:lnSpc>
              <a:spcBef>
                <a:spcPts val="200"/>
              </a:spcBef>
              <a:spcAft>
                <a:spcPts val="400"/>
              </a:spcAft>
              <a:buClr>
                <a:schemeClr val="tx1"/>
              </a:buClr>
              <a:buFont typeface="Cambria" panose="02040503050406030204" pitchFamily="18" charset="0"/>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v"/>
              <a:defRPr sz="1600" kern="1200">
                <a:solidFill>
                  <a:schemeClr val="tx1"/>
                </a:solidFill>
                <a:latin typeface="+mn-lt"/>
                <a:ea typeface="+mn-ea"/>
                <a:cs typeface="+mn-cs"/>
              </a:defRPr>
            </a:lvl8pPr>
            <a:lvl9pPr marL="2058988" indent="-285750" algn="l" defTabSz="914400" rtl="0" eaLnBrk="1" latinLnBrk="0" hangingPunct="1">
              <a:lnSpc>
                <a:spcPct val="90000"/>
              </a:lnSpc>
              <a:spcBef>
                <a:spcPts val="200"/>
              </a:spcBef>
              <a:spcAft>
                <a:spcPts val="400"/>
              </a:spcAft>
              <a:buClr>
                <a:schemeClr val="tx1"/>
              </a:buClr>
              <a:buFont typeface="Wingdings" panose="05000000000000000000" pitchFamily="2" charset="2"/>
              <a:buChar char="Ø"/>
              <a:defRPr sz="1600" kern="1200">
                <a:solidFill>
                  <a:schemeClr val="tx1"/>
                </a:solidFill>
                <a:latin typeface="+mn-lt"/>
                <a:ea typeface="+mn-ea"/>
                <a:cs typeface="+mn-cs"/>
              </a:defRPr>
            </a:lvl9pPr>
          </a:lstStyle>
          <a:p>
            <a:pPr marL="0" indent="0">
              <a:buNone/>
            </a:pPr>
            <a:r>
              <a:rPr lang="en-US" dirty="0"/>
              <a:t>In the rest of this toolkit, we provide several resources at your disposal. You do not have to use any of the materials provided; however, we ask that you do maintain ways to keep your congregation safe.</a:t>
            </a:r>
          </a:p>
        </p:txBody>
      </p:sp>
    </p:spTree>
    <p:extLst>
      <p:ext uri="{BB962C8B-B14F-4D97-AF65-F5344CB8AC3E}">
        <p14:creationId xmlns:p14="http://schemas.microsoft.com/office/powerpoint/2010/main" val="3241503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A7974-5251-48C3-A290-C631F6539BA8}"/>
              </a:ext>
            </a:extLst>
          </p:cNvPr>
          <p:cNvSpPr>
            <a:spLocks noGrp="1"/>
          </p:cNvSpPr>
          <p:nvPr>
            <p:ph type="title"/>
          </p:nvPr>
        </p:nvSpPr>
        <p:spPr/>
        <p:txBody>
          <a:bodyPr/>
          <a:lstStyle/>
          <a:p>
            <a:r>
              <a:rPr lang="en-US" dirty="0"/>
              <a:t>COVID-19 Vaccine Access Grant Coordinator</a:t>
            </a:r>
          </a:p>
        </p:txBody>
      </p:sp>
      <p:sp>
        <p:nvSpPr>
          <p:cNvPr id="3" name="Content Placeholder 2">
            <a:extLst>
              <a:ext uri="{FF2B5EF4-FFF2-40B4-BE49-F238E27FC236}">
                <a16:creationId xmlns:a16="http://schemas.microsoft.com/office/drawing/2014/main" id="{A572AD80-4CF8-4565-9443-397BC2BEAA5E}"/>
              </a:ext>
            </a:extLst>
          </p:cNvPr>
          <p:cNvSpPr>
            <a:spLocks noGrp="1"/>
          </p:cNvSpPr>
          <p:nvPr>
            <p:ph idx="1"/>
          </p:nvPr>
        </p:nvSpPr>
        <p:spPr/>
        <p:txBody>
          <a:bodyPr>
            <a:normAutofit lnSpcReduction="10000"/>
          </a:bodyPr>
          <a:lstStyle/>
          <a:p>
            <a:r>
              <a:rPr lang="en-US" dirty="0"/>
              <a:t>Chase Smith develops public outreach methods for Area III (Teton, Pondera, Glacier, Toole, Chouteau, Liberty, and Blaine counties) and uses grand money to support vaccination efforts.</a:t>
            </a:r>
          </a:p>
          <a:p>
            <a:r>
              <a:rPr lang="en-US" dirty="0"/>
              <a:t>Readily available for speaking, reference information, group consultation; a resource for you.</a:t>
            </a:r>
          </a:p>
          <a:p>
            <a:r>
              <a:rPr lang="en-US" dirty="0"/>
              <a:t>Supports vaccine access through Grant,</a:t>
            </a:r>
          </a:p>
          <a:p>
            <a:pPr lvl="1"/>
            <a:r>
              <a:rPr lang="en-US" dirty="0"/>
              <a:t>Can help support transportation to/from vaccination appointments financially.</a:t>
            </a:r>
          </a:p>
          <a:p>
            <a:r>
              <a:rPr lang="en-US" dirty="0"/>
              <a:t>Contact information</a:t>
            </a:r>
          </a:p>
          <a:p>
            <a:pPr lvl="1"/>
            <a:r>
              <a:rPr lang="en-US" dirty="0"/>
              <a:t>Based out of the Agency on Aging in Conrad</a:t>
            </a:r>
          </a:p>
          <a:p>
            <a:pPr lvl="2"/>
            <a:r>
              <a:rPr lang="en-US" dirty="0"/>
              <a:t>Phone: (406)271-7553</a:t>
            </a:r>
          </a:p>
          <a:p>
            <a:pPr lvl="2"/>
            <a:r>
              <a:rPr lang="en-US" dirty="0"/>
              <a:t>Email: </a:t>
            </a:r>
            <a:r>
              <a:rPr lang="en-US" dirty="0">
                <a:hlinkClick r:id="rId2"/>
              </a:rPr>
              <a:t>csmith@aoamt.gov</a:t>
            </a:r>
            <a:endParaRPr lang="en-US" dirty="0"/>
          </a:p>
          <a:p>
            <a:pPr marL="969963" lvl="2" indent="0">
              <a:buNone/>
            </a:pPr>
            <a:endParaRPr lang="en-US" dirty="0"/>
          </a:p>
        </p:txBody>
      </p:sp>
    </p:spTree>
    <p:extLst>
      <p:ext uri="{BB962C8B-B14F-4D97-AF65-F5344CB8AC3E}">
        <p14:creationId xmlns:p14="http://schemas.microsoft.com/office/powerpoint/2010/main" val="1533199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AB29C-5FF3-4D89-8EC7-6142F67BD0FF}"/>
              </a:ext>
            </a:extLst>
          </p:cNvPr>
          <p:cNvSpPr>
            <a:spLocks noGrp="1"/>
          </p:cNvSpPr>
          <p:nvPr>
            <p:ph type="title"/>
          </p:nvPr>
        </p:nvSpPr>
        <p:spPr/>
        <p:txBody>
          <a:bodyPr/>
          <a:lstStyle/>
          <a:p>
            <a:r>
              <a:rPr lang="en-US" dirty="0"/>
              <a:t>Local County Health Department</a:t>
            </a:r>
          </a:p>
        </p:txBody>
      </p:sp>
      <p:graphicFrame>
        <p:nvGraphicFramePr>
          <p:cNvPr id="4" name="Table 4">
            <a:extLst>
              <a:ext uri="{FF2B5EF4-FFF2-40B4-BE49-F238E27FC236}">
                <a16:creationId xmlns:a16="http://schemas.microsoft.com/office/drawing/2014/main" id="{7A8FC402-8DE2-494C-9561-F4AC6D5E893B}"/>
              </a:ext>
            </a:extLst>
          </p:cNvPr>
          <p:cNvGraphicFramePr>
            <a:graphicFrameLocks noGrp="1"/>
          </p:cNvGraphicFramePr>
          <p:nvPr>
            <p:extLst>
              <p:ext uri="{D42A27DB-BD31-4B8C-83A1-F6EECF244321}">
                <p14:modId xmlns:p14="http://schemas.microsoft.com/office/powerpoint/2010/main" val="207024896"/>
              </p:ext>
            </p:extLst>
          </p:nvPr>
        </p:nvGraphicFramePr>
        <p:xfrm>
          <a:off x="6515699" y="2363471"/>
          <a:ext cx="4824674" cy="3713237"/>
        </p:xfrm>
        <a:graphic>
          <a:graphicData uri="http://schemas.openxmlformats.org/drawingml/2006/table">
            <a:tbl>
              <a:tblPr firstRow="1" bandRow="1">
                <a:tableStyleId>{5C22544A-7EE6-4342-B048-85BDC9FD1C3A}</a:tableStyleId>
              </a:tblPr>
              <a:tblGrid>
                <a:gridCol w="2536687">
                  <a:extLst>
                    <a:ext uri="{9D8B030D-6E8A-4147-A177-3AD203B41FA5}">
                      <a16:colId xmlns:a16="http://schemas.microsoft.com/office/drawing/2014/main" val="1899750180"/>
                    </a:ext>
                  </a:extLst>
                </a:gridCol>
                <a:gridCol w="2287987">
                  <a:extLst>
                    <a:ext uri="{9D8B030D-6E8A-4147-A177-3AD203B41FA5}">
                      <a16:colId xmlns:a16="http://schemas.microsoft.com/office/drawing/2014/main" val="1167702424"/>
                    </a:ext>
                  </a:extLst>
                </a:gridCol>
              </a:tblGrid>
              <a:tr h="492997">
                <a:tc>
                  <a:txBody>
                    <a:bodyPr/>
                    <a:lstStyle/>
                    <a:p>
                      <a:pPr algn="ctr"/>
                      <a:r>
                        <a:rPr lang="en-US" sz="2400" dirty="0">
                          <a:solidFill>
                            <a:schemeClr val="bg2"/>
                          </a:solidFill>
                        </a:rPr>
                        <a:t>County</a:t>
                      </a:r>
                      <a:endParaRPr lang="en-US" dirty="0">
                        <a:solidFill>
                          <a:schemeClr val="bg2"/>
                        </a:solidFill>
                      </a:endParaRPr>
                    </a:p>
                  </a:txBody>
                  <a:tcPr/>
                </a:tc>
                <a:tc>
                  <a:txBody>
                    <a:bodyPr/>
                    <a:lstStyle/>
                    <a:p>
                      <a:pPr algn="ctr"/>
                      <a:r>
                        <a:rPr lang="en-US" sz="2400" dirty="0">
                          <a:solidFill>
                            <a:schemeClr val="bg2"/>
                          </a:solidFill>
                        </a:rPr>
                        <a:t>Phone</a:t>
                      </a:r>
                    </a:p>
                  </a:txBody>
                  <a:tcPr/>
                </a:tc>
                <a:extLst>
                  <a:ext uri="{0D108BD9-81ED-4DB2-BD59-A6C34878D82A}">
                    <a16:rowId xmlns:a16="http://schemas.microsoft.com/office/drawing/2014/main" val="1833304815"/>
                  </a:ext>
                </a:extLst>
              </a:tr>
              <a:tr h="46562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Blaine</a:t>
                      </a:r>
                    </a:p>
                  </a:txBody>
                  <a:tcPr/>
                </a:tc>
                <a:tc>
                  <a:txBody>
                    <a:bodyPr/>
                    <a:lstStyle/>
                    <a:p>
                      <a:pPr algn="ctr"/>
                      <a:r>
                        <a:rPr lang="en-US" dirty="0"/>
                        <a:t>(406)357-2345</a:t>
                      </a:r>
                    </a:p>
                  </a:txBody>
                  <a:tcPr/>
                </a:tc>
                <a:extLst>
                  <a:ext uri="{0D108BD9-81ED-4DB2-BD59-A6C34878D82A}">
                    <a16:rowId xmlns:a16="http://schemas.microsoft.com/office/drawing/2014/main" val="570107822"/>
                  </a:ext>
                </a:extLst>
              </a:tr>
              <a:tr h="46443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Chouteau</a:t>
                      </a:r>
                    </a:p>
                  </a:txBody>
                  <a:tcPr/>
                </a:tc>
                <a:tc>
                  <a:txBody>
                    <a:bodyPr/>
                    <a:lstStyle/>
                    <a:p>
                      <a:pPr algn="ctr"/>
                      <a:r>
                        <a:rPr lang="en-US" dirty="0"/>
                        <a:t>(406)622-3771</a:t>
                      </a:r>
                    </a:p>
                  </a:txBody>
                  <a:tcPr/>
                </a:tc>
                <a:extLst>
                  <a:ext uri="{0D108BD9-81ED-4DB2-BD59-A6C34878D82A}">
                    <a16:rowId xmlns:a16="http://schemas.microsoft.com/office/drawing/2014/main" val="313997172"/>
                  </a:ext>
                </a:extLst>
              </a:tr>
              <a:tr h="45077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Glacier</a:t>
                      </a:r>
                    </a:p>
                  </a:txBody>
                  <a:tcPr/>
                </a:tc>
                <a:tc>
                  <a:txBody>
                    <a:bodyPr/>
                    <a:lstStyle/>
                    <a:p>
                      <a:pPr algn="ctr"/>
                      <a:r>
                        <a:rPr lang="en-US" dirty="0"/>
                        <a:t>(406)873-2924</a:t>
                      </a:r>
                    </a:p>
                  </a:txBody>
                  <a:tcPr/>
                </a:tc>
                <a:extLst>
                  <a:ext uri="{0D108BD9-81ED-4DB2-BD59-A6C34878D82A}">
                    <a16:rowId xmlns:a16="http://schemas.microsoft.com/office/drawing/2014/main" val="129310598"/>
                  </a:ext>
                </a:extLst>
              </a:tr>
              <a:tr h="4745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Liberty</a:t>
                      </a:r>
                    </a:p>
                  </a:txBody>
                  <a:tcPr/>
                </a:tc>
                <a:tc>
                  <a:txBody>
                    <a:bodyPr/>
                    <a:lstStyle/>
                    <a:p>
                      <a:pPr algn="ctr"/>
                      <a:r>
                        <a:rPr lang="en-US" dirty="0"/>
                        <a:t>(406)759-5517</a:t>
                      </a:r>
                    </a:p>
                  </a:txBody>
                  <a:tcPr/>
                </a:tc>
                <a:extLst>
                  <a:ext uri="{0D108BD9-81ED-4DB2-BD59-A6C34878D82A}">
                    <a16:rowId xmlns:a16="http://schemas.microsoft.com/office/drawing/2014/main" val="2912468165"/>
                  </a:ext>
                </a:extLst>
              </a:tr>
              <a:tr h="39439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Pondera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(406)</a:t>
                      </a:r>
                      <a:r>
                        <a:rPr lang="en-US" sz="1800" b="0" i="0" kern="1200" dirty="0">
                          <a:solidFill>
                            <a:schemeClr val="dk1"/>
                          </a:solidFill>
                          <a:effectLst/>
                          <a:latin typeface="+mn-lt"/>
                          <a:ea typeface="+mn-ea"/>
                          <a:cs typeface="+mn-cs"/>
                        </a:rPr>
                        <a:t>271-3247</a:t>
                      </a:r>
                      <a:endParaRPr lang="en-US" dirty="0"/>
                    </a:p>
                  </a:txBody>
                  <a:tcPr/>
                </a:tc>
                <a:extLst>
                  <a:ext uri="{0D108BD9-81ED-4DB2-BD59-A6C34878D82A}">
                    <a16:rowId xmlns:a16="http://schemas.microsoft.com/office/drawing/2014/main" val="3733980230"/>
                  </a:ext>
                </a:extLst>
              </a:tr>
              <a:tr h="4852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Teton</a:t>
                      </a:r>
                    </a:p>
                  </a:txBody>
                  <a:tcPr/>
                </a:tc>
                <a:tc>
                  <a:txBody>
                    <a:bodyPr/>
                    <a:lstStyle/>
                    <a:p>
                      <a:pPr algn="ctr"/>
                      <a:r>
                        <a:rPr lang="en-US" dirty="0"/>
                        <a:t>(406)466-2562</a:t>
                      </a:r>
                    </a:p>
                  </a:txBody>
                  <a:tcPr/>
                </a:tc>
                <a:extLst>
                  <a:ext uri="{0D108BD9-81ED-4DB2-BD59-A6C34878D82A}">
                    <a16:rowId xmlns:a16="http://schemas.microsoft.com/office/drawing/2014/main" val="1218589300"/>
                  </a:ext>
                </a:extLst>
              </a:tr>
              <a:tr h="4852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Toole</a:t>
                      </a:r>
                    </a:p>
                  </a:txBody>
                  <a:tcPr/>
                </a:tc>
                <a:tc>
                  <a:txBody>
                    <a:bodyPr/>
                    <a:lstStyle/>
                    <a:p>
                      <a:pPr algn="ctr"/>
                      <a:r>
                        <a:rPr lang="en-US" dirty="0"/>
                        <a:t>(406)424-5169</a:t>
                      </a:r>
                    </a:p>
                  </a:txBody>
                  <a:tcPr/>
                </a:tc>
                <a:extLst>
                  <a:ext uri="{0D108BD9-81ED-4DB2-BD59-A6C34878D82A}">
                    <a16:rowId xmlns:a16="http://schemas.microsoft.com/office/drawing/2014/main" val="2419322979"/>
                  </a:ext>
                </a:extLst>
              </a:tr>
            </a:tbl>
          </a:graphicData>
        </a:graphic>
      </p:graphicFrame>
      <p:sp>
        <p:nvSpPr>
          <p:cNvPr id="7" name="TextBox 6">
            <a:extLst>
              <a:ext uri="{FF2B5EF4-FFF2-40B4-BE49-F238E27FC236}">
                <a16:creationId xmlns:a16="http://schemas.microsoft.com/office/drawing/2014/main" id="{1F3D0913-06FD-415E-B0BD-5B78C69A2DBD}"/>
              </a:ext>
            </a:extLst>
          </p:cNvPr>
          <p:cNvSpPr txBox="1">
            <a:spLocks/>
          </p:cNvSpPr>
          <p:nvPr/>
        </p:nvSpPr>
        <p:spPr>
          <a:xfrm>
            <a:off x="851627" y="2363471"/>
            <a:ext cx="5243332" cy="3713237"/>
          </a:xfrm>
          <a:prstGeom prst="rect">
            <a:avLst/>
          </a:prstGeom>
          <a:noFill/>
        </p:spPr>
        <p:txBody>
          <a:bodyPr wrap="square" rtlCol="0">
            <a:noAutofit/>
          </a:bodyPr>
          <a:lstStyle/>
          <a:p>
            <a:endParaRPr lang="en-US" sz="2000" dirty="0"/>
          </a:p>
          <a:p>
            <a:pPr marL="285750" indent="-285750">
              <a:buFont typeface="Arial" panose="020B0604020202020204" pitchFamily="34" charset="0"/>
              <a:buChar char="•"/>
            </a:pPr>
            <a:r>
              <a:rPr lang="en-US" sz="2000" dirty="0"/>
              <a:t>They can provide additional information or guidance on COVID-19 vaccines as well as having vaccines readily available to be administered.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Your local county health department is a resource for all health needs not just a site to get the COVID-19 vaccine.</a:t>
            </a:r>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41899762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ACCINE OUTREACH">
  <a:themeElements>
    <a:clrScheme name="Custom 5">
      <a:dk1>
        <a:srgbClr val="0F6FC6"/>
      </a:dk1>
      <a:lt1>
        <a:srgbClr val="0B5394"/>
      </a:lt1>
      <a:dk2>
        <a:srgbClr val="FFFFFF"/>
      </a:dk2>
      <a:lt2>
        <a:srgbClr val="FFFFFF"/>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hase">
      <a:majorFont>
        <a:latin typeface="Cambria"/>
        <a:ea typeface=""/>
        <a:cs typeface=""/>
      </a:majorFont>
      <a:minorFont>
        <a:latin typeface="Cambria"/>
        <a:ea typeface=""/>
        <a:cs typeface=""/>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B7CF026C-957E-4F4E-893C-D02C23AB63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1463</TotalTime>
  <Words>1207</Words>
  <Application>Microsoft Office PowerPoint</Application>
  <PresentationFormat>Widescreen</PresentationFormat>
  <Paragraphs>119</Paragraphs>
  <Slides>15</Slides>
  <Notes>3</Notes>
  <HiddenSlides>0</HiddenSlides>
  <MMClips>1</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Cambria</vt:lpstr>
      <vt:lpstr>Courier New</vt:lpstr>
      <vt:lpstr>Wingdings</vt:lpstr>
      <vt:lpstr>VACCINE OUTREACH</vt:lpstr>
      <vt:lpstr>Packager Shell Object</vt:lpstr>
      <vt:lpstr>COVID-19 Vaccine Toolkit for Faith-based Organizations</vt:lpstr>
      <vt:lpstr>Purpose and Goal</vt:lpstr>
      <vt:lpstr>Your Role as a Faith-Based Leader</vt:lpstr>
      <vt:lpstr>Facts About COVID-19 Vaccines</vt:lpstr>
      <vt:lpstr>What is Vaccine Hesitancy?</vt:lpstr>
      <vt:lpstr>Debunking Common Rumors</vt:lpstr>
      <vt:lpstr>Tools and Resources</vt:lpstr>
      <vt:lpstr>COVID-19 Vaccine Access Grant Coordinator</vt:lpstr>
      <vt:lpstr>Local County Health Department</vt:lpstr>
      <vt:lpstr>Frequently Asked Questions</vt:lpstr>
      <vt:lpstr>Paper Materials and Resources</vt:lpstr>
      <vt:lpstr>Talking Points</vt:lpstr>
      <vt:lpstr>Social Media Messaging</vt:lpstr>
      <vt:lpstr>For More Information</vt:lpstr>
      <vt:lpstr>Thank You for Helping Keep Out Communities Safe and Healthy!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Chase Smith</dc:creator>
  <cp:lastModifiedBy>Christina</cp:lastModifiedBy>
  <cp:revision>39</cp:revision>
  <dcterms:created xsi:type="dcterms:W3CDTF">2021-07-19T17:19:22Z</dcterms:created>
  <dcterms:modified xsi:type="dcterms:W3CDTF">2021-08-16T18:38:01Z</dcterms:modified>
</cp:coreProperties>
</file>