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2"/>
  </p:sldMasterIdLst>
  <p:notesMasterIdLst>
    <p:notesMasterId r:id="rId28"/>
  </p:notesMasterIdLst>
  <p:sldIdLst>
    <p:sldId id="256" r:id="rId3"/>
    <p:sldId id="290" r:id="rId4"/>
    <p:sldId id="270" r:id="rId5"/>
    <p:sldId id="257" r:id="rId6"/>
    <p:sldId id="258" r:id="rId7"/>
    <p:sldId id="272" r:id="rId8"/>
    <p:sldId id="273" r:id="rId9"/>
    <p:sldId id="259" r:id="rId10"/>
    <p:sldId id="274" r:id="rId11"/>
    <p:sldId id="275" r:id="rId12"/>
    <p:sldId id="260" r:id="rId13"/>
    <p:sldId id="261" r:id="rId14"/>
    <p:sldId id="276" r:id="rId15"/>
    <p:sldId id="277" r:id="rId16"/>
    <p:sldId id="282" r:id="rId17"/>
    <p:sldId id="283" r:id="rId18"/>
    <p:sldId id="288" r:id="rId19"/>
    <p:sldId id="284" r:id="rId20"/>
    <p:sldId id="289" r:id="rId21"/>
    <p:sldId id="267" r:id="rId22"/>
    <p:sldId id="268" r:id="rId23"/>
    <p:sldId id="285" r:id="rId24"/>
    <p:sldId id="286" r:id="rId25"/>
    <p:sldId id="269" r:id="rId26"/>
    <p:sldId id="287" r:id="rId27"/>
  </p:sldIdLst>
  <p:sldSz cx="12192000" cy="6858000"/>
  <p:notesSz cx="6858000" cy="9144000"/>
  <p:defaultTextStyle>
    <a:defPPr>
      <a:defRPr lang="en-US"/>
    </a:defPPr>
    <a:lvl1pPr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5pPr>
    <a:lvl6pPr marL="2286000" algn="l" defTabSz="914400" rtl="0" eaLnBrk="1" latinLnBrk="0" hangingPunct="1">
      <a:defRPr kern="1200">
        <a:solidFill>
          <a:schemeClr val="tx1"/>
        </a:solidFill>
        <a:latin typeface="Calibri" panose="020F0502020204030204" pitchFamily="34" charset="0"/>
        <a:ea typeface="+mn-ea"/>
        <a:cs typeface="+mn-cs"/>
      </a:defRPr>
    </a:lvl6pPr>
    <a:lvl7pPr marL="2743200" algn="l" defTabSz="914400" rtl="0" eaLnBrk="1" latinLnBrk="0" hangingPunct="1">
      <a:defRPr kern="1200">
        <a:solidFill>
          <a:schemeClr val="tx1"/>
        </a:solidFill>
        <a:latin typeface="Calibri" panose="020F0502020204030204" pitchFamily="34" charset="0"/>
        <a:ea typeface="+mn-ea"/>
        <a:cs typeface="+mn-cs"/>
      </a:defRPr>
    </a:lvl7pPr>
    <a:lvl8pPr marL="3200400" algn="l" defTabSz="914400" rtl="0" eaLnBrk="1" latinLnBrk="0" hangingPunct="1">
      <a:defRPr kern="1200">
        <a:solidFill>
          <a:schemeClr val="tx1"/>
        </a:solidFill>
        <a:latin typeface="Calibri" panose="020F0502020204030204" pitchFamily="34" charset="0"/>
        <a:ea typeface="+mn-ea"/>
        <a:cs typeface="+mn-cs"/>
      </a:defRPr>
    </a:lvl8pPr>
    <a:lvl9pPr marL="3657600" algn="l" defTabSz="914400" rtl="0" eaLnBrk="1" latinLnBrk="0" hangingPunct="1">
      <a:defRPr kern="120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044" autoAdjust="0"/>
    <p:restoredTop sz="79204" autoAdjust="0"/>
  </p:normalViewPr>
  <p:slideViewPr>
    <p:cSldViewPr snapToGrid="0">
      <p:cViewPr varScale="1">
        <p:scale>
          <a:sx n="59" d="100"/>
          <a:sy n="59" d="100"/>
        </p:scale>
        <p:origin x="1176" y="6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1.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eaLnBrk="1" fontAlgn="auto" hangingPunct="1">
              <a:spcBef>
                <a:spcPts val="0"/>
              </a:spcBef>
              <a:spcAft>
                <a:spcPts val="0"/>
              </a:spcAft>
              <a:defRPr sz="1200" smtClean="0">
                <a:latin typeface="+mn-lt"/>
              </a:defRPr>
            </a:lvl1pPr>
          </a:lstStyle>
          <a:p>
            <a:pPr>
              <a:defRPr/>
            </a:pPr>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eaLnBrk="1" fontAlgn="auto" hangingPunct="1">
              <a:spcBef>
                <a:spcPts val="0"/>
              </a:spcBef>
              <a:spcAft>
                <a:spcPts val="0"/>
              </a:spcAft>
              <a:defRPr sz="1200" smtClean="0">
                <a:latin typeface="+mn-lt"/>
              </a:defRPr>
            </a:lvl1pPr>
          </a:lstStyle>
          <a:p>
            <a:pPr>
              <a:defRPr/>
            </a:pPr>
            <a:fld id="{C1F14FDE-B4DC-4202-B617-3E4B50625153}" type="datetimeFigureOut">
              <a:rPr lang="en-US"/>
              <a:pPr>
                <a:defRPr/>
              </a:pPr>
              <a:t>12/24/2019</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eaLnBrk="1" fontAlgn="auto" hangingPunct="1">
              <a:spcBef>
                <a:spcPts val="0"/>
              </a:spcBef>
              <a:spcAft>
                <a:spcPts val="0"/>
              </a:spcAft>
              <a:defRPr sz="1200" smtClean="0">
                <a:latin typeface="+mn-lt"/>
              </a:defRPr>
            </a:lvl1pPr>
          </a:lstStyle>
          <a:p>
            <a:pPr>
              <a:defRPr/>
            </a:pPr>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eaLnBrk="1" fontAlgn="auto" hangingPunct="1">
              <a:spcBef>
                <a:spcPts val="0"/>
              </a:spcBef>
              <a:spcAft>
                <a:spcPts val="0"/>
              </a:spcAft>
              <a:defRPr sz="1200" smtClean="0">
                <a:latin typeface="+mn-lt"/>
              </a:defRPr>
            </a:lvl1pPr>
          </a:lstStyle>
          <a:p>
            <a:pPr>
              <a:defRPr/>
            </a:pPr>
            <a:fld id="{E7C95815-E1B7-41E9-A4D2-A0FFEE50F671}" type="slidenum">
              <a:rPr lang="en-US"/>
              <a:pPr>
                <a:defRPr/>
              </a:pPr>
              <a:t>‹#›</a:t>
            </a:fld>
            <a:endParaRPr lang="en-US"/>
          </a:p>
        </p:txBody>
      </p:sp>
    </p:spTree>
    <p:extLst>
      <p:ext uri="{BB962C8B-B14F-4D97-AF65-F5344CB8AC3E}">
        <p14:creationId xmlns:p14="http://schemas.microsoft.com/office/powerpoint/2010/main" val="2951811384"/>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1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altLang="en-US" dirty="0" smtClean="0"/>
              <a:t>Original narration text:</a:t>
            </a:r>
          </a:p>
          <a:p>
            <a:pPr>
              <a:spcBef>
                <a:spcPct val="0"/>
              </a:spcBef>
            </a:pPr>
            <a:r>
              <a:rPr lang="en-US" altLang="en-US" i="1" dirty="0" smtClean="0"/>
              <a:t>Welcome to the lesson on Becoming More Culturally Competent. This lesson is part of the course Who We Serve in the Person-Centered Counseling Training Program.</a:t>
            </a:r>
          </a:p>
        </p:txBody>
      </p:sp>
      <p:sp>
        <p:nvSpPr>
          <p:cNvPr id="512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5494A145-09EE-4F53-A169-2DABC54547E1}" type="slidenum">
              <a:rPr lang="en-US" altLang="en-US"/>
              <a:pPr fontAlgn="base">
                <a:spcBef>
                  <a:spcPct val="0"/>
                </a:spcBef>
                <a:spcAft>
                  <a:spcPct val="0"/>
                </a:spcAft>
              </a:pPr>
              <a:t>3</a:t>
            </a:fld>
            <a:endParaRPr lang="en-US" altLang="en-US"/>
          </a:p>
        </p:txBody>
      </p:sp>
    </p:spTree>
    <p:extLst>
      <p:ext uri="{BB962C8B-B14F-4D97-AF65-F5344CB8AC3E}">
        <p14:creationId xmlns:p14="http://schemas.microsoft.com/office/powerpoint/2010/main" val="409492859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331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altLang="en-US" dirty="0" smtClean="0"/>
              <a:t>Original narration</a:t>
            </a:r>
            <a:r>
              <a:rPr lang="en-US" altLang="en-US" baseline="0" dirty="0" smtClean="0"/>
              <a:t> text:</a:t>
            </a:r>
          </a:p>
          <a:p>
            <a:pPr>
              <a:spcBef>
                <a:spcPct val="0"/>
              </a:spcBef>
            </a:pPr>
            <a:r>
              <a:rPr lang="en-US" altLang="en-US" i="1" dirty="0" smtClean="0"/>
              <a:t>Every culture will have its own unique perspective on what it means to have a disability. Some might see it as a blessing, others as a punishment. It’s important that Person-Centered Counseling professionals are aware of how disability is commonly viewed in other cultures. The table on this page compares “traditional” or Western views of disability with other cultural perspectives.  </a:t>
            </a:r>
          </a:p>
        </p:txBody>
      </p:sp>
      <p:sp>
        <p:nvSpPr>
          <p:cNvPr id="1331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4EC044C0-08EA-4CE4-BD25-46A6ED4BEBEA}" type="slidenum">
              <a:rPr lang="en-US" altLang="en-US"/>
              <a:pPr fontAlgn="base">
                <a:spcBef>
                  <a:spcPct val="0"/>
                </a:spcBef>
                <a:spcAft>
                  <a:spcPct val="0"/>
                </a:spcAft>
              </a:pPr>
              <a:t>12</a:t>
            </a:fld>
            <a:endParaRPr lang="en-US" altLang="en-US"/>
          </a:p>
        </p:txBody>
      </p:sp>
    </p:spTree>
    <p:extLst>
      <p:ext uri="{BB962C8B-B14F-4D97-AF65-F5344CB8AC3E}">
        <p14:creationId xmlns:p14="http://schemas.microsoft.com/office/powerpoint/2010/main" val="34520170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331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altLang="en-US" dirty="0" smtClean="0"/>
          </a:p>
        </p:txBody>
      </p:sp>
      <p:sp>
        <p:nvSpPr>
          <p:cNvPr id="1331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4EC044C0-08EA-4CE4-BD25-46A6ED4BEBEA}" type="slidenum">
              <a:rPr lang="en-US" altLang="en-US"/>
              <a:pPr fontAlgn="base">
                <a:spcBef>
                  <a:spcPct val="0"/>
                </a:spcBef>
                <a:spcAft>
                  <a:spcPct val="0"/>
                </a:spcAft>
              </a:pPr>
              <a:t>13</a:t>
            </a:fld>
            <a:endParaRPr lang="en-US" altLang="en-US"/>
          </a:p>
        </p:txBody>
      </p:sp>
    </p:spTree>
    <p:extLst>
      <p:ext uri="{BB962C8B-B14F-4D97-AF65-F5344CB8AC3E}">
        <p14:creationId xmlns:p14="http://schemas.microsoft.com/office/powerpoint/2010/main" val="42049916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331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altLang="en-US" dirty="0" smtClean="0"/>
          </a:p>
        </p:txBody>
      </p:sp>
      <p:sp>
        <p:nvSpPr>
          <p:cNvPr id="1331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4EC044C0-08EA-4CE4-BD25-46A6ED4BEBEA}" type="slidenum">
              <a:rPr lang="en-US" altLang="en-US"/>
              <a:pPr fontAlgn="base">
                <a:spcBef>
                  <a:spcPct val="0"/>
                </a:spcBef>
                <a:spcAft>
                  <a:spcPct val="0"/>
                </a:spcAft>
              </a:pPr>
              <a:t>14</a:t>
            </a:fld>
            <a:endParaRPr lang="en-US" altLang="en-US"/>
          </a:p>
        </p:txBody>
      </p:sp>
    </p:spTree>
    <p:extLst>
      <p:ext uri="{BB962C8B-B14F-4D97-AF65-F5344CB8AC3E}">
        <p14:creationId xmlns:p14="http://schemas.microsoft.com/office/powerpoint/2010/main" val="213473732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Original narration text:</a:t>
            </a:r>
          </a:p>
          <a:p>
            <a:pPr marL="0" marR="0" lvl="0" indent="0" algn="l" defTabSz="914400" rtl="0" eaLnBrk="1" fontAlgn="base" latinLnBrk="0" hangingPunct="1">
              <a:lnSpc>
                <a:spcPct val="100000"/>
              </a:lnSpc>
              <a:spcBef>
                <a:spcPct val="30000"/>
              </a:spcBef>
              <a:spcAft>
                <a:spcPct val="0"/>
              </a:spcAft>
              <a:buClrTx/>
              <a:buSzTx/>
              <a:buFontTx/>
              <a:buNone/>
              <a:tabLst/>
              <a:defRPr/>
            </a:pPr>
            <a:r>
              <a:rPr lang="en-US" altLang="en-US" i="1" dirty="0" smtClean="0"/>
              <a:t>Not only do perspectives on disability differ among cultures, but there are also other cultural differences in family dynamics, roles, and status that might present themselves while you are working in the No Wrong Door system. Here are some other things for you to keep in mind during your interactions with the many diverse people and cultures you may encounter.</a:t>
            </a:r>
          </a:p>
        </p:txBody>
      </p:sp>
      <p:sp>
        <p:nvSpPr>
          <p:cNvPr id="4" name="Slide Number Placeholder 3"/>
          <p:cNvSpPr>
            <a:spLocks noGrp="1"/>
          </p:cNvSpPr>
          <p:nvPr>
            <p:ph type="sldNum" sz="quarter" idx="10"/>
          </p:nvPr>
        </p:nvSpPr>
        <p:spPr/>
        <p:txBody>
          <a:bodyPr/>
          <a:lstStyle/>
          <a:p>
            <a:pPr>
              <a:defRPr/>
            </a:pPr>
            <a:fld id="{E7C95815-E1B7-41E9-A4D2-A0FFEE50F671}" type="slidenum">
              <a:rPr lang="en-US" smtClean="0"/>
              <a:pPr>
                <a:defRPr/>
              </a:pPr>
              <a:t>15</a:t>
            </a:fld>
            <a:endParaRPr lang="en-US"/>
          </a:p>
        </p:txBody>
      </p:sp>
    </p:spTree>
    <p:extLst>
      <p:ext uri="{BB962C8B-B14F-4D97-AF65-F5344CB8AC3E}">
        <p14:creationId xmlns:p14="http://schemas.microsoft.com/office/powerpoint/2010/main" val="371849154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560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altLang="en-US" dirty="0" smtClean="0"/>
              <a:t>Original narration text:</a:t>
            </a:r>
          </a:p>
          <a:p>
            <a:pPr>
              <a:spcBef>
                <a:spcPct val="0"/>
              </a:spcBef>
            </a:pPr>
            <a:r>
              <a:rPr lang="en-US" altLang="en-US" i="1" dirty="0" smtClean="0"/>
              <a:t>As you have learned, different cultures may view status, family roles, and family dynamics differently. They may also view disability and sickness and the causes of them differently. As a Person-Centered Counseling professional, it’s important that you’re respectful of different opinions that you might encounter. </a:t>
            </a:r>
          </a:p>
        </p:txBody>
      </p:sp>
      <p:sp>
        <p:nvSpPr>
          <p:cNvPr id="2560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4C98F729-DAE4-4FEB-B1B6-FDA9077749D3}" type="slidenum">
              <a:rPr lang="en-US" altLang="en-US"/>
              <a:pPr fontAlgn="base">
                <a:spcBef>
                  <a:spcPct val="0"/>
                </a:spcBef>
                <a:spcAft>
                  <a:spcPct val="0"/>
                </a:spcAft>
              </a:pPr>
              <a:t>20</a:t>
            </a:fld>
            <a:endParaRPr lang="en-US" altLang="en-US"/>
          </a:p>
        </p:txBody>
      </p:sp>
    </p:spTree>
    <p:extLst>
      <p:ext uri="{BB962C8B-B14F-4D97-AF65-F5344CB8AC3E}">
        <p14:creationId xmlns:p14="http://schemas.microsoft.com/office/powerpoint/2010/main" val="99276898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765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altLang="en-US" dirty="0" smtClean="0"/>
              <a:t>Original narration text:</a:t>
            </a:r>
          </a:p>
          <a:p>
            <a:pPr>
              <a:spcBef>
                <a:spcPct val="0"/>
              </a:spcBef>
            </a:pPr>
            <a:r>
              <a:rPr lang="en-US" altLang="en-US" i="1" dirty="0" smtClean="0"/>
              <a:t>Learning about others reminds us that not everyone is the same. It can help Person-Centered Counseling professionals understand how culture and diversity affects choices and interactions and how to identify any biases about other cultures. Keep in mind that everyone is unique, regardless of how they look or speak, their age, or their disability. Value everyone’s diversity, ask questions, and learn about their culture as you continue to practice the five elements of cultural competence. There are also other things you can do as you work to become more culturally competent. </a:t>
            </a:r>
          </a:p>
        </p:txBody>
      </p:sp>
      <p:sp>
        <p:nvSpPr>
          <p:cNvPr id="2765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3781A11A-7D28-4C5F-B11F-DEF4AF779EEE}" type="slidenum">
              <a:rPr lang="en-US" altLang="en-US"/>
              <a:pPr fontAlgn="base">
                <a:spcBef>
                  <a:spcPct val="0"/>
                </a:spcBef>
                <a:spcAft>
                  <a:spcPct val="0"/>
                </a:spcAft>
              </a:pPr>
              <a:t>21</a:t>
            </a:fld>
            <a:endParaRPr lang="en-US" altLang="en-US"/>
          </a:p>
        </p:txBody>
      </p:sp>
    </p:spTree>
    <p:extLst>
      <p:ext uri="{BB962C8B-B14F-4D97-AF65-F5344CB8AC3E}">
        <p14:creationId xmlns:p14="http://schemas.microsoft.com/office/powerpoint/2010/main" val="142263142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765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altLang="en-US" dirty="0" smtClean="0"/>
          </a:p>
        </p:txBody>
      </p:sp>
      <p:sp>
        <p:nvSpPr>
          <p:cNvPr id="2765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3781A11A-7D28-4C5F-B11F-DEF4AF779EEE}" type="slidenum">
              <a:rPr lang="en-US" altLang="en-US"/>
              <a:pPr fontAlgn="base">
                <a:spcBef>
                  <a:spcPct val="0"/>
                </a:spcBef>
                <a:spcAft>
                  <a:spcPct val="0"/>
                </a:spcAft>
              </a:pPr>
              <a:t>22</a:t>
            </a:fld>
            <a:endParaRPr lang="en-US" altLang="en-US"/>
          </a:p>
        </p:txBody>
      </p:sp>
    </p:spTree>
    <p:extLst>
      <p:ext uri="{BB962C8B-B14F-4D97-AF65-F5344CB8AC3E}">
        <p14:creationId xmlns:p14="http://schemas.microsoft.com/office/powerpoint/2010/main" val="52007285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765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altLang="en-US" dirty="0" smtClean="0"/>
          </a:p>
        </p:txBody>
      </p:sp>
      <p:sp>
        <p:nvSpPr>
          <p:cNvPr id="2765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3781A11A-7D28-4C5F-B11F-DEF4AF779EEE}" type="slidenum">
              <a:rPr lang="en-US" altLang="en-US"/>
              <a:pPr fontAlgn="base">
                <a:spcBef>
                  <a:spcPct val="0"/>
                </a:spcBef>
                <a:spcAft>
                  <a:spcPct val="0"/>
                </a:spcAft>
              </a:pPr>
              <a:t>23</a:t>
            </a:fld>
            <a:endParaRPr lang="en-US" altLang="en-US"/>
          </a:p>
        </p:txBody>
      </p:sp>
    </p:spTree>
    <p:extLst>
      <p:ext uri="{BB962C8B-B14F-4D97-AF65-F5344CB8AC3E}">
        <p14:creationId xmlns:p14="http://schemas.microsoft.com/office/powerpoint/2010/main" val="345984233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969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altLang="en-US" dirty="0" smtClean="0"/>
              <a:t>Original narration text:</a:t>
            </a:r>
          </a:p>
          <a:p>
            <a:pPr>
              <a:spcBef>
                <a:spcPct val="0"/>
              </a:spcBef>
            </a:pPr>
            <a:r>
              <a:rPr lang="en-US" altLang="en-US" i="1" dirty="0" smtClean="0"/>
              <a:t>Congratulations! You have now finished the lesson. Let’s take a few moments to review the key ideas and learning objectives. It’s important for Person-Centered Counseling professionals to be mindful of the diversity of the populations they serve and their own cultural assumptions about these populations. Everyone seeking services in the No Wrong Door system is unique. Respect differences in opinions, beliefs, and actions and value everyone’s diversity as you work towards becoming more culturally competent.</a:t>
            </a:r>
          </a:p>
        </p:txBody>
      </p:sp>
      <p:sp>
        <p:nvSpPr>
          <p:cNvPr id="2970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B0D4002C-19CF-42F1-B847-46312550D529}" type="slidenum">
              <a:rPr lang="en-US" altLang="en-US"/>
              <a:pPr fontAlgn="base">
                <a:spcBef>
                  <a:spcPct val="0"/>
                </a:spcBef>
                <a:spcAft>
                  <a:spcPct val="0"/>
                </a:spcAft>
              </a:pPr>
              <a:t>24</a:t>
            </a:fld>
            <a:endParaRPr lang="en-US" altLang="en-US"/>
          </a:p>
        </p:txBody>
      </p:sp>
    </p:spTree>
    <p:extLst>
      <p:ext uri="{BB962C8B-B14F-4D97-AF65-F5344CB8AC3E}">
        <p14:creationId xmlns:p14="http://schemas.microsoft.com/office/powerpoint/2010/main" val="142573097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969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altLang="en-US" dirty="0" smtClean="0"/>
          </a:p>
        </p:txBody>
      </p:sp>
      <p:sp>
        <p:nvSpPr>
          <p:cNvPr id="2970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B0D4002C-19CF-42F1-B847-46312550D529}" type="slidenum">
              <a:rPr lang="en-US" altLang="en-US"/>
              <a:pPr fontAlgn="base">
                <a:spcBef>
                  <a:spcPct val="0"/>
                </a:spcBef>
                <a:spcAft>
                  <a:spcPct val="0"/>
                </a:spcAft>
              </a:pPr>
              <a:t>25</a:t>
            </a:fld>
            <a:endParaRPr lang="en-US" altLang="en-US"/>
          </a:p>
        </p:txBody>
      </p:sp>
    </p:spTree>
    <p:extLst>
      <p:ext uri="{BB962C8B-B14F-4D97-AF65-F5344CB8AC3E}">
        <p14:creationId xmlns:p14="http://schemas.microsoft.com/office/powerpoint/2010/main" val="145792336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1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altLang="en-US" dirty="0" smtClean="0"/>
          </a:p>
        </p:txBody>
      </p:sp>
      <p:sp>
        <p:nvSpPr>
          <p:cNvPr id="512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5494A145-09EE-4F53-A169-2DABC54547E1}" type="slidenum">
              <a:rPr lang="en-US" altLang="en-US"/>
              <a:pPr fontAlgn="base">
                <a:spcBef>
                  <a:spcPct val="0"/>
                </a:spcBef>
                <a:spcAft>
                  <a:spcPct val="0"/>
                </a:spcAft>
              </a:pPr>
              <a:t>4</a:t>
            </a:fld>
            <a:endParaRPr lang="en-US" altLang="en-US"/>
          </a:p>
        </p:txBody>
      </p:sp>
    </p:spTree>
    <p:extLst>
      <p:ext uri="{BB962C8B-B14F-4D97-AF65-F5344CB8AC3E}">
        <p14:creationId xmlns:p14="http://schemas.microsoft.com/office/powerpoint/2010/main" val="71520074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17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altLang="en-US" i="0" dirty="0" smtClean="0"/>
              <a:t>Original narration text:</a:t>
            </a:r>
          </a:p>
          <a:p>
            <a:pPr>
              <a:spcBef>
                <a:spcPct val="0"/>
              </a:spcBef>
            </a:pPr>
            <a:r>
              <a:rPr lang="en-US" altLang="en-US" i="1" dirty="0" smtClean="0"/>
              <a:t>Everyone seeking services in the No Wrong Door system is unique. You will work with people who represent many different cultures, backgrounds, experiences, ages, and disabilities, among other things. The key to working with diverse populations effectively is to become more culturally competent and to practice cultural humility and reciprocity. Let’s review the five elements of cultural competence. </a:t>
            </a:r>
          </a:p>
        </p:txBody>
      </p:sp>
      <p:sp>
        <p:nvSpPr>
          <p:cNvPr id="717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050441DB-D9CB-4CF2-A08C-D70A83A8F19A}" type="slidenum">
              <a:rPr lang="en-US" altLang="en-US"/>
              <a:pPr fontAlgn="base">
                <a:spcBef>
                  <a:spcPct val="0"/>
                </a:spcBef>
                <a:spcAft>
                  <a:spcPct val="0"/>
                </a:spcAft>
              </a:pPr>
              <a:t>5</a:t>
            </a:fld>
            <a:endParaRPr lang="en-US" altLang="en-US"/>
          </a:p>
        </p:txBody>
      </p:sp>
    </p:spTree>
    <p:extLst>
      <p:ext uri="{BB962C8B-B14F-4D97-AF65-F5344CB8AC3E}">
        <p14:creationId xmlns:p14="http://schemas.microsoft.com/office/powerpoint/2010/main" val="336670105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17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altLang="en-US" dirty="0" smtClean="0"/>
          </a:p>
        </p:txBody>
      </p:sp>
      <p:sp>
        <p:nvSpPr>
          <p:cNvPr id="717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050441DB-D9CB-4CF2-A08C-D70A83A8F19A}" type="slidenum">
              <a:rPr lang="en-US" altLang="en-US"/>
              <a:pPr fontAlgn="base">
                <a:spcBef>
                  <a:spcPct val="0"/>
                </a:spcBef>
                <a:spcAft>
                  <a:spcPct val="0"/>
                </a:spcAft>
              </a:pPr>
              <a:t>6</a:t>
            </a:fld>
            <a:endParaRPr lang="en-US" altLang="en-US"/>
          </a:p>
        </p:txBody>
      </p:sp>
    </p:spTree>
    <p:extLst>
      <p:ext uri="{BB962C8B-B14F-4D97-AF65-F5344CB8AC3E}">
        <p14:creationId xmlns:p14="http://schemas.microsoft.com/office/powerpoint/2010/main" val="271486272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17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altLang="en-US" dirty="0" smtClean="0"/>
          </a:p>
        </p:txBody>
      </p:sp>
      <p:sp>
        <p:nvSpPr>
          <p:cNvPr id="717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050441DB-D9CB-4CF2-A08C-D70A83A8F19A}" type="slidenum">
              <a:rPr lang="en-US" altLang="en-US"/>
              <a:pPr fontAlgn="base">
                <a:spcBef>
                  <a:spcPct val="0"/>
                </a:spcBef>
                <a:spcAft>
                  <a:spcPct val="0"/>
                </a:spcAft>
              </a:pPr>
              <a:t>7</a:t>
            </a:fld>
            <a:endParaRPr lang="en-US" altLang="en-US"/>
          </a:p>
        </p:txBody>
      </p:sp>
    </p:spTree>
    <p:extLst>
      <p:ext uri="{BB962C8B-B14F-4D97-AF65-F5344CB8AC3E}">
        <p14:creationId xmlns:p14="http://schemas.microsoft.com/office/powerpoint/2010/main" val="201071757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21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altLang="en-US" dirty="0" smtClean="0"/>
              <a:t>Original narration</a:t>
            </a:r>
            <a:r>
              <a:rPr lang="en-US" altLang="en-US" baseline="0" dirty="0" smtClean="0"/>
              <a:t> text:</a:t>
            </a:r>
            <a:endParaRPr lang="en-US" altLang="en-US" dirty="0" smtClean="0"/>
          </a:p>
          <a:p>
            <a:pPr>
              <a:spcBef>
                <a:spcPct val="0"/>
              </a:spcBef>
            </a:pPr>
            <a:r>
              <a:rPr lang="en-US" altLang="en-US" i="1" dirty="0" smtClean="0"/>
              <a:t>Diversity is more than just differences in race, ethnicity, gender, age, disability, sexual orientation, religious beliefs, or socioeconomic status. It also includes different cultural meanings and beliefs shared among different groups of people. A cultural assumption is when we assume that people have particular values and attitudes based on their cultural background. The key is being aware of these assumptions and how they might impact interactions with the people you work with in the No Wrong Door system. To become more culturally competent, you need to continually reexamine your own assumptions about the populations you work with. You also need to think about how these assumptions can negatively impact on your work. </a:t>
            </a:r>
          </a:p>
        </p:txBody>
      </p:sp>
      <p:sp>
        <p:nvSpPr>
          <p:cNvPr id="922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E8B4B0F9-DBBE-422E-9708-74E8137E805A}" type="slidenum">
              <a:rPr lang="en-US" altLang="en-US"/>
              <a:pPr fontAlgn="base">
                <a:spcBef>
                  <a:spcPct val="0"/>
                </a:spcBef>
                <a:spcAft>
                  <a:spcPct val="0"/>
                </a:spcAft>
              </a:pPr>
              <a:t>8</a:t>
            </a:fld>
            <a:endParaRPr lang="en-US" altLang="en-US"/>
          </a:p>
        </p:txBody>
      </p:sp>
    </p:spTree>
    <p:extLst>
      <p:ext uri="{BB962C8B-B14F-4D97-AF65-F5344CB8AC3E}">
        <p14:creationId xmlns:p14="http://schemas.microsoft.com/office/powerpoint/2010/main" val="74008913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21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altLang="en-US" dirty="0" smtClean="0"/>
          </a:p>
        </p:txBody>
      </p:sp>
      <p:sp>
        <p:nvSpPr>
          <p:cNvPr id="922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E8B4B0F9-DBBE-422E-9708-74E8137E805A}" type="slidenum">
              <a:rPr lang="en-US" altLang="en-US"/>
              <a:pPr fontAlgn="base">
                <a:spcBef>
                  <a:spcPct val="0"/>
                </a:spcBef>
                <a:spcAft>
                  <a:spcPct val="0"/>
                </a:spcAft>
              </a:pPr>
              <a:t>9</a:t>
            </a:fld>
            <a:endParaRPr lang="en-US" altLang="en-US"/>
          </a:p>
        </p:txBody>
      </p:sp>
    </p:spTree>
    <p:extLst>
      <p:ext uri="{BB962C8B-B14F-4D97-AF65-F5344CB8AC3E}">
        <p14:creationId xmlns:p14="http://schemas.microsoft.com/office/powerpoint/2010/main" val="166324455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21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altLang="en-US" dirty="0" smtClean="0"/>
          </a:p>
        </p:txBody>
      </p:sp>
      <p:sp>
        <p:nvSpPr>
          <p:cNvPr id="922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E8B4B0F9-DBBE-422E-9708-74E8137E805A}" type="slidenum">
              <a:rPr lang="en-US" altLang="en-US"/>
              <a:pPr fontAlgn="base">
                <a:spcBef>
                  <a:spcPct val="0"/>
                </a:spcBef>
                <a:spcAft>
                  <a:spcPct val="0"/>
                </a:spcAft>
              </a:pPr>
              <a:t>10</a:t>
            </a:fld>
            <a:endParaRPr lang="en-US" altLang="en-US"/>
          </a:p>
        </p:txBody>
      </p:sp>
    </p:spTree>
    <p:extLst>
      <p:ext uri="{BB962C8B-B14F-4D97-AF65-F5344CB8AC3E}">
        <p14:creationId xmlns:p14="http://schemas.microsoft.com/office/powerpoint/2010/main" val="410457207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26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altLang="en-US" i="0" dirty="0" smtClean="0"/>
              <a:t>Original narration text:</a:t>
            </a:r>
          </a:p>
          <a:p>
            <a:pPr>
              <a:spcBef>
                <a:spcPct val="0"/>
              </a:spcBef>
            </a:pPr>
            <a:r>
              <a:rPr lang="en-US" altLang="en-US" i="1" dirty="0" smtClean="0"/>
              <a:t>Your point-of-view is based on your own culture and experiences and what is familiar to you. Even if you share characteristics or the same culture with someone else, their experiences may not be the same as yours. In fact, their experiences might be quite different from yours. As a Person-Centered Counseling professional, it’s important to continually recognize and value this diversity of experience. </a:t>
            </a:r>
          </a:p>
        </p:txBody>
      </p:sp>
      <p:sp>
        <p:nvSpPr>
          <p:cNvPr id="1126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DE8344D5-363B-4A47-9C87-4B58D4778269}" type="slidenum">
              <a:rPr lang="en-US" altLang="en-US"/>
              <a:pPr fontAlgn="base">
                <a:spcBef>
                  <a:spcPct val="0"/>
                </a:spcBef>
                <a:spcAft>
                  <a:spcPct val="0"/>
                </a:spcAft>
              </a:pPr>
              <a:t>11</a:t>
            </a:fld>
            <a:endParaRPr lang="en-US" altLang="en-US"/>
          </a:p>
        </p:txBody>
      </p:sp>
    </p:spTree>
    <p:extLst>
      <p:ext uri="{BB962C8B-B14F-4D97-AF65-F5344CB8AC3E}">
        <p14:creationId xmlns:p14="http://schemas.microsoft.com/office/powerpoint/2010/main" val="174800522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smtClean="0"/>
              <a:t>Click to edit Master subtitle style</a:t>
            </a:r>
            <a:endParaRPr lang="en-US" dirty="0"/>
          </a:p>
        </p:txBody>
      </p:sp>
      <p:sp>
        <p:nvSpPr>
          <p:cNvPr id="5" name="Footer Placeholder 4"/>
          <p:cNvSpPr>
            <a:spLocks noGrp="1"/>
          </p:cNvSpPr>
          <p:nvPr>
            <p:ph type="ftr" sz="quarter" idx="11"/>
          </p:nvPr>
        </p:nvSpPr>
        <p:spPr>
          <a:xfrm>
            <a:off x="2562497" y="6364151"/>
            <a:ext cx="7315200" cy="365125"/>
          </a:xfrm>
          <a:prstGeom prst="rect">
            <a:avLst/>
          </a:prstGeom>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72EDEB82-1CBB-4CA4-849A-0448DA80AC3D}" type="slidenum">
              <a:rPr lang="en-US"/>
              <a:pPr>
                <a:defRPr/>
              </a:pPr>
              <a:t>‹#›</a:t>
            </a:fld>
            <a:endParaRPr lang="en-US"/>
          </a:p>
        </p:txBody>
      </p:sp>
      <p:pic>
        <p:nvPicPr>
          <p:cNvPr id="7" name="Picture 6">
            <a:extLst>
              <a:ext uri="{FF2B5EF4-FFF2-40B4-BE49-F238E27FC236}">
                <a16:creationId xmlns="" xmlns:wpc="http://schemas.microsoft.com/office/word/2010/wordprocessingCanvas" xmlns:cx="http://schemas.microsoft.com/office/drawing/2014/chartex" xmlns:cx1="http://schemas.microsoft.com/office/drawing/2015/9/8/chartex" xmlns:cx2="http://schemas.microsoft.com/office/drawing/2015/10/21/chartex" xmlns:cx3="http://schemas.microsoft.com/office/drawing/2016/5/9/chartex" xmlns:cx4="http://schemas.microsoft.com/office/drawing/2016/5/10/chartex" xmlns:cx5="http://schemas.microsoft.com/office/drawing/2016/5/11/chartex" xmlns:cx6="http://schemas.microsoft.com/office/drawing/2016/5/12/chartex" xmlns:cx7="http://schemas.microsoft.com/office/drawing/2016/5/13/chartex" xmlns:cx8="http://schemas.microsoft.com/office/drawing/2016/5/14/chartex" xmlns:mc="http://schemas.openxmlformats.org/markup-compatibility/2006" xmlns:aink="http://schemas.microsoft.com/office/drawing/2016/ink" xmlns:am3d="http://schemas.microsoft.com/office/drawing/2017/model3d" xmlns:o="urn:schemas-microsoft-com:office:office" xmlns:m="http://schemas.openxmlformats.org/officeDocument/2006/math" xmlns:v="urn:schemas-microsoft-com:vml" xmlns:wp14="http://schemas.microsoft.com/office/word/2010/wordprocessingDrawing" xmlns:wp="http://schemas.openxmlformats.org/drawingml/2006/wordprocessingDrawing" xmlns:w10="urn:schemas-microsoft-com:office:word" xmlns:w="http://schemas.openxmlformats.org/wordprocessingml/2006/main" xmlns:w14="http://schemas.microsoft.com/office/word/2010/wordml" xmlns:w15="http://schemas.microsoft.com/office/word/2012/wordml" xmlns:w16cid="http://schemas.microsoft.com/office/word/2016/wordml/cid" xmlns:w16se="http://schemas.microsoft.com/office/word/2015/wordml/symex" xmlns:wpg="http://schemas.microsoft.com/office/word/2010/wordprocessingGroup" xmlns:wpi="http://schemas.microsoft.com/office/word/2010/wordprocessingInk" xmlns:wne="http://schemas.microsoft.com/office/word/2006/wordml" xmlns:wps="http://schemas.microsoft.com/office/word/2010/wordprocessingShape" xmlns:a16="http://schemas.microsoft.com/office/drawing/2014/main" xmlns:lc="http://schemas.openxmlformats.org/drawingml/2006/lockedCanvas" id="{50055F00-D181-224C-80F0-FB9757FEA833}"/>
              </a:ext>
            </a:extLst>
          </p:cNvPr>
          <p:cNvPicPr/>
          <p:nvPr userDrawn="1"/>
        </p:nvPicPr>
        <p:blipFill>
          <a:blip r:embed="rId2" cstate="print">
            <a:extLst>
              <a:ext uri="{28A0092B-C50C-407E-A947-70E740481C1C}">
                <a14:useLocalDpi xmlns:a14="http://schemas.microsoft.com/office/drawing/2010/main" val="0"/>
              </a:ext>
            </a:extLst>
          </a:blip>
          <a:stretch>
            <a:fillRect/>
          </a:stretch>
        </p:blipFill>
        <p:spPr>
          <a:xfrm>
            <a:off x="10815201" y="5733913"/>
            <a:ext cx="657007" cy="717550"/>
          </a:xfrm>
          <a:prstGeom prst="rect">
            <a:avLst/>
          </a:prstGeom>
          <a:effectLst/>
        </p:spPr>
      </p:pic>
      <p:sp>
        <p:nvSpPr>
          <p:cNvPr id="8" name="Rectangle 7"/>
          <p:cNvSpPr/>
          <p:nvPr userDrawn="1"/>
        </p:nvSpPr>
        <p:spPr>
          <a:xfrm>
            <a:off x="8132064" y="0"/>
            <a:ext cx="4059936" cy="365125"/>
          </a:xfrm>
          <a:prstGeom prst="rect">
            <a:avLst/>
          </a:prstGeom>
          <a:solidFill>
            <a:srgbClr val="FBA91A"/>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9" name="Rectangle 8"/>
          <p:cNvSpPr/>
          <p:nvPr userDrawn="1"/>
        </p:nvSpPr>
        <p:spPr>
          <a:xfrm>
            <a:off x="4059936" y="0"/>
            <a:ext cx="4069080" cy="365125"/>
          </a:xfrm>
          <a:prstGeom prst="rect">
            <a:avLst/>
          </a:prstGeom>
          <a:solidFill>
            <a:srgbClr val="005699"/>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10" name="Rectangle 9"/>
          <p:cNvSpPr/>
          <p:nvPr userDrawn="1"/>
        </p:nvSpPr>
        <p:spPr>
          <a:xfrm>
            <a:off x="0" y="0"/>
            <a:ext cx="4059936" cy="365125"/>
          </a:xfrm>
          <a:prstGeom prst="rect">
            <a:avLst/>
          </a:prstGeom>
          <a:solidFill>
            <a:srgbClr val="BA202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pic>
        <p:nvPicPr>
          <p:cNvPr id="4" name="Picture 3"/>
          <p:cNvPicPr>
            <a:picLocks noChangeAspect="1"/>
          </p:cNvPicPr>
          <p:nvPr userDrawn="1"/>
        </p:nvPicPr>
        <p:blipFill rotWithShape="1">
          <a:blip r:embed="rId3" cstate="print">
            <a:extLst>
              <a:ext uri="{28A0092B-C50C-407E-A947-70E740481C1C}">
                <a14:useLocalDpi xmlns:a14="http://schemas.microsoft.com/office/drawing/2010/main" val="0"/>
              </a:ext>
            </a:extLst>
          </a:blip>
          <a:srcRect l="4270" t="17804" r="50208" b="13734"/>
          <a:stretch/>
        </p:blipFill>
        <p:spPr>
          <a:xfrm>
            <a:off x="5191845" y="5349875"/>
            <a:ext cx="1805261" cy="764241"/>
          </a:xfrm>
          <a:prstGeom prst="rect">
            <a:avLst/>
          </a:prstGeom>
        </p:spPr>
      </p:pic>
    </p:spTree>
    <p:extLst>
      <p:ext uri="{BB962C8B-B14F-4D97-AF65-F5344CB8AC3E}">
        <p14:creationId xmlns:p14="http://schemas.microsoft.com/office/powerpoint/2010/main" val="975513644"/>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Footer Placeholder 4"/>
          <p:cNvSpPr>
            <a:spLocks noGrp="1"/>
          </p:cNvSpPr>
          <p:nvPr>
            <p:ph type="ftr" sz="quarter" idx="11"/>
          </p:nvPr>
        </p:nvSpPr>
        <p:spPr>
          <a:xfrm>
            <a:off x="2562497" y="6364151"/>
            <a:ext cx="7315200" cy="365125"/>
          </a:xfrm>
          <a:prstGeom prst="rect">
            <a:avLst/>
          </a:prstGeom>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43964C08-85A9-4683-BD8A-026B5D15D9FC}" type="slidenum">
              <a:rPr lang="en-US"/>
              <a:pPr>
                <a:defRPr/>
              </a:pPr>
              <a:t>‹#›</a:t>
            </a:fld>
            <a:endParaRPr lang="en-US"/>
          </a:p>
        </p:txBody>
      </p:sp>
    </p:spTree>
    <p:extLst>
      <p:ext uri="{BB962C8B-B14F-4D97-AF65-F5344CB8AC3E}">
        <p14:creationId xmlns:p14="http://schemas.microsoft.com/office/powerpoint/2010/main" val="202511543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Footer Placeholder 4"/>
          <p:cNvSpPr>
            <a:spLocks noGrp="1"/>
          </p:cNvSpPr>
          <p:nvPr>
            <p:ph type="ftr" sz="quarter" idx="11"/>
          </p:nvPr>
        </p:nvSpPr>
        <p:spPr>
          <a:xfrm>
            <a:off x="2562497" y="6364151"/>
            <a:ext cx="7315200" cy="365125"/>
          </a:xfrm>
          <a:prstGeom prst="rect">
            <a:avLst/>
          </a:prstGeom>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19034371-AF6F-48AE-A252-D2C31100B5B5}" type="slidenum">
              <a:rPr lang="en-US"/>
              <a:pPr>
                <a:defRPr/>
              </a:pPr>
              <a:t>‹#›</a:t>
            </a:fld>
            <a:endParaRPr lang="en-US"/>
          </a:p>
        </p:txBody>
      </p:sp>
    </p:spTree>
    <p:extLst>
      <p:ext uri="{BB962C8B-B14F-4D97-AF65-F5344CB8AC3E}">
        <p14:creationId xmlns:p14="http://schemas.microsoft.com/office/powerpoint/2010/main" val="210446722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Slide Number Placeholder 5"/>
          <p:cNvSpPr>
            <a:spLocks noGrp="1"/>
          </p:cNvSpPr>
          <p:nvPr>
            <p:ph type="sldNum" sz="quarter" idx="12"/>
          </p:nvPr>
        </p:nvSpPr>
        <p:spPr/>
        <p:txBody>
          <a:bodyPr/>
          <a:lstStyle>
            <a:lvl1pPr>
              <a:defRPr/>
            </a:lvl1pPr>
          </a:lstStyle>
          <a:p>
            <a:pPr>
              <a:defRPr/>
            </a:pPr>
            <a:fld id="{A88C8F8E-94C4-4485-A1FA-5063D6C194C8}" type="slidenum">
              <a:rPr lang="en-US"/>
              <a:pPr>
                <a:defRPr/>
              </a:pPr>
              <a:t>‹#›</a:t>
            </a:fld>
            <a:endParaRPr lang="en-US"/>
          </a:p>
        </p:txBody>
      </p:sp>
      <p:cxnSp>
        <p:nvCxnSpPr>
          <p:cNvPr id="5" name="Straight Connector 4"/>
          <p:cNvCxnSpPr/>
          <p:nvPr userDrawn="1"/>
        </p:nvCxnSpPr>
        <p:spPr>
          <a:xfrm flipH="1">
            <a:off x="0" y="1231231"/>
            <a:ext cx="838199" cy="0"/>
          </a:xfrm>
          <a:prstGeom prst="line">
            <a:avLst/>
          </a:prstGeom>
          <a:ln w="57150">
            <a:solidFill>
              <a:srgbClr val="BA2026"/>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68242043"/>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5" name="Footer Placeholder 4"/>
          <p:cNvSpPr>
            <a:spLocks noGrp="1"/>
          </p:cNvSpPr>
          <p:nvPr>
            <p:ph type="ftr" sz="quarter" idx="11"/>
          </p:nvPr>
        </p:nvSpPr>
        <p:spPr>
          <a:xfrm>
            <a:off x="2562497" y="6364151"/>
            <a:ext cx="7315200" cy="365125"/>
          </a:xfrm>
          <a:prstGeom prst="rect">
            <a:avLst/>
          </a:prstGeom>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13CA507C-A444-4E62-870B-A7A872DA0E98}" type="slidenum">
              <a:rPr lang="en-US"/>
              <a:pPr>
                <a:defRPr/>
              </a:pPr>
              <a:t>‹#›</a:t>
            </a:fld>
            <a:endParaRPr lang="en-US"/>
          </a:p>
        </p:txBody>
      </p:sp>
    </p:spTree>
    <p:extLst>
      <p:ext uri="{BB962C8B-B14F-4D97-AF65-F5344CB8AC3E}">
        <p14:creationId xmlns:p14="http://schemas.microsoft.com/office/powerpoint/2010/main" val="2995747816"/>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4"/>
          <p:cNvSpPr>
            <a:spLocks noGrp="1"/>
          </p:cNvSpPr>
          <p:nvPr>
            <p:ph type="ftr" sz="quarter" idx="11"/>
          </p:nvPr>
        </p:nvSpPr>
        <p:spPr>
          <a:xfrm>
            <a:off x="2562497" y="6364151"/>
            <a:ext cx="7315200" cy="365125"/>
          </a:xfrm>
          <a:prstGeom prst="rect">
            <a:avLst/>
          </a:prstGeom>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A5F2FF46-0AA0-43FC-8C59-51A9E231B11D}" type="slidenum">
              <a:rPr lang="en-US"/>
              <a:pPr>
                <a:defRPr/>
              </a:pPr>
              <a:t>‹#›</a:t>
            </a:fld>
            <a:endParaRPr lang="en-US"/>
          </a:p>
        </p:txBody>
      </p:sp>
      <p:cxnSp>
        <p:nvCxnSpPr>
          <p:cNvPr id="8" name="Straight Connector 7"/>
          <p:cNvCxnSpPr/>
          <p:nvPr userDrawn="1"/>
        </p:nvCxnSpPr>
        <p:spPr>
          <a:xfrm flipH="1">
            <a:off x="0" y="1231231"/>
            <a:ext cx="838199" cy="0"/>
          </a:xfrm>
          <a:prstGeom prst="line">
            <a:avLst/>
          </a:prstGeom>
          <a:ln w="57150">
            <a:solidFill>
              <a:srgbClr val="BA2026"/>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8149365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Footer Placeholder 4"/>
          <p:cNvSpPr>
            <a:spLocks noGrp="1"/>
          </p:cNvSpPr>
          <p:nvPr>
            <p:ph type="ftr" sz="quarter" idx="11"/>
          </p:nvPr>
        </p:nvSpPr>
        <p:spPr>
          <a:xfrm>
            <a:off x="2562497" y="6364151"/>
            <a:ext cx="7315200" cy="365125"/>
          </a:xfrm>
          <a:prstGeom prst="rect">
            <a:avLst/>
          </a:prstGeom>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5223F5E9-D2E9-4340-A24C-39964E7D8F8C}" type="slidenum">
              <a:rPr lang="en-US"/>
              <a:pPr>
                <a:defRPr/>
              </a:pPr>
              <a:t>‹#›</a:t>
            </a:fld>
            <a:endParaRPr lang="en-US"/>
          </a:p>
        </p:txBody>
      </p:sp>
    </p:spTree>
    <p:extLst>
      <p:ext uri="{BB962C8B-B14F-4D97-AF65-F5344CB8AC3E}">
        <p14:creationId xmlns:p14="http://schemas.microsoft.com/office/powerpoint/2010/main" val="74692369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4" name="Footer Placeholder 4"/>
          <p:cNvSpPr>
            <a:spLocks noGrp="1"/>
          </p:cNvSpPr>
          <p:nvPr>
            <p:ph type="ftr" sz="quarter" idx="11"/>
          </p:nvPr>
        </p:nvSpPr>
        <p:spPr>
          <a:xfrm>
            <a:off x="2562497" y="6364151"/>
            <a:ext cx="7315200" cy="365125"/>
          </a:xfrm>
          <a:prstGeom prst="rect">
            <a:avLst/>
          </a:prstGeom>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3E8933D1-2A90-4CFA-B5F9-FFF8629642C0}" type="slidenum">
              <a:rPr lang="en-US"/>
              <a:pPr>
                <a:defRPr/>
              </a:pPr>
              <a:t>‹#›</a:t>
            </a:fld>
            <a:endParaRPr lang="en-US"/>
          </a:p>
        </p:txBody>
      </p:sp>
    </p:spTree>
    <p:extLst>
      <p:ext uri="{BB962C8B-B14F-4D97-AF65-F5344CB8AC3E}">
        <p14:creationId xmlns:p14="http://schemas.microsoft.com/office/powerpoint/2010/main" val="385469476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4"/>
          <p:cNvSpPr>
            <a:spLocks noGrp="1"/>
          </p:cNvSpPr>
          <p:nvPr>
            <p:ph type="ftr" sz="quarter" idx="11"/>
          </p:nvPr>
        </p:nvSpPr>
        <p:spPr>
          <a:xfrm>
            <a:off x="2562497" y="6364151"/>
            <a:ext cx="7315200" cy="365125"/>
          </a:xfrm>
          <a:prstGeom prst="rect">
            <a:avLst/>
          </a:prstGeom>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7BA778F5-C7EE-4112-892D-DF7DB764C8CF}" type="slidenum">
              <a:rPr lang="en-US"/>
              <a:pPr>
                <a:defRPr/>
              </a:pPr>
              <a:t>‹#›</a:t>
            </a:fld>
            <a:endParaRPr lang="en-US"/>
          </a:p>
        </p:txBody>
      </p:sp>
    </p:spTree>
    <p:extLst>
      <p:ext uri="{BB962C8B-B14F-4D97-AF65-F5344CB8AC3E}">
        <p14:creationId xmlns:p14="http://schemas.microsoft.com/office/powerpoint/2010/main" val="425584327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6" name="Footer Placeholder 4"/>
          <p:cNvSpPr>
            <a:spLocks noGrp="1"/>
          </p:cNvSpPr>
          <p:nvPr>
            <p:ph type="ftr" sz="quarter" idx="11"/>
          </p:nvPr>
        </p:nvSpPr>
        <p:spPr>
          <a:xfrm>
            <a:off x="2562497" y="6364151"/>
            <a:ext cx="7315200" cy="365125"/>
          </a:xfrm>
          <a:prstGeom prst="rect">
            <a:avLst/>
          </a:prstGeom>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CCABDBE9-5A11-42D7-816C-2473DE1367BA}" type="slidenum">
              <a:rPr lang="en-US"/>
              <a:pPr>
                <a:defRPr/>
              </a:pPr>
              <a:t>‹#›</a:t>
            </a:fld>
            <a:endParaRPr lang="en-US"/>
          </a:p>
        </p:txBody>
      </p:sp>
    </p:spTree>
    <p:extLst>
      <p:ext uri="{BB962C8B-B14F-4D97-AF65-F5344CB8AC3E}">
        <p14:creationId xmlns:p14="http://schemas.microsoft.com/office/powerpoint/2010/main" val="388084765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6" name="Footer Placeholder 4"/>
          <p:cNvSpPr>
            <a:spLocks noGrp="1"/>
          </p:cNvSpPr>
          <p:nvPr>
            <p:ph type="ftr" sz="quarter" idx="11"/>
          </p:nvPr>
        </p:nvSpPr>
        <p:spPr>
          <a:xfrm>
            <a:off x="2562497" y="6364151"/>
            <a:ext cx="7315200" cy="365125"/>
          </a:xfrm>
          <a:prstGeom prst="rect">
            <a:avLst/>
          </a:prstGeom>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FE024902-E352-49E6-9606-2D93B25BFF9A}" type="slidenum">
              <a:rPr lang="en-US"/>
              <a:pPr>
                <a:defRPr/>
              </a:pPr>
              <a:t>‹#›</a:t>
            </a:fld>
            <a:endParaRPr lang="en-US"/>
          </a:p>
        </p:txBody>
      </p:sp>
    </p:spTree>
    <p:extLst>
      <p:ext uri="{BB962C8B-B14F-4D97-AF65-F5344CB8AC3E}">
        <p14:creationId xmlns:p14="http://schemas.microsoft.com/office/powerpoint/2010/main" val="351421919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838200" y="780241"/>
            <a:ext cx="10515600" cy="9104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dirty="0" smtClean="0"/>
              <a:t>Click to edit Master title style</a:t>
            </a:r>
          </a:p>
        </p:txBody>
      </p:sp>
      <p:sp>
        <p:nvSpPr>
          <p:cNvPr id="1027" name="Text Placeholder 2"/>
          <p:cNvSpPr>
            <a:spLocks noGrp="1"/>
          </p:cNvSpPr>
          <p:nvPr>
            <p:ph type="body" idx="1"/>
          </p:nvPr>
        </p:nvSpPr>
        <p:spPr bwMode="auto">
          <a:xfrm>
            <a:off x="838200" y="1825625"/>
            <a:ext cx="10515600" cy="4351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dirty="0" smtClean="0"/>
              <a:t>Click to edit Master text styles</a:t>
            </a:r>
          </a:p>
          <a:p>
            <a:pPr lvl="1"/>
            <a:r>
              <a:rPr lang="en-US" altLang="en-US" dirty="0" smtClean="0"/>
              <a:t>Second level</a:t>
            </a:r>
          </a:p>
          <a:p>
            <a:pPr lvl="2"/>
            <a:r>
              <a:rPr lang="en-US" altLang="en-US" dirty="0" smtClean="0"/>
              <a:t>Third level</a:t>
            </a:r>
          </a:p>
          <a:p>
            <a:pPr lvl="3"/>
            <a:r>
              <a:rPr lang="en-US" altLang="en-US" dirty="0" smtClean="0"/>
              <a:t>Fourth level</a:t>
            </a:r>
          </a:p>
          <a:p>
            <a:pPr lvl="4"/>
            <a:r>
              <a:rPr lang="en-US" altLang="en-US" dirty="0" smtClean="0"/>
              <a:t>Fifth level</a:t>
            </a:r>
          </a:p>
        </p:txBody>
      </p:sp>
      <p:sp>
        <p:nvSpPr>
          <p:cNvPr id="6" name="Slide Number Placeholder 5"/>
          <p:cNvSpPr>
            <a:spLocks noGrp="1"/>
          </p:cNvSpPr>
          <p:nvPr>
            <p:ph type="sldNum" sz="quarter" idx="4"/>
          </p:nvPr>
        </p:nvSpPr>
        <p:spPr>
          <a:xfrm>
            <a:off x="10933611" y="6318250"/>
            <a:ext cx="420189" cy="365125"/>
          </a:xfrm>
          <a:prstGeom prst="rect">
            <a:avLst/>
          </a:prstGeom>
        </p:spPr>
        <p:txBody>
          <a:bodyPr vert="horz" lIns="91440" tIns="45720" rIns="91440" bIns="45720" rtlCol="0" anchor="ctr"/>
          <a:lstStyle>
            <a:lvl1pPr algn="r" eaLnBrk="1" fontAlgn="auto" hangingPunct="1">
              <a:spcBef>
                <a:spcPts val="0"/>
              </a:spcBef>
              <a:spcAft>
                <a:spcPts val="0"/>
              </a:spcAft>
              <a:defRPr sz="1200">
                <a:solidFill>
                  <a:schemeClr val="tx1">
                    <a:tint val="75000"/>
                  </a:schemeClr>
                </a:solidFill>
                <a:latin typeface="+mn-lt"/>
              </a:defRPr>
            </a:lvl1pPr>
          </a:lstStyle>
          <a:p>
            <a:pPr>
              <a:defRPr/>
            </a:pPr>
            <a:fld id="{7EA7200F-FA20-4603-8A0D-496DE59E2204}" type="slidenum">
              <a:rPr lang="en-US"/>
              <a:pPr>
                <a:defRPr/>
              </a:pPr>
              <a:t>‹#›</a:t>
            </a:fld>
            <a:endParaRPr lang="en-US" dirty="0"/>
          </a:p>
        </p:txBody>
      </p:sp>
      <p:sp>
        <p:nvSpPr>
          <p:cNvPr id="9" name="Footer Placeholder 4"/>
          <p:cNvSpPr txBox="1">
            <a:spLocks/>
          </p:cNvSpPr>
          <p:nvPr userDrawn="1"/>
        </p:nvSpPr>
        <p:spPr>
          <a:xfrm>
            <a:off x="838200" y="6356350"/>
            <a:ext cx="9468394" cy="365125"/>
          </a:xfrm>
          <a:prstGeom prst="rect">
            <a:avLst/>
          </a:prstGeom>
        </p:spPr>
        <p:txBody>
          <a:bodyPr/>
          <a:lstStyle>
            <a:defPPr>
              <a:defRPr lang="en-US"/>
            </a:defPPr>
            <a:lvl1pPr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5pPr>
            <a:lvl6pPr marL="2286000" algn="l" defTabSz="914400" rtl="0" eaLnBrk="1" latinLnBrk="0" hangingPunct="1">
              <a:defRPr kern="1200">
                <a:solidFill>
                  <a:schemeClr val="tx1"/>
                </a:solidFill>
                <a:latin typeface="Calibri" panose="020F0502020204030204" pitchFamily="34" charset="0"/>
                <a:ea typeface="+mn-ea"/>
                <a:cs typeface="+mn-cs"/>
              </a:defRPr>
            </a:lvl6pPr>
            <a:lvl7pPr marL="2743200" algn="l" defTabSz="914400" rtl="0" eaLnBrk="1" latinLnBrk="0" hangingPunct="1">
              <a:defRPr kern="1200">
                <a:solidFill>
                  <a:schemeClr val="tx1"/>
                </a:solidFill>
                <a:latin typeface="Calibri" panose="020F0502020204030204" pitchFamily="34" charset="0"/>
                <a:ea typeface="+mn-ea"/>
                <a:cs typeface="+mn-cs"/>
              </a:defRPr>
            </a:lvl7pPr>
            <a:lvl8pPr marL="3200400" algn="l" defTabSz="914400" rtl="0" eaLnBrk="1" latinLnBrk="0" hangingPunct="1">
              <a:defRPr kern="1200">
                <a:solidFill>
                  <a:schemeClr val="tx1"/>
                </a:solidFill>
                <a:latin typeface="Calibri" panose="020F0502020204030204" pitchFamily="34" charset="0"/>
                <a:ea typeface="+mn-ea"/>
                <a:cs typeface="+mn-cs"/>
              </a:defRPr>
            </a:lvl8pPr>
            <a:lvl9pPr marL="3657600" algn="l" defTabSz="914400" rtl="0" eaLnBrk="1" latinLnBrk="0" hangingPunct="1">
              <a:defRPr kern="1200">
                <a:solidFill>
                  <a:schemeClr val="tx1"/>
                </a:solidFill>
                <a:latin typeface="Calibri" panose="020F0502020204030204" pitchFamily="34" charset="0"/>
                <a:ea typeface="+mn-ea"/>
                <a:cs typeface="+mn-cs"/>
              </a:defRPr>
            </a:lvl9pPr>
          </a:lstStyle>
          <a:p>
            <a:pPr>
              <a:defRPr/>
            </a:pPr>
            <a:endParaRPr lang="en-US" dirty="0"/>
          </a:p>
        </p:txBody>
      </p:sp>
      <p:sp>
        <p:nvSpPr>
          <p:cNvPr id="13" name="Rectangle 12"/>
          <p:cNvSpPr/>
          <p:nvPr userDrawn="1"/>
        </p:nvSpPr>
        <p:spPr>
          <a:xfrm>
            <a:off x="9922933" y="6553200"/>
            <a:ext cx="2269067" cy="304800"/>
          </a:xfrm>
          <a:prstGeom prst="rect">
            <a:avLst/>
          </a:prstGeom>
          <a:solidFill>
            <a:srgbClr val="D6EAF7"/>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452755" algn="r">
              <a:spcBef>
                <a:spcPts val="0"/>
              </a:spcBef>
              <a:spcAft>
                <a:spcPts val="0"/>
              </a:spcAft>
            </a:pPr>
            <a:r>
              <a:rPr lang="en-US" sz="1000" b="1" dirty="0">
                <a:solidFill>
                  <a:srgbClr val="000000"/>
                </a:solidFill>
                <a:effectLst/>
                <a:latin typeface="Myriad Pro Semibold"/>
                <a:ea typeface="Calibri" panose="020F0502020204030204" pitchFamily="34" charset="0"/>
                <a:cs typeface="Times New Roman" panose="02020603050405020304" pitchFamily="18" charset="0"/>
              </a:rPr>
              <a:t>Visit NWD.ACL.GOV</a:t>
            </a:r>
            <a:endParaRPr lang="en-US" sz="1200" dirty="0">
              <a:effectLst/>
              <a:ea typeface="Calibri" panose="020F0502020204030204" pitchFamily="34" charset="0"/>
              <a:cs typeface="Times New Roman" panose="02020603050405020304" pitchFamily="18" charset="0"/>
            </a:endParaRPr>
          </a:p>
        </p:txBody>
      </p:sp>
      <p:sp>
        <p:nvSpPr>
          <p:cNvPr id="14" name="Rectangle 13"/>
          <p:cNvSpPr/>
          <p:nvPr userDrawn="1"/>
        </p:nvSpPr>
        <p:spPr>
          <a:xfrm>
            <a:off x="0" y="6234641"/>
            <a:ext cx="10424161" cy="625475"/>
          </a:xfrm>
          <a:custGeom>
            <a:avLst/>
            <a:gdLst>
              <a:gd name="connsiteX0" fmla="*/ 0 w 4938395"/>
              <a:gd name="connsiteY0" fmla="*/ 0 h 542925"/>
              <a:gd name="connsiteX1" fmla="*/ 4938395 w 4938395"/>
              <a:gd name="connsiteY1" fmla="*/ 0 h 542925"/>
              <a:gd name="connsiteX2" fmla="*/ 4938395 w 4938395"/>
              <a:gd name="connsiteY2" fmla="*/ 542925 h 542925"/>
              <a:gd name="connsiteX3" fmla="*/ 0 w 4938395"/>
              <a:gd name="connsiteY3" fmla="*/ 542925 h 542925"/>
              <a:gd name="connsiteX4" fmla="*/ 0 w 4938395"/>
              <a:gd name="connsiteY4" fmla="*/ 0 h 542925"/>
              <a:gd name="connsiteX0" fmla="*/ 0 w 5532755"/>
              <a:gd name="connsiteY0" fmla="*/ 0 h 542925"/>
              <a:gd name="connsiteX1" fmla="*/ 4938395 w 5532755"/>
              <a:gd name="connsiteY1" fmla="*/ 0 h 542925"/>
              <a:gd name="connsiteX2" fmla="*/ 5532755 w 5532755"/>
              <a:gd name="connsiteY2" fmla="*/ 542925 h 542925"/>
              <a:gd name="connsiteX3" fmla="*/ 0 w 5532755"/>
              <a:gd name="connsiteY3" fmla="*/ 542925 h 542925"/>
              <a:gd name="connsiteX4" fmla="*/ 0 w 5532755"/>
              <a:gd name="connsiteY4" fmla="*/ 0 h 5429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532755" h="542925">
                <a:moveTo>
                  <a:pt x="0" y="0"/>
                </a:moveTo>
                <a:lnTo>
                  <a:pt x="4938395" y="0"/>
                </a:lnTo>
                <a:lnTo>
                  <a:pt x="5532755" y="542925"/>
                </a:lnTo>
                <a:lnTo>
                  <a:pt x="0" y="542925"/>
                </a:lnTo>
                <a:lnTo>
                  <a:pt x="0" y="0"/>
                </a:lnTo>
                <a:close/>
              </a:path>
            </a:pathLst>
          </a:custGeom>
          <a:solidFill>
            <a:srgbClr val="005699"/>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indent="342900">
              <a:spcBef>
                <a:spcPts val="0"/>
              </a:spcBef>
              <a:spcAft>
                <a:spcPts val="0"/>
              </a:spcAft>
            </a:pPr>
            <a:r>
              <a:rPr lang="en-US" sz="1000">
                <a:solidFill>
                  <a:srgbClr val="FFFFFF"/>
                </a:solidFill>
                <a:effectLst/>
                <a:latin typeface="Myriad Pro"/>
                <a:ea typeface="Calibri" panose="020F0502020204030204" pitchFamily="34" charset="0"/>
                <a:cs typeface="Times New Roman" panose="02020603050405020304" pitchFamily="18" charset="0"/>
              </a:rPr>
              <a:t> </a:t>
            </a:r>
            <a:endParaRPr lang="en-US" sz="1200">
              <a:effectLst/>
              <a:ea typeface="Calibri" panose="020F0502020204030204" pitchFamily="34" charset="0"/>
              <a:cs typeface="Times New Roman" panose="02020603050405020304" pitchFamily="18" charset="0"/>
            </a:endParaRPr>
          </a:p>
        </p:txBody>
      </p:sp>
      <p:sp>
        <p:nvSpPr>
          <p:cNvPr id="10" name="Footer Placeholder 4"/>
          <p:cNvSpPr txBox="1">
            <a:spLocks/>
          </p:cNvSpPr>
          <p:nvPr userDrawn="1"/>
        </p:nvSpPr>
        <p:spPr>
          <a:xfrm>
            <a:off x="82247" y="6325658"/>
            <a:ext cx="9585961" cy="365125"/>
          </a:xfrm>
          <a:prstGeom prst="rect">
            <a:avLst/>
          </a:prstGeom>
        </p:spPr>
        <p:txBody>
          <a:bodyPr/>
          <a:lstStyle>
            <a:defPPr>
              <a:defRPr lang="en-US"/>
            </a:defPPr>
            <a:lvl1pPr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5pPr>
            <a:lvl6pPr marL="2286000" algn="l" defTabSz="914400" rtl="0" eaLnBrk="1" latinLnBrk="0" hangingPunct="1">
              <a:defRPr kern="1200">
                <a:solidFill>
                  <a:schemeClr val="tx1"/>
                </a:solidFill>
                <a:latin typeface="Calibri" panose="020F0502020204030204" pitchFamily="34" charset="0"/>
                <a:ea typeface="+mn-ea"/>
                <a:cs typeface="+mn-cs"/>
              </a:defRPr>
            </a:lvl6pPr>
            <a:lvl7pPr marL="2743200" algn="l" defTabSz="914400" rtl="0" eaLnBrk="1" latinLnBrk="0" hangingPunct="1">
              <a:defRPr kern="1200">
                <a:solidFill>
                  <a:schemeClr val="tx1"/>
                </a:solidFill>
                <a:latin typeface="Calibri" panose="020F0502020204030204" pitchFamily="34" charset="0"/>
                <a:ea typeface="+mn-ea"/>
                <a:cs typeface="+mn-cs"/>
              </a:defRPr>
            </a:lvl7pPr>
            <a:lvl8pPr marL="3200400" algn="l" defTabSz="914400" rtl="0" eaLnBrk="1" latinLnBrk="0" hangingPunct="1">
              <a:defRPr kern="1200">
                <a:solidFill>
                  <a:schemeClr val="tx1"/>
                </a:solidFill>
                <a:latin typeface="Calibri" panose="020F0502020204030204" pitchFamily="34" charset="0"/>
                <a:ea typeface="+mn-ea"/>
                <a:cs typeface="+mn-cs"/>
              </a:defRPr>
            </a:lvl8pPr>
            <a:lvl9pPr marL="3657600" algn="l" defTabSz="914400" rtl="0" eaLnBrk="1" latinLnBrk="0" hangingPunct="1">
              <a:defRPr kern="1200">
                <a:solidFill>
                  <a:schemeClr val="tx1"/>
                </a:solidFill>
                <a:latin typeface="Calibri" panose="020F0502020204030204" pitchFamily="34" charset="0"/>
                <a:ea typeface="+mn-ea"/>
                <a:cs typeface="+mn-cs"/>
              </a:defRPr>
            </a:lvl9pPr>
          </a:lstStyle>
          <a:p>
            <a:pPr>
              <a:defRPr/>
            </a:pPr>
            <a:r>
              <a:rPr lang="en-US" sz="1200" dirty="0" smtClean="0">
                <a:solidFill>
                  <a:schemeClr val="bg1"/>
                </a:solidFill>
              </a:rPr>
              <a:t>Content is adapted from the Administration for Community Living No Wrong Door Person-Centered Counseling Training Program, Course 1, Lesson 1. Access original content here: </a:t>
            </a:r>
            <a:r>
              <a:rPr lang="en-US" sz="1200" u="sng" dirty="0" smtClean="0">
                <a:solidFill>
                  <a:schemeClr val="bg1"/>
                </a:solidFill>
              </a:rPr>
              <a:t>https://nwd.acl.gov/person-centered-counseling.html</a:t>
            </a:r>
            <a:endParaRPr lang="en-US" sz="1200" dirty="0" smtClean="0">
              <a:solidFill>
                <a:schemeClr val="bg1"/>
              </a:solidFill>
            </a:endParaRPr>
          </a:p>
          <a:p>
            <a:pPr>
              <a:defRPr/>
            </a:pPr>
            <a:endParaRPr lang="en-US" dirty="0"/>
          </a:p>
        </p:txBody>
      </p:sp>
    </p:spTree>
    <p:extLst>
      <p:ext uri="{BB962C8B-B14F-4D97-AF65-F5344CB8AC3E}">
        <p14:creationId xmlns:p14="http://schemas.microsoft.com/office/powerpoint/2010/main" val="1059458370"/>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iming>
    <p:tnLst>
      <p:par>
        <p:cTn id="1" dur="indefinite" restart="never" nodeType="tmRoot"/>
      </p:par>
    </p:tnLst>
  </p:timing>
  <p:txStyles>
    <p:titleStyle>
      <a:lvl1pPr algn="l" rtl="0" eaLnBrk="0" fontAlgn="base" hangingPunct="0">
        <a:lnSpc>
          <a:spcPct val="90000"/>
        </a:lnSpc>
        <a:spcBef>
          <a:spcPct val="0"/>
        </a:spcBef>
        <a:spcAft>
          <a:spcPct val="0"/>
        </a:spcAft>
        <a:defRPr sz="4400" kern="1200">
          <a:solidFill>
            <a:schemeClr val="tx1"/>
          </a:solidFill>
          <a:latin typeface="+mj-lt"/>
          <a:ea typeface="+mj-ea"/>
          <a:cs typeface="+mj-cs"/>
        </a:defRPr>
      </a:lvl1pPr>
      <a:lvl2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2pPr>
      <a:lvl3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3pPr>
      <a:lvl4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4pPr>
      <a:lvl5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5pPr>
      <a:lvl6pPr marL="457200" algn="l" rtl="0" fontAlgn="base">
        <a:lnSpc>
          <a:spcPct val="90000"/>
        </a:lnSpc>
        <a:spcBef>
          <a:spcPct val="0"/>
        </a:spcBef>
        <a:spcAft>
          <a:spcPct val="0"/>
        </a:spcAft>
        <a:defRPr sz="4400">
          <a:solidFill>
            <a:schemeClr val="tx1"/>
          </a:solidFill>
          <a:latin typeface="Calibri Light" panose="020F0302020204030204" pitchFamily="34" charset="0"/>
        </a:defRPr>
      </a:lvl6pPr>
      <a:lvl7pPr marL="914400" algn="l" rtl="0" fontAlgn="base">
        <a:lnSpc>
          <a:spcPct val="90000"/>
        </a:lnSpc>
        <a:spcBef>
          <a:spcPct val="0"/>
        </a:spcBef>
        <a:spcAft>
          <a:spcPct val="0"/>
        </a:spcAft>
        <a:defRPr sz="4400">
          <a:solidFill>
            <a:schemeClr val="tx1"/>
          </a:solidFill>
          <a:latin typeface="Calibri Light" panose="020F0302020204030204" pitchFamily="34" charset="0"/>
        </a:defRPr>
      </a:lvl7pPr>
      <a:lvl8pPr marL="1371600" algn="l" rtl="0" fontAlgn="base">
        <a:lnSpc>
          <a:spcPct val="90000"/>
        </a:lnSpc>
        <a:spcBef>
          <a:spcPct val="0"/>
        </a:spcBef>
        <a:spcAft>
          <a:spcPct val="0"/>
        </a:spcAft>
        <a:defRPr sz="4400">
          <a:solidFill>
            <a:schemeClr val="tx1"/>
          </a:solidFill>
          <a:latin typeface="Calibri Light" panose="020F0302020204030204" pitchFamily="34" charset="0"/>
        </a:defRPr>
      </a:lvl8pPr>
      <a:lvl9pPr marL="1828800" algn="l" rtl="0" fontAlgn="base">
        <a:lnSpc>
          <a:spcPct val="90000"/>
        </a:lnSpc>
        <a:spcBef>
          <a:spcPct val="0"/>
        </a:spcBef>
        <a:spcAft>
          <a:spcPct val="0"/>
        </a:spcAft>
        <a:defRPr sz="4400">
          <a:solidFill>
            <a:schemeClr val="tx1"/>
          </a:solidFill>
          <a:latin typeface="Calibri Light" panose="020F0302020204030204" pitchFamily="34" charset="0"/>
        </a:defRPr>
      </a:lvl9pPr>
    </p:titleStyle>
    <p:bodyStyle>
      <a:lvl1pPr marL="228600" indent="-228600" algn="l" rtl="0" eaLnBrk="0" fontAlgn="base" hangingPunct="0">
        <a:lnSpc>
          <a:spcPct val="100000"/>
        </a:lnSpc>
        <a:spcBef>
          <a:spcPts val="1000"/>
        </a:spcBef>
        <a:spcAft>
          <a:spcPct val="0"/>
        </a:spcAft>
        <a:buFont typeface="Arial" panose="020B0604020202020204" pitchFamily="34" charset="0"/>
        <a:buChar char="•"/>
        <a:defRPr sz="2400" kern="1200">
          <a:solidFill>
            <a:schemeClr val="tx1"/>
          </a:solidFill>
          <a:latin typeface="+mn-lt"/>
          <a:ea typeface="+mn-ea"/>
          <a:cs typeface="+mn-cs"/>
        </a:defRPr>
      </a:lvl1pPr>
      <a:lvl2pPr marL="685800" indent="-228600" algn="l" rtl="0" eaLnBrk="0" fontAlgn="base" hangingPunct="0">
        <a:lnSpc>
          <a:spcPct val="10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10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10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10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hyperlink" Target="mailto:NoWrongDoor@acl.hhs.gov" TargetMode="Externa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ctrTitle"/>
          </p:nvPr>
        </p:nvSpPr>
        <p:spPr/>
        <p:txBody>
          <a:bodyPr/>
          <a:lstStyle/>
          <a:p>
            <a:r>
              <a:rPr lang="en-US" altLang="en-US" smtClean="0"/>
              <a:t>Who We Serve</a:t>
            </a:r>
          </a:p>
        </p:txBody>
      </p:sp>
      <p:sp>
        <p:nvSpPr>
          <p:cNvPr id="3075" name="Subtitle 2"/>
          <p:cNvSpPr>
            <a:spLocks noGrp="1"/>
          </p:cNvSpPr>
          <p:nvPr>
            <p:ph type="subTitle" idx="1"/>
          </p:nvPr>
        </p:nvSpPr>
        <p:spPr/>
        <p:txBody>
          <a:bodyPr/>
          <a:lstStyle/>
          <a:p>
            <a:r>
              <a:rPr lang="en-US" altLang="en-US" smtClean="0"/>
              <a:t>4 Becoming More Culturally Competent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p:txBody>
          <a:bodyPr/>
          <a:lstStyle/>
          <a:p>
            <a:r>
              <a:rPr lang="en-US" altLang="en-US" dirty="0" smtClean="0"/>
              <a:t>Diversity and Cultural Assumptions (3/3)</a:t>
            </a:r>
          </a:p>
        </p:txBody>
      </p:sp>
      <p:sp>
        <p:nvSpPr>
          <p:cNvPr id="3" name="Content Placeholder 2"/>
          <p:cNvSpPr>
            <a:spLocks noGrp="1"/>
          </p:cNvSpPr>
          <p:nvPr>
            <p:ph idx="1"/>
          </p:nvPr>
        </p:nvSpPr>
        <p:spPr/>
        <p:txBody>
          <a:bodyPr rtlCol="0">
            <a:normAutofit/>
          </a:bodyPr>
          <a:lstStyle/>
          <a:p>
            <a:pPr marL="0" indent="0" fontAlgn="auto">
              <a:spcAft>
                <a:spcPts val="0"/>
              </a:spcAft>
              <a:buNone/>
              <a:defRPr/>
            </a:pPr>
            <a:r>
              <a:rPr lang="en-US" sz="2400" dirty="0" smtClean="0"/>
              <a:t>For example, someone might have some of the same cultural, racial, or religious characteristics as you. They might have the same disability as you. They might share some common experiences with you. These similarities don’t necessarily mean that the person has the same values, goals, and expectations that you do. </a:t>
            </a:r>
          </a:p>
          <a:p>
            <a:pPr marL="0" indent="0" fontAlgn="auto">
              <a:spcAft>
                <a:spcPts val="0"/>
              </a:spcAft>
              <a:buNone/>
              <a:defRPr/>
            </a:pPr>
            <a:r>
              <a:rPr lang="en-US" sz="2400" dirty="0" smtClean="0"/>
              <a:t>Use the PCC skills and tools you have learned to find out what’s uniquely important to and for each person seeking services in the NWD system. </a:t>
            </a:r>
          </a:p>
        </p:txBody>
      </p:sp>
    </p:spTree>
    <p:extLst>
      <p:ext uri="{BB962C8B-B14F-4D97-AF65-F5344CB8AC3E}">
        <p14:creationId xmlns:p14="http://schemas.microsoft.com/office/powerpoint/2010/main" val="303662454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p:txBody>
          <a:bodyPr/>
          <a:lstStyle/>
          <a:p>
            <a:r>
              <a:rPr lang="en-US" altLang="en-US" smtClean="0"/>
              <a:t>Valuing Diversity of Experience</a:t>
            </a:r>
          </a:p>
        </p:txBody>
      </p:sp>
      <p:sp>
        <p:nvSpPr>
          <p:cNvPr id="10243" name="Content Placeholder 2"/>
          <p:cNvSpPr>
            <a:spLocks noGrp="1"/>
          </p:cNvSpPr>
          <p:nvPr>
            <p:ph idx="1"/>
          </p:nvPr>
        </p:nvSpPr>
        <p:spPr/>
        <p:txBody>
          <a:bodyPr/>
          <a:lstStyle/>
          <a:p>
            <a:pPr marL="0" indent="0">
              <a:lnSpc>
                <a:spcPct val="100000"/>
              </a:lnSpc>
              <a:buNone/>
            </a:pPr>
            <a:r>
              <a:rPr lang="en-US" altLang="en-US" sz="2400" dirty="0" smtClean="0"/>
              <a:t>Your point-of-view is based on your own culture and experiences and what is familiar to you. Even if you have some similar characteristics or share the same culture with someone else, it’s important not to assume that their experiences will be the same as yours. In fact, their experiences might be quite different from yours. As a PCC professional, it’s important to continually recognize and value this diversity of experience.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p:txBody>
          <a:bodyPr/>
          <a:lstStyle/>
          <a:p>
            <a:r>
              <a:rPr lang="en-US" altLang="en-US" dirty="0" smtClean="0"/>
              <a:t>Perspectives on Disability from Other Cultures (1/3)</a:t>
            </a:r>
          </a:p>
        </p:txBody>
      </p:sp>
      <p:sp>
        <p:nvSpPr>
          <p:cNvPr id="3" name="Content Placeholder 2"/>
          <p:cNvSpPr>
            <a:spLocks noGrp="1"/>
          </p:cNvSpPr>
          <p:nvPr>
            <p:ph idx="1"/>
          </p:nvPr>
        </p:nvSpPr>
        <p:spPr>
          <a:xfrm>
            <a:off x="838200" y="1946275"/>
            <a:ext cx="10515600" cy="4911725"/>
          </a:xfrm>
        </p:spPr>
        <p:txBody>
          <a:bodyPr rtlCol="0">
            <a:normAutofit/>
          </a:bodyPr>
          <a:lstStyle/>
          <a:p>
            <a:pPr marL="0" indent="0" fontAlgn="auto">
              <a:lnSpc>
                <a:spcPct val="100000"/>
              </a:lnSpc>
              <a:spcAft>
                <a:spcPts val="0"/>
              </a:spcAft>
              <a:buNone/>
              <a:defRPr/>
            </a:pPr>
            <a:r>
              <a:rPr lang="en-US" sz="2400" dirty="0" smtClean="0"/>
              <a:t>Every culture will have its own unique perspective on what it means to have a disability. Disability might also represent different things in different cultures. Some might see it as a blessing, others as a punishment. Keep in mind that differences in social expectations can also change the perception of disability. For example, reading skills are only important in cultures where most people can read and reading is valued. If a culture does not read or write, then someone who cannot do either would not be seen to have a disability.</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p:txBody>
          <a:bodyPr/>
          <a:lstStyle/>
          <a:p>
            <a:r>
              <a:rPr lang="en-US" altLang="en-US" dirty="0" smtClean="0"/>
              <a:t>Perspectives on Disability from Other Cultures (2/3)</a:t>
            </a:r>
          </a:p>
        </p:txBody>
      </p:sp>
      <p:sp>
        <p:nvSpPr>
          <p:cNvPr id="3" name="Content Placeholder 2"/>
          <p:cNvSpPr>
            <a:spLocks noGrp="1"/>
          </p:cNvSpPr>
          <p:nvPr>
            <p:ph idx="1"/>
          </p:nvPr>
        </p:nvSpPr>
        <p:spPr>
          <a:xfrm>
            <a:off x="838200" y="1946275"/>
            <a:ext cx="10515600" cy="4911725"/>
          </a:xfrm>
        </p:spPr>
        <p:txBody>
          <a:bodyPr rtlCol="0">
            <a:normAutofit/>
          </a:bodyPr>
          <a:lstStyle/>
          <a:p>
            <a:pPr marL="0" indent="0" fontAlgn="auto">
              <a:lnSpc>
                <a:spcPct val="100000"/>
              </a:lnSpc>
              <a:spcAft>
                <a:spcPts val="0"/>
              </a:spcAft>
              <a:buNone/>
              <a:defRPr/>
            </a:pPr>
            <a:r>
              <a:rPr lang="en-US" sz="2400" dirty="0" smtClean="0"/>
              <a:t>Also, many cultures do not emphasize developmental milestones in the same way that the American culture does. Other cultures may believe that until a child is a certain age, it is impossible to decide if the child truly has a disability. They may resist early labeling and early intervention and have different expectations for when a child is ready to do things.</a:t>
            </a:r>
          </a:p>
        </p:txBody>
      </p:sp>
    </p:spTree>
    <p:extLst>
      <p:ext uri="{BB962C8B-B14F-4D97-AF65-F5344CB8AC3E}">
        <p14:creationId xmlns:p14="http://schemas.microsoft.com/office/powerpoint/2010/main" val="279707601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p:txBody>
          <a:bodyPr/>
          <a:lstStyle/>
          <a:p>
            <a:r>
              <a:rPr lang="en-US" altLang="en-US" dirty="0" smtClean="0"/>
              <a:t>Perspectives on Disability from Other Cultures (3/3)</a:t>
            </a:r>
          </a:p>
        </p:txBody>
      </p:sp>
      <p:sp>
        <p:nvSpPr>
          <p:cNvPr id="3" name="Content Placeholder 2"/>
          <p:cNvSpPr>
            <a:spLocks noGrp="1"/>
          </p:cNvSpPr>
          <p:nvPr>
            <p:ph idx="1"/>
          </p:nvPr>
        </p:nvSpPr>
        <p:spPr>
          <a:xfrm>
            <a:off x="838200" y="1946275"/>
            <a:ext cx="10515600" cy="4911725"/>
          </a:xfrm>
        </p:spPr>
        <p:txBody>
          <a:bodyPr rtlCol="0">
            <a:normAutofit/>
          </a:bodyPr>
          <a:lstStyle/>
          <a:p>
            <a:pPr marL="0" indent="0" fontAlgn="auto">
              <a:lnSpc>
                <a:spcPct val="100000"/>
              </a:lnSpc>
              <a:spcAft>
                <a:spcPts val="0"/>
              </a:spcAft>
              <a:buNone/>
              <a:defRPr/>
            </a:pPr>
            <a:r>
              <a:rPr lang="en-US" sz="2400" dirty="0" smtClean="0"/>
              <a:t>As a Person-Centered Counseling (PCC) professional, you should be aware of how disability is commonly viewed in other cultures. In a previous lesson, you learned about the medical model of disability, whereby disability is seen as something to be fixed or cured. You also learned about the social model of disability, whereby the environment doesn’t accommodate people’s unique abilities and characteristics. The table below compares how different cultures view disability, including “traditional” or western views.</a:t>
            </a:r>
          </a:p>
          <a:p>
            <a:pPr marL="0" indent="0" fontAlgn="auto">
              <a:lnSpc>
                <a:spcPct val="100000"/>
              </a:lnSpc>
              <a:spcAft>
                <a:spcPts val="0"/>
              </a:spcAft>
              <a:buNone/>
              <a:defRPr/>
            </a:pPr>
            <a:r>
              <a:rPr lang="en-US" sz="2400" dirty="0" smtClean="0"/>
              <a:t>Please note: Use of the term “other cultures” is not meant to assume that all non-American cultures are the same or hold the same views on disability. These are some very broad examples of possible differences in views.</a:t>
            </a:r>
          </a:p>
        </p:txBody>
      </p:sp>
    </p:spTree>
    <p:extLst>
      <p:ext uri="{BB962C8B-B14F-4D97-AF65-F5344CB8AC3E}">
        <p14:creationId xmlns:p14="http://schemas.microsoft.com/office/powerpoint/2010/main" val="335116648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Cultural Differences (1/5)</a:t>
            </a:r>
            <a:endParaRPr lang="en-US" dirty="0"/>
          </a:p>
        </p:txBody>
      </p:sp>
      <p:sp>
        <p:nvSpPr>
          <p:cNvPr id="3" name="Content Placeholder 2"/>
          <p:cNvSpPr>
            <a:spLocks noGrp="1"/>
          </p:cNvSpPr>
          <p:nvPr>
            <p:ph idx="1"/>
          </p:nvPr>
        </p:nvSpPr>
        <p:spPr>
          <a:xfrm>
            <a:off x="838200" y="1690688"/>
            <a:ext cx="10515600" cy="4351338"/>
          </a:xfrm>
        </p:spPr>
        <p:txBody>
          <a:bodyPr/>
          <a:lstStyle/>
          <a:p>
            <a:pPr marL="0" indent="0">
              <a:lnSpc>
                <a:spcPct val="100000"/>
              </a:lnSpc>
              <a:buNone/>
            </a:pPr>
            <a:r>
              <a:rPr lang="en-US" altLang="en-US" sz="2400" dirty="0" smtClean="0"/>
              <a:t>Not only do perspectives on disability differ among some cultures, but there are also other cultural differences in family dynamics, roles, and status that might present themselves while you are working in the No Wrong Door (NWD) system. Here are some other things for you to keep in mind during your interactions with the many diverse people and cultures you may encounter. In some cultures:</a:t>
            </a:r>
          </a:p>
          <a:p>
            <a:pPr>
              <a:spcBef>
                <a:spcPts val="500"/>
              </a:spcBef>
            </a:pPr>
            <a:r>
              <a:rPr lang="en-US" altLang="en-US" sz="2200" dirty="0" smtClean="0"/>
              <a:t>The grandparents are the primary decision-makers when it comes to raising grandchildren. </a:t>
            </a:r>
          </a:p>
          <a:p>
            <a:pPr>
              <a:spcBef>
                <a:spcPts val="500"/>
              </a:spcBef>
            </a:pPr>
            <a:r>
              <a:rPr lang="en-US" altLang="en-US" sz="2200" dirty="0" smtClean="0"/>
              <a:t>Having a family member born with a disability brings shame on the mother, the father, or the whole family.</a:t>
            </a:r>
          </a:p>
        </p:txBody>
      </p:sp>
    </p:spTree>
    <p:extLst>
      <p:ext uri="{BB962C8B-B14F-4D97-AF65-F5344CB8AC3E}">
        <p14:creationId xmlns:p14="http://schemas.microsoft.com/office/powerpoint/2010/main" val="272923503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Cultural Differences (2/5)</a:t>
            </a:r>
            <a:endParaRPr lang="en-US" dirty="0"/>
          </a:p>
        </p:txBody>
      </p:sp>
      <p:sp>
        <p:nvSpPr>
          <p:cNvPr id="3" name="Content Placeholder 2"/>
          <p:cNvSpPr>
            <a:spLocks noGrp="1"/>
          </p:cNvSpPr>
          <p:nvPr>
            <p:ph idx="1"/>
          </p:nvPr>
        </p:nvSpPr>
        <p:spPr>
          <a:xfrm>
            <a:off x="838200" y="1690688"/>
            <a:ext cx="10515600" cy="4351338"/>
          </a:xfrm>
        </p:spPr>
        <p:txBody>
          <a:bodyPr/>
          <a:lstStyle/>
          <a:p>
            <a:r>
              <a:rPr lang="en-US" altLang="en-US" sz="2200" dirty="0"/>
              <a:t>Relationships go beyond the nuclear family. Important members include all of the extended family members. Hispanic families often include special friends not related by blood or marriage. These special friends are often called compadre, and they are literally part of the family.</a:t>
            </a:r>
          </a:p>
          <a:p>
            <a:pPr>
              <a:lnSpc>
                <a:spcPct val="100000"/>
              </a:lnSpc>
            </a:pPr>
            <a:r>
              <a:rPr lang="en-US" altLang="en-US" sz="2200" dirty="0" smtClean="0"/>
              <a:t>It would be inappropriate to talk about childbirth or women's health with a man. Even using a male translator would be inappropriate.</a:t>
            </a:r>
          </a:p>
          <a:p>
            <a:r>
              <a:rPr lang="en-US" altLang="en-US" sz="2200" dirty="0"/>
              <a:t>Such as in some parts of India, women ask their hostess for permission to leave by making a motion with their heads. If the hostess doesn't respond with a similar motion, the women will stay until they have permission to go</a:t>
            </a:r>
            <a:r>
              <a:rPr lang="en-US" altLang="en-US" sz="2200" dirty="0" smtClean="0"/>
              <a:t>.</a:t>
            </a:r>
            <a:endParaRPr lang="en-US" altLang="en-US" sz="2200" dirty="0"/>
          </a:p>
        </p:txBody>
      </p:sp>
    </p:spTree>
    <p:extLst>
      <p:ext uri="{BB962C8B-B14F-4D97-AF65-F5344CB8AC3E}">
        <p14:creationId xmlns:p14="http://schemas.microsoft.com/office/powerpoint/2010/main" val="106230488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Cultural Differences (3/5)</a:t>
            </a:r>
            <a:endParaRPr lang="en-US" dirty="0"/>
          </a:p>
        </p:txBody>
      </p:sp>
      <p:sp>
        <p:nvSpPr>
          <p:cNvPr id="3" name="Content Placeholder 2"/>
          <p:cNvSpPr>
            <a:spLocks noGrp="1"/>
          </p:cNvSpPr>
          <p:nvPr>
            <p:ph idx="1"/>
          </p:nvPr>
        </p:nvSpPr>
        <p:spPr>
          <a:xfrm>
            <a:off x="838200" y="1690688"/>
            <a:ext cx="10515600" cy="4351338"/>
          </a:xfrm>
        </p:spPr>
        <p:txBody>
          <a:bodyPr/>
          <a:lstStyle/>
          <a:p>
            <a:pPr>
              <a:lnSpc>
                <a:spcPct val="100000"/>
              </a:lnSpc>
            </a:pPr>
            <a:r>
              <a:rPr lang="en-US" altLang="en-US" sz="2200" dirty="0" smtClean="0"/>
              <a:t>Such as in the southern United States, it is common for people to use the words “ma'am” or “sir” when speaking to elders, strangers, or people of status. This is a sign of good manners. In the northern states, this type of greeting is uncommon and may be seen as insincere.</a:t>
            </a:r>
          </a:p>
        </p:txBody>
      </p:sp>
    </p:spTree>
    <p:extLst>
      <p:ext uri="{BB962C8B-B14F-4D97-AF65-F5344CB8AC3E}">
        <p14:creationId xmlns:p14="http://schemas.microsoft.com/office/powerpoint/2010/main" val="116476348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Cultural Differences (4/5)</a:t>
            </a:r>
            <a:endParaRPr lang="en-US" dirty="0"/>
          </a:p>
        </p:txBody>
      </p:sp>
      <p:sp>
        <p:nvSpPr>
          <p:cNvPr id="3" name="Content Placeholder 2"/>
          <p:cNvSpPr>
            <a:spLocks noGrp="1"/>
          </p:cNvSpPr>
          <p:nvPr>
            <p:ph idx="1"/>
          </p:nvPr>
        </p:nvSpPr>
        <p:spPr>
          <a:xfrm>
            <a:off x="838200" y="1690688"/>
            <a:ext cx="10515600" cy="4351338"/>
          </a:xfrm>
        </p:spPr>
        <p:txBody>
          <a:bodyPr/>
          <a:lstStyle/>
          <a:p>
            <a:pPr marL="0" indent="0">
              <a:buNone/>
            </a:pPr>
            <a:r>
              <a:rPr lang="en-US" altLang="en-US" sz="2400" dirty="0" smtClean="0"/>
              <a:t>Additionally, what is seen as rude in one culture may be acceptable in another. For example, in some cultures, it’s rude to: </a:t>
            </a:r>
          </a:p>
          <a:p>
            <a:pPr>
              <a:spcBef>
                <a:spcPts val="500"/>
              </a:spcBef>
            </a:pPr>
            <a:r>
              <a:rPr lang="en-US" altLang="en-US" sz="2200" dirty="0" smtClean="0"/>
              <a:t>Try to help someone with a physical disability without asking them first (United States).</a:t>
            </a:r>
          </a:p>
          <a:p>
            <a:pPr>
              <a:spcBef>
                <a:spcPts val="500"/>
              </a:spcBef>
            </a:pPr>
            <a:r>
              <a:rPr lang="en-US" altLang="en-US" sz="2200" dirty="0" smtClean="0"/>
              <a:t>Brag about your credentials during a job interview (Netherlands). </a:t>
            </a:r>
          </a:p>
          <a:p>
            <a:pPr>
              <a:spcBef>
                <a:spcPts val="500"/>
              </a:spcBef>
            </a:pPr>
            <a:r>
              <a:rPr lang="en-US" altLang="en-US" sz="2200" dirty="0" smtClean="0"/>
              <a:t>Not let your friend smell your breath (some Arab cultures). </a:t>
            </a:r>
          </a:p>
          <a:p>
            <a:pPr>
              <a:spcBef>
                <a:spcPts val="500"/>
              </a:spcBef>
            </a:pPr>
            <a:r>
              <a:rPr lang="en-US" altLang="en-US" sz="2200" dirty="0" smtClean="0"/>
              <a:t>Strongly admire someone else’s possession (some Middle Eastern countries). </a:t>
            </a:r>
          </a:p>
          <a:p>
            <a:pPr>
              <a:spcBef>
                <a:spcPts val="500"/>
              </a:spcBef>
            </a:pPr>
            <a:r>
              <a:rPr lang="en-US" altLang="en-US" sz="2200" dirty="0" smtClean="0"/>
              <a:t>Look someone in the eye when they are speaking (some parts of Africa). </a:t>
            </a:r>
          </a:p>
          <a:p>
            <a:pPr>
              <a:spcBef>
                <a:spcPts val="500"/>
              </a:spcBef>
            </a:pPr>
            <a:r>
              <a:rPr lang="en-US" altLang="en-US" sz="2200" dirty="0" smtClean="0"/>
              <a:t>Smile at customers (Russia).</a:t>
            </a:r>
          </a:p>
          <a:p>
            <a:pPr>
              <a:spcBef>
                <a:spcPts val="500"/>
              </a:spcBef>
            </a:pPr>
            <a:r>
              <a:rPr lang="en-US" altLang="en-US" sz="2200" dirty="0" smtClean="0"/>
              <a:t>Bring white flowers to a host’s house (China).</a:t>
            </a:r>
          </a:p>
        </p:txBody>
      </p:sp>
    </p:spTree>
    <p:extLst>
      <p:ext uri="{BB962C8B-B14F-4D97-AF65-F5344CB8AC3E}">
        <p14:creationId xmlns:p14="http://schemas.microsoft.com/office/powerpoint/2010/main" val="37336255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Cultural Differences (5/5)</a:t>
            </a:r>
            <a:endParaRPr lang="en-US" dirty="0"/>
          </a:p>
        </p:txBody>
      </p:sp>
      <p:sp>
        <p:nvSpPr>
          <p:cNvPr id="3" name="Content Placeholder 2"/>
          <p:cNvSpPr>
            <a:spLocks noGrp="1"/>
          </p:cNvSpPr>
          <p:nvPr>
            <p:ph idx="1"/>
          </p:nvPr>
        </p:nvSpPr>
        <p:spPr>
          <a:xfrm>
            <a:off x="838200" y="1690688"/>
            <a:ext cx="10515600" cy="4351338"/>
          </a:xfrm>
        </p:spPr>
        <p:txBody>
          <a:bodyPr/>
          <a:lstStyle/>
          <a:p>
            <a:pPr marL="0" indent="0">
              <a:buNone/>
            </a:pPr>
            <a:r>
              <a:rPr lang="en-US" altLang="en-US" sz="2400" dirty="0"/>
              <a:t>Learning about these types of cultural differences is another important step that can help you become a more culturally competent Person-Centered Counseling (PCC) professional. </a:t>
            </a:r>
          </a:p>
        </p:txBody>
      </p:sp>
    </p:spTree>
    <p:extLst>
      <p:ext uri="{BB962C8B-B14F-4D97-AF65-F5344CB8AC3E}">
        <p14:creationId xmlns:p14="http://schemas.microsoft.com/office/powerpoint/2010/main" val="33705975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Introduction</a:t>
            </a:r>
            <a:endParaRPr lang="en-US" dirty="0"/>
          </a:p>
        </p:txBody>
      </p:sp>
      <p:sp>
        <p:nvSpPr>
          <p:cNvPr id="3" name="Content Placeholder 2"/>
          <p:cNvSpPr>
            <a:spLocks noGrp="1"/>
          </p:cNvSpPr>
          <p:nvPr>
            <p:ph idx="1"/>
          </p:nvPr>
        </p:nvSpPr>
        <p:spPr/>
        <p:txBody>
          <a:bodyPr/>
          <a:lstStyle/>
          <a:p>
            <a:pPr marL="0" indent="0">
              <a:lnSpc>
                <a:spcPct val="100000"/>
              </a:lnSpc>
              <a:buNone/>
            </a:pPr>
            <a:r>
              <a:rPr lang="en-US" sz="2400" dirty="0"/>
              <a:t>These slides contain content adapted from the Administration for Community Living’s Person Centered Counseling Training Program. The content includes text and narration from online courses. To view original content or for more information, please visit nwd.acl.gov or contact </a:t>
            </a:r>
            <a:r>
              <a:rPr lang="en-US" sz="2400" u="sng" dirty="0">
                <a:hlinkClick r:id="rId2"/>
              </a:rPr>
              <a:t>NoWrongDoor@acl.hhs.gov</a:t>
            </a:r>
            <a:r>
              <a:rPr lang="en-US" sz="2400" dirty="0" smtClean="0"/>
              <a:t>.</a:t>
            </a:r>
            <a:br>
              <a:rPr lang="en-US" sz="2400" dirty="0" smtClean="0"/>
            </a:br>
            <a:r>
              <a:rPr lang="en-US" sz="2400" dirty="0" smtClean="0"/>
              <a:t/>
            </a:r>
            <a:br>
              <a:rPr lang="en-US" sz="2400" dirty="0" smtClean="0"/>
            </a:br>
            <a:r>
              <a:rPr lang="en-US" sz="3200" dirty="0"/>
              <a:t/>
            </a:r>
            <a:br>
              <a:rPr lang="en-US" sz="3200" dirty="0"/>
            </a:br>
            <a:r>
              <a:rPr lang="fr-FR" sz="2000" u="sng" dirty="0" smtClean="0"/>
              <a:t>Copyright Notice and </a:t>
            </a:r>
            <a:r>
              <a:rPr lang="fr-FR" sz="2000" u="sng" dirty="0" err="1" smtClean="0"/>
              <a:t>Disclaimer</a:t>
            </a:r>
            <a:r>
              <a:rPr lang="fr-FR" sz="2000" u="sng" dirty="0" smtClean="0"/>
              <a:t> </a:t>
            </a:r>
            <a:endParaRPr lang="en-US" sz="1800" u="sng" dirty="0" smtClean="0"/>
          </a:p>
          <a:p>
            <a:pPr marL="0" indent="0">
              <a:lnSpc>
                <a:spcPct val="100000"/>
              </a:lnSpc>
              <a:buNone/>
            </a:pPr>
            <a:r>
              <a:rPr lang="fr-FR" sz="1800" dirty="0" smtClean="0"/>
              <a:t>Certain </a:t>
            </a:r>
            <a:r>
              <a:rPr lang="fr-FR" sz="1800" dirty="0" err="1" smtClean="0"/>
              <a:t>materials</a:t>
            </a:r>
            <a:r>
              <a:rPr lang="fr-FR" sz="1800" dirty="0" smtClean="0"/>
              <a:t> </a:t>
            </a:r>
            <a:r>
              <a:rPr lang="fr-FR" sz="1800" dirty="0" err="1" smtClean="0"/>
              <a:t>incorporated</a:t>
            </a:r>
            <a:r>
              <a:rPr lang="fr-FR" sz="1800" dirty="0" smtClean="0"/>
              <a:t> </a:t>
            </a:r>
            <a:r>
              <a:rPr lang="fr-FR" sz="1800" dirty="0" err="1" smtClean="0"/>
              <a:t>herein</a:t>
            </a:r>
            <a:r>
              <a:rPr lang="fr-FR" sz="1800" dirty="0" smtClean="0"/>
              <a:t> are Copyright ©2016, </a:t>
            </a:r>
            <a:r>
              <a:rPr lang="fr-FR" sz="1800" dirty="0" err="1" smtClean="0"/>
              <a:t>Regents</a:t>
            </a:r>
            <a:r>
              <a:rPr lang="fr-FR" sz="1800" dirty="0" smtClean="0"/>
              <a:t> of the University Minnesota. All </a:t>
            </a:r>
            <a:r>
              <a:rPr lang="fr-FR" sz="1800" dirty="0" err="1" smtClean="0"/>
              <a:t>Rights</a:t>
            </a:r>
            <a:r>
              <a:rPr lang="fr-FR" sz="1800" dirty="0" smtClean="0"/>
              <a:t> </a:t>
            </a:r>
            <a:r>
              <a:rPr lang="fr-FR" sz="1800" dirty="0" err="1" smtClean="0"/>
              <a:t>Reserved</a:t>
            </a:r>
            <a:r>
              <a:rPr lang="fr-FR" sz="1800" dirty="0" smtClean="0"/>
              <a:t>. IN NO EVENT SHALL UNIVERSITY OR TLCPCP BE LIABLE TO ANY PARTY FOR DIRECT, INDIRECT, SPECIAL, INCIDENTAL, OR CONSEQUENTIAL DAMAGES, INCLUDING LOST PROFITS, ARISING OUT OF THE USE OF THIS CONTENT, EVEN IF UNIVERSITY OR TLCPCP HAS BEEN ADVISED OF THE POSSIBILITY OF SUCH DAMAGES.</a:t>
            </a:r>
            <a:endParaRPr lang="en-US" sz="1800" dirty="0" smtClean="0"/>
          </a:p>
        </p:txBody>
      </p:sp>
    </p:spTree>
    <p:extLst>
      <p:ext uri="{BB962C8B-B14F-4D97-AF65-F5344CB8AC3E}">
        <p14:creationId xmlns:p14="http://schemas.microsoft.com/office/powerpoint/2010/main" val="223673944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1"/>
          <p:cNvSpPr>
            <a:spLocks noGrp="1"/>
          </p:cNvSpPr>
          <p:nvPr>
            <p:ph type="title"/>
          </p:nvPr>
        </p:nvSpPr>
        <p:spPr/>
        <p:txBody>
          <a:bodyPr/>
          <a:lstStyle/>
          <a:p>
            <a:r>
              <a:rPr lang="en-US" altLang="en-US" smtClean="0"/>
              <a:t>Respecting Other Cultural Perspectives</a:t>
            </a:r>
          </a:p>
        </p:txBody>
      </p:sp>
      <p:sp>
        <p:nvSpPr>
          <p:cNvPr id="24579" name="Content Placeholder 2"/>
          <p:cNvSpPr>
            <a:spLocks noGrp="1"/>
          </p:cNvSpPr>
          <p:nvPr>
            <p:ph idx="1"/>
          </p:nvPr>
        </p:nvSpPr>
        <p:spPr/>
        <p:txBody>
          <a:bodyPr/>
          <a:lstStyle/>
          <a:p>
            <a:pPr marL="0" indent="0">
              <a:buNone/>
            </a:pPr>
            <a:r>
              <a:rPr lang="en-US" altLang="en-US" sz="2400" dirty="0" smtClean="0"/>
              <a:t>As you have learned, different cultures may view status, family roles, and family dynamics differently. They may also view disability and sickness and the causes of them differently. As a Person-Centered Counseling (PCC) professional, it’s important that you’re respectful of different opinions that you might encounter.</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1"/>
          <p:cNvSpPr>
            <a:spLocks noGrp="1"/>
          </p:cNvSpPr>
          <p:nvPr>
            <p:ph type="title"/>
          </p:nvPr>
        </p:nvSpPr>
        <p:spPr/>
        <p:txBody>
          <a:bodyPr/>
          <a:lstStyle/>
          <a:p>
            <a:r>
              <a:rPr lang="en-US" altLang="en-US" dirty="0" smtClean="0"/>
              <a:t>Diversifying Your Cultural Knowledge (1/3)</a:t>
            </a:r>
          </a:p>
        </p:txBody>
      </p:sp>
      <p:sp>
        <p:nvSpPr>
          <p:cNvPr id="3" name="Content Placeholder 2"/>
          <p:cNvSpPr>
            <a:spLocks noGrp="1"/>
          </p:cNvSpPr>
          <p:nvPr>
            <p:ph idx="1"/>
          </p:nvPr>
        </p:nvSpPr>
        <p:spPr>
          <a:xfrm>
            <a:off x="838200" y="1825625"/>
            <a:ext cx="10515600" cy="4879975"/>
          </a:xfrm>
        </p:spPr>
        <p:txBody>
          <a:bodyPr rtlCol="0">
            <a:normAutofit/>
          </a:bodyPr>
          <a:lstStyle/>
          <a:p>
            <a:pPr marL="0" indent="0" fontAlgn="auto">
              <a:lnSpc>
                <a:spcPct val="100000"/>
              </a:lnSpc>
              <a:spcAft>
                <a:spcPts val="0"/>
              </a:spcAft>
              <a:buNone/>
              <a:defRPr/>
            </a:pPr>
            <a:r>
              <a:rPr lang="en-US" sz="2400" dirty="0" smtClean="0"/>
              <a:t>Learning about others reminds us that not everyone is the same. It can help Person-Centered Counseling (PCC) professionals understand how culture and diversity affects choices and interactions and how to identify any biases about other cultures. Each person is unique, regardless of how they look or speak, their age, or their disability, so treat them with respect. When practicing PCC, value everyone’s diversity and continue to ask questions and learn about their culture. Keep practicing the five elements of cultural competence.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1"/>
          <p:cNvSpPr>
            <a:spLocks noGrp="1"/>
          </p:cNvSpPr>
          <p:nvPr>
            <p:ph type="title"/>
          </p:nvPr>
        </p:nvSpPr>
        <p:spPr/>
        <p:txBody>
          <a:bodyPr/>
          <a:lstStyle/>
          <a:p>
            <a:r>
              <a:rPr lang="en-US" altLang="en-US" dirty="0" smtClean="0"/>
              <a:t>Diversifying Your Cultural Knowledge (2/3)</a:t>
            </a:r>
          </a:p>
        </p:txBody>
      </p:sp>
      <p:sp>
        <p:nvSpPr>
          <p:cNvPr id="3" name="Content Placeholder 2"/>
          <p:cNvSpPr>
            <a:spLocks noGrp="1"/>
          </p:cNvSpPr>
          <p:nvPr>
            <p:ph idx="1"/>
          </p:nvPr>
        </p:nvSpPr>
        <p:spPr>
          <a:xfrm>
            <a:off x="838200" y="1825625"/>
            <a:ext cx="10515600" cy="4879975"/>
          </a:xfrm>
        </p:spPr>
        <p:txBody>
          <a:bodyPr rtlCol="0">
            <a:normAutofit/>
          </a:bodyPr>
          <a:lstStyle/>
          <a:p>
            <a:pPr marL="0" indent="0" fontAlgn="auto">
              <a:spcAft>
                <a:spcPts val="0"/>
              </a:spcAft>
              <a:buNone/>
              <a:defRPr/>
            </a:pPr>
            <a:r>
              <a:rPr lang="en-US" sz="2400" dirty="0" smtClean="0"/>
              <a:t>In addition, here are some suggestions to help you as you work to become more culturally competent: </a:t>
            </a:r>
          </a:p>
          <a:p>
            <a:pPr fontAlgn="auto">
              <a:spcBef>
                <a:spcPts val="500"/>
              </a:spcBef>
              <a:spcAft>
                <a:spcPts val="0"/>
              </a:spcAft>
              <a:defRPr/>
            </a:pPr>
            <a:r>
              <a:rPr lang="en-US" sz="2200" dirty="0" smtClean="0"/>
              <a:t>Take a cooking class and learn how to prepare foods that are different from what you usually eat </a:t>
            </a:r>
          </a:p>
          <a:p>
            <a:pPr fontAlgn="auto">
              <a:spcBef>
                <a:spcPts val="500"/>
              </a:spcBef>
              <a:spcAft>
                <a:spcPts val="0"/>
              </a:spcAft>
              <a:defRPr/>
            </a:pPr>
            <a:r>
              <a:rPr lang="en-US" sz="2200" dirty="0" smtClean="0"/>
              <a:t>Go to a play that is written, produced, and acted by a cultural group you are not familiar with </a:t>
            </a:r>
          </a:p>
          <a:p>
            <a:pPr fontAlgn="auto">
              <a:spcBef>
                <a:spcPts val="500"/>
              </a:spcBef>
              <a:spcAft>
                <a:spcPts val="0"/>
              </a:spcAft>
              <a:defRPr/>
            </a:pPr>
            <a:r>
              <a:rPr lang="en-US" sz="2200" dirty="0" smtClean="0"/>
              <a:t>Listen to a different type of music </a:t>
            </a:r>
          </a:p>
          <a:p>
            <a:pPr fontAlgn="auto">
              <a:spcBef>
                <a:spcPts val="500"/>
              </a:spcBef>
              <a:spcAft>
                <a:spcPts val="0"/>
              </a:spcAft>
              <a:defRPr/>
            </a:pPr>
            <a:r>
              <a:rPr lang="en-US" sz="2200" dirty="0" smtClean="0"/>
              <a:t>Watch a foreign or independent film </a:t>
            </a:r>
          </a:p>
          <a:p>
            <a:pPr fontAlgn="auto">
              <a:spcBef>
                <a:spcPts val="500"/>
              </a:spcBef>
              <a:spcAft>
                <a:spcPts val="0"/>
              </a:spcAft>
              <a:defRPr/>
            </a:pPr>
            <a:r>
              <a:rPr lang="en-US" sz="2200" dirty="0" smtClean="0"/>
              <a:t>Read a book by a person who has a different culture from you </a:t>
            </a:r>
          </a:p>
        </p:txBody>
      </p:sp>
    </p:spTree>
    <p:extLst>
      <p:ext uri="{BB962C8B-B14F-4D97-AF65-F5344CB8AC3E}">
        <p14:creationId xmlns:p14="http://schemas.microsoft.com/office/powerpoint/2010/main" val="133542192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1"/>
          <p:cNvSpPr>
            <a:spLocks noGrp="1"/>
          </p:cNvSpPr>
          <p:nvPr>
            <p:ph type="title"/>
          </p:nvPr>
        </p:nvSpPr>
        <p:spPr/>
        <p:txBody>
          <a:bodyPr/>
          <a:lstStyle/>
          <a:p>
            <a:r>
              <a:rPr lang="en-US" altLang="en-US" dirty="0" smtClean="0"/>
              <a:t>Diversifying Your Cultural Knowledge (3/3)</a:t>
            </a:r>
          </a:p>
        </p:txBody>
      </p:sp>
      <p:sp>
        <p:nvSpPr>
          <p:cNvPr id="3" name="Content Placeholder 2"/>
          <p:cNvSpPr>
            <a:spLocks noGrp="1"/>
          </p:cNvSpPr>
          <p:nvPr>
            <p:ph idx="1"/>
          </p:nvPr>
        </p:nvSpPr>
        <p:spPr>
          <a:xfrm>
            <a:off x="838200" y="1825625"/>
            <a:ext cx="10515600" cy="4879975"/>
          </a:xfrm>
        </p:spPr>
        <p:txBody>
          <a:bodyPr rtlCol="0">
            <a:normAutofit/>
          </a:bodyPr>
          <a:lstStyle/>
          <a:p>
            <a:pPr fontAlgn="auto">
              <a:spcBef>
                <a:spcPts val="500"/>
              </a:spcBef>
              <a:spcAft>
                <a:spcPts val="0"/>
              </a:spcAft>
              <a:defRPr/>
            </a:pPr>
            <a:r>
              <a:rPr lang="en-US" sz="2200" dirty="0" smtClean="0"/>
              <a:t>Surf the web and learn about people from different parts of the world</a:t>
            </a:r>
          </a:p>
          <a:p>
            <a:pPr fontAlgn="auto">
              <a:spcBef>
                <a:spcPts val="500"/>
              </a:spcBef>
              <a:spcAft>
                <a:spcPts val="0"/>
              </a:spcAft>
              <a:defRPr/>
            </a:pPr>
            <a:r>
              <a:rPr lang="en-US" sz="2200" dirty="0" smtClean="0"/>
              <a:t>Learn sign language or another, new language </a:t>
            </a:r>
          </a:p>
          <a:p>
            <a:pPr fontAlgn="auto">
              <a:spcBef>
                <a:spcPts val="500"/>
              </a:spcBef>
              <a:spcAft>
                <a:spcPts val="0"/>
              </a:spcAft>
              <a:defRPr/>
            </a:pPr>
            <a:r>
              <a:rPr lang="en-US" sz="2200" dirty="0" smtClean="0"/>
              <a:t>Go to cultural festivals and parades in your community, such as a gay pride parade </a:t>
            </a:r>
          </a:p>
          <a:p>
            <a:pPr fontAlgn="auto">
              <a:spcBef>
                <a:spcPts val="500"/>
              </a:spcBef>
              <a:spcAft>
                <a:spcPts val="0"/>
              </a:spcAft>
              <a:defRPr/>
            </a:pPr>
            <a:r>
              <a:rPr lang="en-US" sz="2200" dirty="0" smtClean="0"/>
              <a:t>Ask a friend to share more about their religion or culture Join an ethnic dance group </a:t>
            </a:r>
          </a:p>
          <a:p>
            <a:pPr fontAlgn="auto">
              <a:spcBef>
                <a:spcPts val="500"/>
              </a:spcBef>
              <a:spcAft>
                <a:spcPts val="0"/>
              </a:spcAft>
              <a:defRPr/>
            </a:pPr>
            <a:r>
              <a:rPr lang="en-US" sz="2200" dirty="0" smtClean="0"/>
              <a:t>Attend ethnic festivals and eat the food </a:t>
            </a:r>
          </a:p>
          <a:p>
            <a:pPr fontAlgn="auto">
              <a:spcBef>
                <a:spcPts val="500"/>
              </a:spcBef>
              <a:spcAft>
                <a:spcPts val="0"/>
              </a:spcAft>
              <a:defRPr/>
            </a:pPr>
            <a:r>
              <a:rPr lang="en-US" sz="2200" dirty="0" smtClean="0"/>
              <a:t>If possible, travel and discover new places</a:t>
            </a:r>
          </a:p>
          <a:p>
            <a:pPr marL="0" indent="0" fontAlgn="auto">
              <a:spcAft>
                <a:spcPts val="0"/>
              </a:spcAft>
              <a:buNone/>
              <a:defRPr/>
            </a:pPr>
            <a:r>
              <a:rPr lang="en-US" sz="2400" dirty="0" smtClean="0"/>
              <a:t>Keep in mind that people from different cultures aren’t obligated to teach or share their culture with you just because you ask them to. Be aware and explore with a sense of cultural humility.</a:t>
            </a:r>
          </a:p>
        </p:txBody>
      </p:sp>
    </p:spTree>
    <p:extLst>
      <p:ext uri="{BB962C8B-B14F-4D97-AF65-F5344CB8AC3E}">
        <p14:creationId xmlns:p14="http://schemas.microsoft.com/office/powerpoint/2010/main" val="383521028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le 1"/>
          <p:cNvSpPr>
            <a:spLocks noGrp="1"/>
          </p:cNvSpPr>
          <p:nvPr>
            <p:ph type="title"/>
          </p:nvPr>
        </p:nvSpPr>
        <p:spPr/>
        <p:txBody>
          <a:bodyPr/>
          <a:lstStyle/>
          <a:p>
            <a:r>
              <a:rPr lang="en-US" altLang="en-US" dirty="0" smtClean="0"/>
              <a:t>Conclusion and Lesson Review (1/2)</a:t>
            </a:r>
          </a:p>
        </p:txBody>
      </p:sp>
      <p:sp>
        <p:nvSpPr>
          <p:cNvPr id="3" name="Content Placeholder 2"/>
          <p:cNvSpPr>
            <a:spLocks noGrp="1"/>
          </p:cNvSpPr>
          <p:nvPr>
            <p:ph idx="1"/>
          </p:nvPr>
        </p:nvSpPr>
        <p:spPr/>
        <p:txBody>
          <a:bodyPr rtlCol="0">
            <a:normAutofit/>
          </a:bodyPr>
          <a:lstStyle/>
          <a:p>
            <a:pPr fontAlgn="auto">
              <a:lnSpc>
                <a:spcPct val="100000"/>
              </a:lnSpc>
              <a:spcAft>
                <a:spcPts val="0"/>
              </a:spcAft>
              <a:defRPr/>
            </a:pPr>
            <a:r>
              <a:rPr lang="en-US" sz="2400" dirty="0" smtClean="0"/>
              <a:t>The key to working with diverse populations is to try to become more culturally competent. </a:t>
            </a:r>
          </a:p>
          <a:p>
            <a:pPr fontAlgn="auto">
              <a:lnSpc>
                <a:spcPct val="100000"/>
              </a:lnSpc>
              <a:spcAft>
                <a:spcPts val="0"/>
              </a:spcAft>
              <a:defRPr/>
            </a:pPr>
            <a:r>
              <a:rPr lang="en-US" sz="2400" dirty="0" smtClean="0"/>
              <a:t>Person-Centered Counseling (PCC) professionals need to be mindful of the diversity of the populations they serve and their own cultural assumptions about these populations. </a:t>
            </a:r>
          </a:p>
          <a:p>
            <a:pPr fontAlgn="auto">
              <a:lnSpc>
                <a:spcPct val="100000"/>
              </a:lnSpc>
              <a:spcAft>
                <a:spcPts val="0"/>
              </a:spcAft>
              <a:defRPr/>
            </a:pPr>
            <a:r>
              <a:rPr lang="en-US" sz="2400" dirty="0" smtClean="0"/>
              <a:t>Everyone makes cultural assumptions, either consciously or unconsciously, but the key is being aware of them and how they might impact interactions with people seeking services in the No Wrong Door (NWD) system. </a:t>
            </a:r>
          </a:p>
          <a:p>
            <a:pPr fontAlgn="auto">
              <a:lnSpc>
                <a:spcPct val="100000"/>
              </a:lnSpc>
              <a:spcAft>
                <a:spcPts val="0"/>
              </a:spcAft>
              <a:defRPr/>
            </a:pPr>
            <a:r>
              <a:rPr lang="en-US" sz="2400" dirty="0" smtClean="0"/>
              <a:t>It’s important that PCC professionals are aware of the many different cultural perspectives on disability, family dynamics, roles, and status.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le 1"/>
          <p:cNvSpPr>
            <a:spLocks noGrp="1"/>
          </p:cNvSpPr>
          <p:nvPr>
            <p:ph type="title"/>
          </p:nvPr>
        </p:nvSpPr>
        <p:spPr/>
        <p:txBody>
          <a:bodyPr/>
          <a:lstStyle/>
          <a:p>
            <a:r>
              <a:rPr lang="en-US" altLang="en-US" dirty="0" smtClean="0"/>
              <a:t>Conclusion and Lesson Review (2/2)</a:t>
            </a:r>
          </a:p>
        </p:txBody>
      </p:sp>
      <p:sp>
        <p:nvSpPr>
          <p:cNvPr id="3" name="Content Placeholder 2"/>
          <p:cNvSpPr>
            <a:spLocks noGrp="1"/>
          </p:cNvSpPr>
          <p:nvPr>
            <p:ph sz="half" idx="1"/>
          </p:nvPr>
        </p:nvSpPr>
        <p:spPr/>
        <p:txBody>
          <a:bodyPr rtlCol="0">
            <a:normAutofit/>
          </a:bodyPr>
          <a:lstStyle/>
          <a:p>
            <a:pPr marL="0" indent="0" algn="ctr" fontAlgn="auto">
              <a:spcAft>
                <a:spcPts val="0"/>
              </a:spcAft>
              <a:buNone/>
              <a:defRPr/>
            </a:pPr>
            <a:r>
              <a:rPr lang="en-US" sz="2400" b="1" dirty="0" smtClean="0"/>
              <a:t>Learning Objective</a:t>
            </a:r>
          </a:p>
          <a:p>
            <a:pPr marL="0" indent="0" fontAlgn="auto">
              <a:spcAft>
                <a:spcPts val="0"/>
              </a:spcAft>
              <a:buNone/>
              <a:defRPr/>
            </a:pPr>
            <a:r>
              <a:rPr lang="en-US" sz="2400" dirty="0" smtClean="0"/>
              <a:t>After completing this lesson, you will be able to describe how the process of becoming more culturally competent can help you not only to recognize and respect other cultural perspectives and differences, but also to recognize your own cultural assumptions.</a:t>
            </a:r>
          </a:p>
        </p:txBody>
      </p:sp>
      <p:sp>
        <p:nvSpPr>
          <p:cNvPr id="2" name="Content Placeholder 1"/>
          <p:cNvSpPr>
            <a:spLocks noGrp="1"/>
          </p:cNvSpPr>
          <p:nvPr>
            <p:ph sz="half" idx="2"/>
          </p:nvPr>
        </p:nvSpPr>
        <p:spPr/>
        <p:txBody>
          <a:bodyPr/>
          <a:lstStyle/>
          <a:p>
            <a:pPr marL="0" indent="0" algn="ctr" fontAlgn="auto">
              <a:spcAft>
                <a:spcPts val="0"/>
              </a:spcAft>
              <a:buNone/>
              <a:defRPr/>
            </a:pPr>
            <a:r>
              <a:rPr lang="en-US" sz="2400" b="1" dirty="0"/>
              <a:t>Reflection on Learning </a:t>
            </a:r>
            <a:r>
              <a:rPr lang="en-US" sz="2400" b="1" dirty="0" smtClean="0"/>
              <a:t>Objective</a:t>
            </a:r>
          </a:p>
          <a:p>
            <a:pPr marL="0" indent="0" fontAlgn="auto">
              <a:spcAft>
                <a:spcPts val="0"/>
              </a:spcAft>
              <a:buNone/>
              <a:defRPr/>
            </a:pPr>
            <a:r>
              <a:rPr lang="en-US" sz="2400" dirty="0" smtClean="0"/>
              <a:t>Directions</a:t>
            </a:r>
            <a:r>
              <a:rPr lang="en-US" sz="2400" dirty="0"/>
              <a:t>: Review the objective(s) on this </a:t>
            </a:r>
            <a:r>
              <a:rPr lang="en-US" sz="2400" dirty="0" smtClean="0"/>
              <a:t>page. Write </a:t>
            </a:r>
            <a:r>
              <a:rPr lang="en-US" sz="2400" dirty="0"/>
              <a:t>down your answers to the following questions. </a:t>
            </a:r>
          </a:p>
          <a:p>
            <a:pPr marL="457200" indent="-457200" fontAlgn="auto">
              <a:spcAft>
                <a:spcPts val="0"/>
              </a:spcAft>
              <a:buFont typeface="+mj-lt"/>
              <a:buAutoNum type="arabicPeriod"/>
              <a:defRPr/>
            </a:pPr>
            <a:r>
              <a:rPr lang="en-US" sz="2200" dirty="0" smtClean="0"/>
              <a:t>What </a:t>
            </a:r>
            <a:r>
              <a:rPr lang="en-US" sz="2200" dirty="0"/>
              <a:t>did you learn in this lesson that you felt was important? </a:t>
            </a:r>
          </a:p>
          <a:p>
            <a:pPr marL="457200" indent="-457200" fontAlgn="auto">
              <a:spcAft>
                <a:spcPts val="0"/>
              </a:spcAft>
              <a:buFont typeface="+mj-lt"/>
              <a:buAutoNum type="arabicPeriod"/>
              <a:defRPr/>
            </a:pPr>
            <a:r>
              <a:rPr lang="en-US" sz="2200" dirty="0" smtClean="0"/>
              <a:t>What </a:t>
            </a:r>
            <a:r>
              <a:rPr lang="en-US" sz="2200" dirty="0"/>
              <a:t>will you do differently because of the content in this lesson</a:t>
            </a:r>
            <a:r>
              <a:rPr lang="en-US" sz="2200" dirty="0" smtClean="0"/>
              <a:t>?</a:t>
            </a:r>
            <a:endParaRPr lang="en-US" sz="2200" dirty="0"/>
          </a:p>
        </p:txBody>
      </p:sp>
    </p:spTree>
    <p:extLst>
      <p:ext uri="{BB962C8B-B14F-4D97-AF65-F5344CB8AC3E}">
        <p14:creationId xmlns:p14="http://schemas.microsoft.com/office/powerpoint/2010/main" val="299615099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p:txBody>
          <a:bodyPr/>
          <a:lstStyle/>
          <a:p>
            <a:r>
              <a:rPr lang="en-US" altLang="en-US" dirty="0" smtClean="0"/>
              <a:t>Welcome! (1/2)</a:t>
            </a:r>
          </a:p>
        </p:txBody>
      </p:sp>
      <p:sp>
        <p:nvSpPr>
          <p:cNvPr id="3" name="Content Placeholder 2"/>
          <p:cNvSpPr>
            <a:spLocks noGrp="1"/>
          </p:cNvSpPr>
          <p:nvPr>
            <p:ph idx="1"/>
          </p:nvPr>
        </p:nvSpPr>
        <p:spPr/>
        <p:txBody>
          <a:bodyPr rtlCol="0">
            <a:normAutofit/>
          </a:bodyPr>
          <a:lstStyle/>
          <a:p>
            <a:pPr marL="0" indent="0" fontAlgn="auto">
              <a:lnSpc>
                <a:spcPct val="100000"/>
              </a:lnSpc>
              <a:spcAft>
                <a:spcPts val="0"/>
              </a:spcAft>
              <a:buNone/>
              <a:defRPr/>
            </a:pPr>
            <a:r>
              <a:rPr lang="en-US" sz="2400" dirty="0" smtClean="0"/>
              <a:t>The No Wrong Door (NWD) system is designed to serve all people who need long-term services and supports regardless of their age, type of disability, income, or source of payer. In this lesson, Person-Centered Counseling (PCC) professionals will learn about the importance of cultural competency and diversity. They’ll learn why it’s necessary to constantly examine one’s own cultural assumptions as part of the process of becoming more culturally competent. They’ll also learn about different cultural perspectives, as well as ways to learn more about the cultural diversity around them.</a:t>
            </a:r>
          </a:p>
        </p:txBody>
      </p:sp>
    </p:spTree>
    <p:extLst>
      <p:ext uri="{BB962C8B-B14F-4D97-AF65-F5344CB8AC3E}">
        <p14:creationId xmlns:p14="http://schemas.microsoft.com/office/powerpoint/2010/main" val="56410135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p:txBody>
          <a:bodyPr/>
          <a:lstStyle/>
          <a:p>
            <a:r>
              <a:rPr lang="en-US" altLang="en-US" dirty="0" smtClean="0"/>
              <a:t>Welcome! (2/2)</a:t>
            </a:r>
          </a:p>
        </p:txBody>
      </p:sp>
      <p:sp>
        <p:nvSpPr>
          <p:cNvPr id="3" name="Content Placeholder 2"/>
          <p:cNvSpPr>
            <a:spLocks noGrp="1"/>
          </p:cNvSpPr>
          <p:nvPr>
            <p:ph idx="1"/>
          </p:nvPr>
        </p:nvSpPr>
        <p:spPr/>
        <p:txBody>
          <a:bodyPr rtlCol="0">
            <a:normAutofit/>
          </a:bodyPr>
          <a:lstStyle/>
          <a:p>
            <a:pPr marL="0" indent="0" fontAlgn="auto">
              <a:lnSpc>
                <a:spcPct val="100000"/>
              </a:lnSpc>
              <a:spcAft>
                <a:spcPts val="0"/>
              </a:spcAft>
              <a:buNone/>
              <a:defRPr/>
            </a:pPr>
            <a:r>
              <a:rPr lang="en-US" sz="2400" b="1" dirty="0" smtClean="0"/>
              <a:t>Learning Objective</a:t>
            </a:r>
          </a:p>
          <a:p>
            <a:pPr marL="0" indent="0" fontAlgn="auto">
              <a:lnSpc>
                <a:spcPct val="100000"/>
              </a:lnSpc>
              <a:spcAft>
                <a:spcPts val="0"/>
              </a:spcAft>
              <a:buNone/>
              <a:defRPr/>
            </a:pPr>
            <a:r>
              <a:rPr lang="en-US" sz="2400" dirty="0" smtClean="0"/>
              <a:t>After completing this lesson: You will be able to describe how the process of becoming more culturally competent can help you not only to recognize and respect other cultural perspectives and differences, but also to recognize your own cultural assumptions.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p:nvPr>
        </p:nvSpPr>
        <p:spPr/>
        <p:txBody>
          <a:bodyPr/>
          <a:lstStyle/>
          <a:p>
            <a:r>
              <a:rPr lang="en-US" altLang="en-US" dirty="0" smtClean="0"/>
              <a:t>Cultural Competence (1/3)</a:t>
            </a:r>
          </a:p>
        </p:txBody>
      </p:sp>
      <p:sp>
        <p:nvSpPr>
          <p:cNvPr id="3" name="Content Placeholder 2"/>
          <p:cNvSpPr>
            <a:spLocks noGrp="1"/>
          </p:cNvSpPr>
          <p:nvPr>
            <p:ph idx="1"/>
          </p:nvPr>
        </p:nvSpPr>
        <p:spPr>
          <a:xfrm>
            <a:off x="838200" y="1690688"/>
            <a:ext cx="10515600" cy="5397500"/>
          </a:xfrm>
        </p:spPr>
        <p:txBody>
          <a:bodyPr rtlCol="0">
            <a:normAutofit/>
          </a:bodyPr>
          <a:lstStyle/>
          <a:p>
            <a:pPr marL="0" indent="0" fontAlgn="auto">
              <a:spcAft>
                <a:spcPts val="0"/>
              </a:spcAft>
              <a:buNone/>
              <a:defRPr/>
            </a:pPr>
            <a:r>
              <a:rPr lang="en-US" sz="2400" dirty="0" smtClean="0"/>
              <a:t>Everyone seeking services in the No Wrong Door (NWD) system is unique. You will work with people who represent many different cultures, backgrounds, experiences, ages, and disabilities, among other things. The key to working with diverse populations effectively is to become more culturally competent and to practice cultural humility and cultural reciprocity. As you learned in the lesson on Working with Diverse Populations, cultural competence has five core elements.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p:nvPr>
        </p:nvSpPr>
        <p:spPr/>
        <p:txBody>
          <a:bodyPr/>
          <a:lstStyle/>
          <a:p>
            <a:r>
              <a:rPr lang="en-US" altLang="en-US" dirty="0" smtClean="0"/>
              <a:t>Cultural Competence (2/3)</a:t>
            </a:r>
          </a:p>
        </p:txBody>
      </p:sp>
      <p:sp>
        <p:nvSpPr>
          <p:cNvPr id="3" name="Content Placeholder 2"/>
          <p:cNvSpPr>
            <a:spLocks noGrp="1"/>
          </p:cNvSpPr>
          <p:nvPr>
            <p:ph idx="1"/>
          </p:nvPr>
        </p:nvSpPr>
        <p:spPr>
          <a:xfrm>
            <a:off x="838200" y="1690688"/>
            <a:ext cx="10515600" cy="5397500"/>
          </a:xfrm>
        </p:spPr>
        <p:txBody>
          <a:bodyPr rtlCol="0">
            <a:normAutofit/>
          </a:bodyPr>
          <a:lstStyle/>
          <a:p>
            <a:pPr marL="0" indent="0" fontAlgn="auto">
              <a:lnSpc>
                <a:spcPct val="100000"/>
              </a:lnSpc>
              <a:spcAft>
                <a:spcPts val="0"/>
              </a:spcAft>
              <a:buNone/>
              <a:defRPr/>
            </a:pPr>
            <a:r>
              <a:rPr lang="en-US" sz="2400" dirty="0" smtClean="0"/>
              <a:t>Let’s review: The Five Elements of Cultural Competence </a:t>
            </a:r>
          </a:p>
          <a:p>
            <a:pPr fontAlgn="auto">
              <a:lnSpc>
                <a:spcPct val="100000"/>
              </a:lnSpc>
              <a:spcAft>
                <a:spcPts val="0"/>
              </a:spcAft>
              <a:defRPr/>
            </a:pPr>
            <a:r>
              <a:rPr lang="en-US" sz="2200" b="1" dirty="0" smtClean="0"/>
              <a:t>Value diversity</a:t>
            </a:r>
            <a:r>
              <a:rPr lang="en-US" sz="2200" dirty="0" smtClean="0"/>
              <a:t>. Everyone is unique. </a:t>
            </a:r>
          </a:p>
          <a:p>
            <a:pPr fontAlgn="auto">
              <a:lnSpc>
                <a:spcPct val="100000"/>
              </a:lnSpc>
              <a:spcAft>
                <a:spcPts val="0"/>
              </a:spcAft>
              <a:defRPr/>
            </a:pPr>
            <a:r>
              <a:rPr lang="en-US" sz="2200" b="1" dirty="0" smtClean="0"/>
              <a:t>Assess the culture of the other person.</a:t>
            </a:r>
            <a:r>
              <a:rPr lang="en-US" sz="2200" dirty="0" smtClean="0"/>
              <a:t> Ask questions. Observe. Note how the person interacts and communicates. </a:t>
            </a:r>
          </a:p>
          <a:p>
            <a:pPr fontAlgn="auto">
              <a:lnSpc>
                <a:spcPct val="100000"/>
              </a:lnSpc>
              <a:spcAft>
                <a:spcPts val="0"/>
              </a:spcAft>
              <a:defRPr/>
            </a:pPr>
            <a:r>
              <a:rPr lang="en-US" sz="2200" b="1" dirty="0" smtClean="0"/>
              <a:t>Be aware of how culture influences situations. </a:t>
            </a:r>
            <a:r>
              <a:rPr lang="en-US" sz="2200" dirty="0" smtClean="0"/>
              <a:t>For example, direct questions might be seen as intrusive or offensive and might not be answered. In some cultures the focus on the individual might also seem inappropriate. In others, it might not be appropriate to ask the mother questions. Sometimes, the opinion of a person outside the family, such as a religious person, is just as important as that of the family. Therefore, depending on the person’s culture, the Person-Centered Counseling (PCC) professional might need to change how they get to know them and gather information.</a:t>
            </a:r>
          </a:p>
        </p:txBody>
      </p:sp>
    </p:spTree>
    <p:extLst>
      <p:ext uri="{BB962C8B-B14F-4D97-AF65-F5344CB8AC3E}">
        <p14:creationId xmlns:p14="http://schemas.microsoft.com/office/powerpoint/2010/main" val="160523008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p:nvPr>
        </p:nvSpPr>
        <p:spPr/>
        <p:txBody>
          <a:bodyPr/>
          <a:lstStyle/>
          <a:p>
            <a:r>
              <a:rPr lang="en-US" altLang="en-US" dirty="0" smtClean="0"/>
              <a:t>Cultural Competence (3/3)</a:t>
            </a:r>
          </a:p>
        </p:txBody>
      </p:sp>
      <p:sp>
        <p:nvSpPr>
          <p:cNvPr id="3" name="Content Placeholder 2"/>
          <p:cNvSpPr>
            <a:spLocks noGrp="1"/>
          </p:cNvSpPr>
          <p:nvPr>
            <p:ph idx="1"/>
          </p:nvPr>
        </p:nvSpPr>
        <p:spPr>
          <a:xfrm>
            <a:off x="838200" y="1690688"/>
            <a:ext cx="10515600" cy="5397500"/>
          </a:xfrm>
        </p:spPr>
        <p:txBody>
          <a:bodyPr rtlCol="0">
            <a:normAutofit/>
          </a:bodyPr>
          <a:lstStyle/>
          <a:p>
            <a:pPr fontAlgn="auto">
              <a:lnSpc>
                <a:spcPct val="100000"/>
              </a:lnSpc>
              <a:spcAft>
                <a:spcPts val="0"/>
              </a:spcAft>
              <a:defRPr/>
            </a:pPr>
            <a:r>
              <a:rPr lang="en-US" sz="2200" b="1" dirty="0" smtClean="0"/>
              <a:t>Learn and share information about other cultures. </a:t>
            </a:r>
            <a:r>
              <a:rPr lang="en-US" sz="2200" dirty="0" smtClean="0"/>
              <a:t>PCC professionals should have the ability to recognize different cultures and ask the right questions, in the right way. They should try to learn about diverse cultures and share that information with others, including their family, friends, co-workers, and others in the No Wrong Door (NWD) system. By doing this, everyone becomes more educated and culturally aware.</a:t>
            </a:r>
          </a:p>
          <a:p>
            <a:pPr fontAlgn="auto">
              <a:lnSpc>
                <a:spcPct val="100000"/>
              </a:lnSpc>
              <a:spcAft>
                <a:spcPts val="0"/>
              </a:spcAft>
              <a:defRPr/>
            </a:pPr>
            <a:r>
              <a:rPr lang="en-US" sz="2200" b="1" dirty="0" smtClean="0"/>
              <a:t>Change your behavior to meet others’ needs. </a:t>
            </a:r>
            <a:r>
              <a:rPr lang="en-US" sz="2200" dirty="0" smtClean="0"/>
              <a:t>For example, some cultures might value family and community over individuals and therefore involve them in decisions. Person-Centered Counseling (PCC) professionals should accommodate this by involving the extended family and community as the individual decides is necessary.</a:t>
            </a:r>
          </a:p>
        </p:txBody>
      </p:sp>
    </p:spTree>
    <p:extLst>
      <p:ext uri="{BB962C8B-B14F-4D97-AF65-F5344CB8AC3E}">
        <p14:creationId xmlns:p14="http://schemas.microsoft.com/office/powerpoint/2010/main" val="314920947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p:txBody>
          <a:bodyPr/>
          <a:lstStyle/>
          <a:p>
            <a:r>
              <a:rPr lang="en-US" altLang="en-US" dirty="0" smtClean="0"/>
              <a:t>Diversity and Cultural Assumptions (1/3)</a:t>
            </a:r>
          </a:p>
        </p:txBody>
      </p:sp>
      <p:sp>
        <p:nvSpPr>
          <p:cNvPr id="3" name="Content Placeholder 2"/>
          <p:cNvSpPr>
            <a:spLocks noGrp="1"/>
          </p:cNvSpPr>
          <p:nvPr>
            <p:ph idx="1"/>
          </p:nvPr>
        </p:nvSpPr>
        <p:spPr/>
        <p:txBody>
          <a:bodyPr rtlCol="0">
            <a:normAutofit/>
          </a:bodyPr>
          <a:lstStyle/>
          <a:p>
            <a:pPr marL="0" indent="0" fontAlgn="auto">
              <a:lnSpc>
                <a:spcPct val="100000"/>
              </a:lnSpc>
              <a:spcAft>
                <a:spcPts val="0"/>
              </a:spcAft>
              <a:buNone/>
              <a:defRPr/>
            </a:pPr>
            <a:r>
              <a:rPr lang="en-US" sz="2400" dirty="0" smtClean="0"/>
              <a:t>As a Person-Centered Counseling (PCC) professional, you can work on incorporating the five elements of cultural competence into your daily interactions. To value diversity, you need to understand that it’s more than just differences in race, ethnicity, gender, age, disability, sexual orientation, religious beliefs, or socioeconomic status. It also includes different cultural meanings and beliefs shared among different groups of people. As a PCC professional, you may have extensive experience working with diverse populations, but no one is an expert. Every person you work with will have a unique background and lived experience and their own needs, which you will learn about as you work with them.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p:txBody>
          <a:bodyPr/>
          <a:lstStyle/>
          <a:p>
            <a:r>
              <a:rPr lang="en-US" altLang="en-US" dirty="0" smtClean="0"/>
              <a:t>Diversity and Cultural Assumptions (2/3)</a:t>
            </a:r>
          </a:p>
        </p:txBody>
      </p:sp>
      <p:sp>
        <p:nvSpPr>
          <p:cNvPr id="3" name="Content Placeholder 2"/>
          <p:cNvSpPr>
            <a:spLocks noGrp="1"/>
          </p:cNvSpPr>
          <p:nvPr>
            <p:ph idx="1"/>
          </p:nvPr>
        </p:nvSpPr>
        <p:spPr/>
        <p:txBody>
          <a:bodyPr rtlCol="0">
            <a:normAutofit/>
          </a:bodyPr>
          <a:lstStyle/>
          <a:p>
            <a:pPr marL="0" indent="0" fontAlgn="auto">
              <a:lnSpc>
                <a:spcPct val="100000"/>
              </a:lnSpc>
              <a:spcAft>
                <a:spcPts val="0"/>
              </a:spcAft>
              <a:buNone/>
              <a:defRPr/>
            </a:pPr>
            <a:r>
              <a:rPr lang="en-US" sz="2400" dirty="0" smtClean="0"/>
              <a:t>A cultural assumption is when we assume that people have particular values and attitudes based on their cultural background. Everyone makes cultural assumptions, either consciously or unconsciously. The key is being aware of them and how they might impact your interactions with the people you work with in the No Wrong Door (NWD) system. To become a more culturally competent PCC professional, you need to continually reexamine your own assumptions about the populations you work with and how they can have a negative impact on your work. Also, keep in mind that just because people look, dress, talk, or act the same doesn’t mean they have shared values, goals, or beliefs.</a:t>
            </a:r>
          </a:p>
        </p:txBody>
      </p:sp>
    </p:spTree>
    <p:extLst>
      <p:ext uri="{BB962C8B-B14F-4D97-AF65-F5344CB8AC3E}">
        <p14:creationId xmlns:p14="http://schemas.microsoft.com/office/powerpoint/2010/main" val="2465906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PAW xmlns="http://www.net-centric.com/PAWPP">
  <Shape xmlns="" ID="gOGE3Tv6ldJDvCC8TLH/hUX6DUg=" pdftag="H1" isBookmarkSet="no" bookmark="yes" Order="_x0031_"/>
  <Shape xmlns="" ID="hX8EZLnBdhTMy06xoO75IBan1QQ=" pdftag="H2" isBookmarkSet="no" bookmark="yes" Order="_x0032_"/>
  <Shape xmlns="" ID="xhQiTr/uc1gluRkDaFd/R+Eeq3g=" pdftag="H2" isBookmarkSet="no" bookmark="yes" Order="_x0031_"/>
  <Shape xmlns="" ID="lKC7AsQR2LnfutCAY//hkJepCKA=" pdftag="P" isBookmarkSet="no" bookmark="no" Order="_x0032_"/>
  <Shape xmlns="" ID="kA26s0ZpvAYyZkiXq8ql/DiMhfg=" pdftag="H2" isBookmarkSet="no" bookmark="yes" Order="_x0031_"/>
  <Shape xmlns="" ID="irDi1hA4ZGIh3B9iLlEPvkPIKRY=" pdftag="P" isBookmarkSet="no" bookmark="no" Order="_x0032_"/>
  <Shape xmlns="" ID="tEdDkpTXRQdOb0il/dO9jb9GB0o=" pdftag="H2" isBookmarkSet="no" bookmark="yes" Order="_x0031_"/>
  <Shape xmlns="" ID="ybbyH9s6gzNOALU4CAw4N2UCmwg=" pdftag="P" isBookmarkSet="no" bookmark="no" Order="_x0032_"/>
  <Shape xmlns="" ID="20jnvu+okcz0cVTq+L/F5RLVhfo=" pdftag="H2" isBookmarkSet="no" bookmark="yes" Order="_x0031_"/>
  <Shape xmlns="" ID="ryhtwplO+TE5klw5any0Cykb7pY=" pdftag="P" isBookmarkSet="no" bookmark="no" Order="_x0032_"/>
  <Shape xmlns="" ID="x8Y+YE6XBFic4wCNlYIdWiF9Sng=" pdftag="H2" isBookmarkSet="no" bookmark="yes" Order="_x0031_"/>
  <Shape xmlns="" ID="7nv0YYhuYQr0krSCZtMOSuwY0iU=" pdftag="P" isBookmarkSet="no" bookmark="no" Order="_x0032_"/>
  <Shape xmlns="" ID="eECAQ8dAT/1i3FG+mSrzrtBZr3Y=" pdftag="H2" isBookmarkSet="no" bookmark="yes" Order="_x0031_"/>
  <Shape xmlns="" ID="eTLQgHB7u94fu69m7FVwT6UCsZk=" pdftag="P" isBookmarkSet="no" bookmark="no" Order="_x0032_"/>
  <Shape xmlns="" ID="OmR8BCIsG8Jleplf6moWfCLO0Dg=" pdftag="H2" isBookmarkSet="no" bookmark="yes" Order="_x0031_"/>
  <Shape xmlns="" ID="4Jn/E82Jr2p0xSRZSoWvIUpW8kE=" pdftag="P" isBookmarkSet="no" bookmark="no" Order="_x0032_"/>
  <Shape xmlns="" ID="Mz078sTcFYzVfJtnlusloJwN/SM=" pdftag="H2" isBookmarkSet="no" bookmark="yes" Order="_x0031_"/>
  <Shape xmlns="" ID="CU9JDY7YkeaAdKYJ/Ljj0Xqa3RI=" pdftag="P" isBookmarkSet="no" bookmark="no" Order="_x0032_"/>
  <Shape xmlns="" ID="qJNUhWvxbfEI0P4Whci0VJrcpI0=" pdftag="H2" isBookmarkSet="no" bookmark="yes" Order="_x0031_"/>
  <Shape xmlns="" ID="K2gNB1YWD3Z6B505g+DfdOCD5V8=" pdftag="P" isBookmarkSet="no" bookmark="no" Order="_x0032_"/>
  <Shape xmlns="" ID="SmPdD4NfjdhWP6po08Zj3ihttb8=" pdftag="H2" isBookmarkSet="no" bookmark="yes" Order="_x0031_"/>
  <Shape xmlns="" ID="4qSE1lGBNc59gNo66kddu1hp/u8=" pdftag="P" isBookmarkSet="no" bookmark="no" Order="_x0032_"/>
  <Shape xmlns="" ID="2il/UJ8J44GmI+KYPdagVTLEsw8=" pdftag="H2" isBookmarkSet="no" bookmark="yes" Order="_x0031_"/>
  <Shape xmlns="" ID="1CWeTdExdW+afIBDNVCZayXf2CE=" pdftag="P" isBookmarkSet="no" bookmark="no" Order="_x0032_"/>
  <Shape xmlns="" ID="jvp4LmpfQv6KWuUfyoc4Pf1+u7A=" pdftag="H2" isBookmarkSet="no" bookmark="yes" Order="_x0031_"/>
  <Shape xmlns="" ID="VHQO9P1CSxV5K9jSEpkyVThCEi0=" pdftag="P" isBookmarkSet="no" bookmark="no" Order="_x0032_"/>
  <Shape xmlns="" ID="LPchGBzwafkTTXWjECOTY5H3pzA=" pdftag="H2" isBookmarkSet="no" bookmark="yes" Order="_x0031_"/>
  <Shape xmlns="" ID="q0Rvn7/0J5YuAPZXFPqzxdd6IJU=" pdftag="P" isBookmarkSet="no" bookmark="no" Order="_x0032_"/>
  <Shape xmlns="" ID="9OqESmNzq1karIdlYoWTZDjKP0g=" pdftag="H2" isBookmarkSet="no" bookmark="yes" Order="_x0031_"/>
  <Shape xmlns="" ID="VRQr+8J2puf5GCcN+yZ18LPwzRQ=" pdftag="P" isBookmarkSet="no" bookmark="no" Order="_x0032_"/>
  <Shape xmlns="" ID="Pb3DTgzuNeg7voZG+nGuUm01k3Q=" pdftag="H2" isBookmarkSet="no" bookmark="yes" Order="_x0031_"/>
  <Shape xmlns="" ID="wI/J7S9Lbv0E7Lm2lz8w5c/zIQ8=" pdftag="P" isBookmarkSet="no" bookmark="no" Order="_x0032_"/>
  <Shape xmlns="" ID="EOtMrn0O0kcXZM9t+SDj/2hNV5c=" pdftag="H2" isBookmarkSet="no" bookmark="yes" Order="_x0031_"/>
  <Shape xmlns="" ID="SlNvKCC1wX2ymETXCtbPUDf9okU=" pdftag="P" isBookmarkSet="no" bookmark="no" Order="_x0032_"/>
  <Shape xmlns="" ID="8afDNNdT7zAmFaSrBADyhq0rfgk=" pdftag="H2" isBookmarkSet="no" bookmark="yes" Order="_x0031_"/>
  <Shape xmlns="" ID="i/JI5lZnPeIotvI0KCI0Hv85nEw=" pdftag="P" isBookmarkSet="no" bookmark="no" Order="_x0032_"/>
  <Shape xmlns="" ID="VnxB7a+MEpZwT4KBdBPJyGuMYcc=" pdftag="H2" isBookmarkSet="no" bookmark="yes" Order="_x0031_"/>
  <Shape xmlns="" ID="aeDo/aUifIkQjtzThjIkAAtc71E=" pdftag="P" isBookmarkSet="no" bookmark="no" Order="_x0032_"/>
  <Shape xmlns="" ID="YCgfd3svOtTcnLo6YDfBLLvtfz4=" pdftag="H2" isBookmarkSet="no" bookmark="yes" Order="_x0031_"/>
  <Shape xmlns="" ID="do9qtI9ZPMhZ9vHd4p8w9s1GT4c=" pdftag="P" isBookmarkSet="no" bookmark="no" Order="_x0032_"/>
  <Shape xmlns="" ID="iuuRm6lfl//1qR3Vl519Cal3EK0=" pdftag="H2" isBookmarkSet="no" bookmark="yes" Order="_x0031_"/>
  <Shape xmlns="" ID="jlwamLhkzhHa4LHiVFJ7/4VqySI=" pdftag="P" isBookmarkSet="no" bookmark="no" Order="_x0032_"/>
  <Shape xmlns="" ID="t8h0u1Hpb1NNQZwatULeFYnLNuA=" pdftag="H2" isBookmarkSet="no" bookmark="yes" Order="_x0031_"/>
  <Shape xmlns="" ID="TNT2hIhgL4/ZVi0s+LLh/UxYslo=" pdftag="P" isBookmarkSet="no" bookmark="no" Order="_x0032_"/>
  <Shape xmlns="" ID="+9XIO7mqPhFxLzZ6/4QZ2x8Q31o=" pdftag="H2" isBookmarkSet="no" bookmark="yes" Order="_x0031_"/>
  <Shape xmlns="" ID="TffGB7+12vdNmS3SGUA0cs/p56Y=" pdftag="P" isBookmarkSet="no" bookmark="no" Order="_x0032_"/>
  <Shape xmlns="" ID="dHJev87sUvSF1O/NEacj8LHkjV0=" pdftag="H2" isBookmarkSet="no" bookmark="yes" Order="_x0031_"/>
  <Shape xmlns="" ID="R8hLIJnu+YV55KYNiowh9JccX6Y=" pdftag="P" isBookmarkSet="no" bookmark="no" Order="_x0032_"/>
  <Shape xmlns="" ID="Ld6PJc5GX8U3wvVXD97chMS9SWg=" pdftag="H2" isBookmarkSet="no" bookmark="yes" Order="_x0031_"/>
  <Shape xmlns="" ID="sL30p3/FZKiiRRbmCiRqPy0MK0o=" pdftag="P" isBookmarkSet="no" bookmark="no" Order="_x0032_"/>
  <Shape xmlns="" ID="OxlWxPGXayCDnqVhYCmyqWEyMhk=" pdftag="P" isBookmarkSet="no" bookmark="no" Order="_x0033_"/>
  <HyperLink xmlns="" ID="lKC7AsQR2LnfutCAY//hkJepCKA=83829789537.85_233.75" plainAltText="NoWrongDoor_x0040_acl.hhs.gov" language="" Lang=""/>
</PAW>
</file>

<file path=customXml/itemProps1.xml><?xml version="1.0" encoding="utf-8"?>
<ds:datastoreItem xmlns:ds="http://schemas.openxmlformats.org/officeDocument/2006/customXml" ds:itemID="{38BFB60D-C96A-4076-86EA-6C2C64CD8544}">
  <ds:schemaRefs>
    <ds:schemaRef ds:uri="http://www.net-centric.com/PAWPP"/>
  </ds:schemaRefs>
</ds:datastoreItem>
</file>

<file path=docProps/app.xml><?xml version="1.0" encoding="utf-8"?>
<Properties xmlns="http://schemas.openxmlformats.org/officeDocument/2006/extended-properties" xmlns:vt="http://schemas.openxmlformats.org/officeDocument/2006/docPropsVTypes">
  <Template/>
  <TotalTime>215</TotalTime>
  <Words>3076</Words>
  <Application>Microsoft Office PowerPoint</Application>
  <PresentationFormat>Widescreen</PresentationFormat>
  <Paragraphs>125</Paragraphs>
  <Slides>25</Slides>
  <Notes>19</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25</vt:i4>
      </vt:variant>
    </vt:vector>
  </HeadingPairs>
  <TitlesOfParts>
    <vt:vector size="32" baseType="lpstr">
      <vt:lpstr>Arial</vt:lpstr>
      <vt:lpstr>Calibri</vt:lpstr>
      <vt:lpstr>Calibri Light</vt:lpstr>
      <vt:lpstr>Myriad Pro</vt:lpstr>
      <vt:lpstr>Myriad Pro Semibold</vt:lpstr>
      <vt:lpstr>Times New Roman</vt:lpstr>
      <vt:lpstr>Office Theme</vt:lpstr>
      <vt:lpstr>Who We Serve</vt:lpstr>
      <vt:lpstr>Introduction</vt:lpstr>
      <vt:lpstr>Welcome! (1/2)</vt:lpstr>
      <vt:lpstr>Welcome! (2/2)</vt:lpstr>
      <vt:lpstr>Cultural Competence (1/3)</vt:lpstr>
      <vt:lpstr>Cultural Competence (2/3)</vt:lpstr>
      <vt:lpstr>Cultural Competence (3/3)</vt:lpstr>
      <vt:lpstr>Diversity and Cultural Assumptions (1/3)</vt:lpstr>
      <vt:lpstr>Diversity and Cultural Assumptions (2/3)</vt:lpstr>
      <vt:lpstr>Diversity and Cultural Assumptions (3/3)</vt:lpstr>
      <vt:lpstr>Valuing Diversity of Experience</vt:lpstr>
      <vt:lpstr>Perspectives on Disability from Other Cultures (1/3)</vt:lpstr>
      <vt:lpstr>Perspectives on Disability from Other Cultures (2/3)</vt:lpstr>
      <vt:lpstr>Perspectives on Disability from Other Cultures (3/3)</vt:lpstr>
      <vt:lpstr>Cultural Differences (1/5)</vt:lpstr>
      <vt:lpstr>Cultural Differences (2/5)</vt:lpstr>
      <vt:lpstr>Cultural Differences (3/5)</vt:lpstr>
      <vt:lpstr>Cultural Differences (4/5)</vt:lpstr>
      <vt:lpstr>Cultural Differences (5/5)</vt:lpstr>
      <vt:lpstr>Respecting Other Cultural Perspectives</vt:lpstr>
      <vt:lpstr>Diversifying Your Cultural Knowledge (1/3)</vt:lpstr>
      <vt:lpstr>Diversifying Your Cultural Knowledge (2/3)</vt:lpstr>
      <vt:lpstr>Diversifying Your Cultural Knowledge (3/3)</vt:lpstr>
      <vt:lpstr>Conclusion and Lesson Review (1/2)</vt:lpstr>
      <vt:lpstr>Conclusion and Lesson Review (2/2)</vt:lpstr>
    </vt:vector>
  </TitlesOfParts>
  <Company>The Lewin Group</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Who We Serve: Becoming More Culturally Competent</dc:title>
  <dc:subject>Person-Centered Counseling (PCC) Training Program</dc:subject>
  <dc:creator>Administration for Community Living (ACL)</dc:creator>
  <cp:keywords>PCC; NWD; cultural competence; diverse populations; cultures; family</cp:keywords>
  <cp:lastModifiedBy>Chang, Rebecca</cp:lastModifiedBy>
  <cp:revision>13</cp:revision>
  <dcterms:created xsi:type="dcterms:W3CDTF">2019-09-09T15:56:37Z</dcterms:created>
  <dcterms:modified xsi:type="dcterms:W3CDTF">2019-12-24T22:05:36Z</dcterms:modified>
</cp:coreProperties>
</file>