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2"/>
  </p:sldMasterIdLst>
  <p:notesMasterIdLst>
    <p:notesMasterId r:id="rId21"/>
  </p:notesMasterIdLst>
  <p:sldIdLst>
    <p:sldId id="256" r:id="rId3"/>
    <p:sldId id="275" r:id="rId4"/>
    <p:sldId id="257" r:id="rId5"/>
    <p:sldId id="274" r:id="rId6"/>
    <p:sldId id="268" r:id="rId7"/>
    <p:sldId id="258" r:id="rId8"/>
    <p:sldId id="259" r:id="rId9"/>
    <p:sldId id="273" r:id="rId10"/>
    <p:sldId id="260" r:id="rId11"/>
    <p:sldId id="261" r:id="rId12"/>
    <p:sldId id="263" r:id="rId13"/>
    <p:sldId id="264" r:id="rId14"/>
    <p:sldId id="265" r:id="rId15"/>
    <p:sldId id="266" r:id="rId16"/>
    <p:sldId id="269" r:id="rId17"/>
    <p:sldId id="267" r:id="rId18"/>
    <p:sldId id="270" r:id="rId19"/>
    <p:sldId id="271" r:id="rId20"/>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77995" autoAdjust="0"/>
  </p:normalViewPr>
  <p:slideViewPr>
    <p:cSldViewPr snapToGrid="0">
      <p:cViewPr varScale="1">
        <p:scale>
          <a:sx n="53" d="100"/>
          <a:sy n="53" d="100"/>
        </p:scale>
        <p:origin x="48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25320D10-F991-44F4-8E34-B3A63FFC572C}" type="datetimeFigureOut">
              <a:rPr lang="en-US"/>
              <a:pPr>
                <a:defRPr/>
              </a:pPr>
              <a:t>12/27/2019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B334ABBF-7E52-4CC3-8CCE-9F94DE3BD8F2}" type="slidenum">
              <a:rPr lang="en-US"/>
              <a:pPr>
                <a:defRPr/>
              </a:pPr>
              <a:t>‹#›</a:t>
            </a:fld>
            <a:endParaRPr lang="en-US"/>
          </a:p>
        </p:txBody>
      </p:sp>
    </p:spTree>
    <p:extLst>
      <p:ext uri="{BB962C8B-B14F-4D97-AF65-F5344CB8AC3E}">
        <p14:creationId xmlns:p14="http://schemas.microsoft.com/office/powerpoint/2010/main" val="74520661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334ABBF-7E52-4CC3-8CCE-9F94DE3BD8F2}" type="slidenum">
              <a:rPr lang="en-US" smtClean="0"/>
              <a:pPr>
                <a:defRPr/>
              </a:pPr>
              <a:t>1</a:t>
            </a:fld>
            <a:endParaRPr lang="en-US"/>
          </a:p>
        </p:txBody>
      </p:sp>
    </p:spTree>
    <p:extLst>
      <p:ext uri="{BB962C8B-B14F-4D97-AF65-F5344CB8AC3E}">
        <p14:creationId xmlns:p14="http://schemas.microsoft.com/office/powerpoint/2010/main" val="3410324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i="1" dirty="0" smtClean="0"/>
          </a:p>
          <a:p>
            <a:pPr>
              <a:spcBef>
                <a:spcPct val="0"/>
              </a:spcBef>
            </a:pPr>
            <a:r>
              <a:rPr lang="en-US" altLang="en-US" i="1" dirty="0" smtClean="0"/>
              <a:t>Simply being able to sort out important to and important for is a foundational skill in discovery. There are other important aspects to think about. Attending to both what’s important to us and what’s important for us is something we all must do. The question is one of balance. It is also one of preferences in how to address these issues. Keep in mind, almost no one willingly attends to what is important for them unless it is connected to something that is important to them.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DE132D7-0064-4872-A1BB-108CC2E6122A}"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16836102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i="1" dirty="0" smtClean="0"/>
          </a:p>
          <a:p>
            <a:pPr>
              <a:spcBef>
                <a:spcPct val="0"/>
              </a:spcBef>
            </a:pPr>
            <a:r>
              <a:rPr lang="en-US" altLang="en-US" i="1" dirty="0" smtClean="0"/>
              <a:t>People with support needs want an opportunity to balance their lives in a way that makes it meaningful to them. They want to be able to make decisions about balance based on their own views and values. Ultimately, they will make their decisions based on their own views and values unless coerced into a different approach. For that reason, it is very important to know a lot about those views and values when engaging in discovery and organizing action steps.</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85F3363-5ACE-4BC4-B402-04FACD917C0B}"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32669215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In order to achieve a person-centered balance between “to and for,” the sequence of discovery makes a difference. If exploration starts with important for, the focus is on a person’s risks and limits. However, little will be learned about what will make sense to the person in terms of how to address these. Once that path has been taken, it can be difficult to get back on track. Too often, exploring what is important to the person will be an afterthought. With little to go on for context, the professional will be challenged to offer resources or support planning that will be meaningful to the person.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8C8C2ED-B5D2-4E01-AEF0-76EA27FE4E4D}"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27622397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i="1" dirty="0" smtClean="0"/>
          </a:p>
          <a:p>
            <a:pPr>
              <a:spcBef>
                <a:spcPct val="0"/>
              </a:spcBef>
            </a:pPr>
            <a:r>
              <a:rPr lang="en-US" altLang="en-US" i="1" dirty="0" smtClean="0"/>
              <a:t>Many people know what the right balance is for them. And most want and understand how to stay healthy and safe. However, one challenge is supporting someone with experiences or conditions that make the “to/for balance” difficult to sort out. For example, sometimes a person may have cognitive disorders or conditions that challenge their ability to think clearly in the moment. Or perhaps the person has been sheltered from decision-making and has little experience. These and similar issues can make exploring the “to/for balance” more challenging.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1E755DB-1792-4C1E-9891-C5C926812B0F}"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12569434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1E755DB-1792-4C1E-9891-C5C926812B0F}"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28544219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i="1" dirty="0" smtClean="0"/>
          </a:p>
          <a:p>
            <a:pPr>
              <a:spcBef>
                <a:spcPct val="0"/>
              </a:spcBef>
            </a:pPr>
            <a:r>
              <a:rPr lang="en-US" altLang="en-US" i="1" dirty="0" smtClean="0"/>
              <a:t>Congratulations! You have now finished the lesson. Let’s take a few moments to review the key ideas and learning objectives. People naturally build their lives around what is important to them. However, services are typically focused on what is important for them. There is sometimes little regard to the context that makes the important for aspects personally meaningful. A foundational skill of person-centered thinking is being able to recognize and sort out what is important to and for a person. Starting with what is important to a person sets a tone. It will support effective discovery and a good balance. </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E8FAF53-4FE9-441C-A795-303590F61DC2}"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29522658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E8FAF53-4FE9-441C-A795-303590F61DC2}"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13764451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E8FAF53-4FE9-441C-A795-303590F61DC2}"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428254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Welcome to the lesson on PCT Core Concept: Important To and Important For and the Balance Between Them. This lesson is part of the course on Person-Centered Thinking and Practices in the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9C884E9-D635-46D2-B0E4-91E421948C5C}"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37274043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9C884E9-D635-46D2-B0E4-91E421948C5C}"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25561043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9C884E9-D635-46D2-B0E4-91E421948C5C}"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3227595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Like everything else, service paradigms and views of people with disabilities have a history. Past views do still heavily influence today. They are embedded in service language, policies, beliefs, and practices. All of these are still rooted primarily in a medical model of disability. As a result many of these views often become common knowledge in communities even though they are inaccurate. Change often takes scrupulous review of these, along with specific effort to overcome them. The community movement has been in the works since the 1950s. However, there are still issues related to full inclusion, choice, direction, control, and opportunity.</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E1C4B86-63E0-43FA-8628-46684B939D36}"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3816818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i="1" dirty="0" smtClean="0"/>
          </a:p>
          <a:p>
            <a:pPr>
              <a:spcBef>
                <a:spcPct val="0"/>
              </a:spcBef>
            </a:pPr>
            <a:r>
              <a:rPr lang="en-US" altLang="en-US" i="1" dirty="0" smtClean="0"/>
              <a:t>A continuing struggle in long-term services and support is how to ensure that people are provided with what they need to stay healthy and safe, but in the context of what is important to them. Service systems were originally developed with a focus on defining and organizing support with health and safety in mind. For example, eligibility assessments seek information about what a person can’t do. The context of what they would like to do, if given the right support, is often missing. The services and interventions often end up being organized around professional convenience and expectations.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9F48982-FBEC-441D-B543-7EDE3EDF845D}"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2497271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9F48982-FBEC-441D-B543-7EDE3EDF845D}"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4181836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Let’s look a little more in depth at aspects of the “to/for balance.” Things that are important to a person are those things in life which help them to be satisfied, content, comforted, fulfilled, and happy. These are often the things we don’t ask about. They are things that most people don’t speak about directly when seeking services. Many of us would have a hard time even noticing some of these important aspects of life until they are missing. Once they are gone, however, the impact on our quality of life is tremendous.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33B1E2C-0DA5-4F1E-817D-6661B1E2B3BB}"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379532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It’s often much easier to recognize what is important for a person than what is important to them. Aspects of important for include health and safety issues. They can also include meeting social expectations. Important for includes aspects of life that become very clear if they are missing in significant ways. However, they are not, on their own, what makes life meaningful or satisfying.</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B5F38EE-6E73-4371-9E0C-2B1127CC9411}"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22314254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245040797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817861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3349808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926555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418055101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2038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3721275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1433608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645192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3104516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985454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69381753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Person-Centered Thinking and Practices</a:t>
            </a:r>
          </a:p>
        </p:txBody>
      </p:sp>
      <p:sp>
        <p:nvSpPr>
          <p:cNvPr id="3075" name="Subtitle 2"/>
          <p:cNvSpPr>
            <a:spLocks noGrp="1"/>
          </p:cNvSpPr>
          <p:nvPr>
            <p:ph type="subTitle" idx="1"/>
          </p:nvPr>
        </p:nvSpPr>
        <p:spPr/>
        <p:txBody>
          <a:bodyPr/>
          <a:lstStyle/>
          <a:p>
            <a:r>
              <a:rPr lang="en-US" altLang="en-US" smtClean="0"/>
              <a:t>5 PCT Core Concept: Important To and Important For and the Balance Between Them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Identifying and Addressing Important For </a:t>
            </a:r>
          </a:p>
        </p:txBody>
      </p:sp>
      <p:sp>
        <p:nvSpPr>
          <p:cNvPr id="12291" name="Content Placeholder 2"/>
          <p:cNvSpPr>
            <a:spLocks noGrp="1"/>
          </p:cNvSpPr>
          <p:nvPr>
            <p:ph idx="1"/>
          </p:nvPr>
        </p:nvSpPr>
        <p:spPr/>
        <p:txBody>
          <a:bodyPr/>
          <a:lstStyle/>
          <a:p>
            <a:pPr marL="0" indent="0">
              <a:lnSpc>
                <a:spcPct val="100000"/>
              </a:lnSpc>
              <a:buNone/>
            </a:pPr>
            <a:r>
              <a:rPr lang="en-US" altLang="en-US" sz="2400" dirty="0" smtClean="0"/>
              <a:t>Most long-term service systems have been built around a focus on maintaining health and safety. However, these have not been offered on people’s own terms. Too often, people experience long-term services and support as being kept “safe and healthy” through denial of choice, control, and direction. Supervision and limits have taken the place of educating, supporting and empowering. Control is used in place of shared responsibility and dignity of risk.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The “To/For Balance” </a:t>
            </a:r>
          </a:p>
        </p:txBody>
      </p:sp>
      <p:sp>
        <p:nvSpPr>
          <p:cNvPr id="16387" name="Content Placeholder 2"/>
          <p:cNvSpPr>
            <a:spLocks noGrp="1"/>
          </p:cNvSpPr>
          <p:nvPr>
            <p:ph idx="1"/>
          </p:nvPr>
        </p:nvSpPr>
        <p:spPr/>
        <p:txBody>
          <a:bodyPr/>
          <a:lstStyle/>
          <a:p>
            <a:pPr marL="0" indent="0">
              <a:lnSpc>
                <a:spcPct val="100000"/>
              </a:lnSpc>
              <a:buNone/>
            </a:pPr>
            <a:r>
              <a:rPr lang="en-US" altLang="en-US" sz="2400" dirty="0" smtClean="0"/>
              <a:t>We all have things we know we should do (important for). And we all have things we want to do (important to). Achieving the “to/for balance” is something we engage in every day. All of us engage in risk-taking behaviors and less than perfect choices around our health. Some studies show that, even with chronic illnesses, 40 to 60% of people do not follow through with treatment recommendations. </a:t>
            </a:r>
          </a:p>
          <a:p>
            <a:pPr marL="0" indent="0">
              <a:lnSpc>
                <a:spcPct val="100000"/>
              </a:lnSpc>
              <a:buNone/>
            </a:pPr>
            <a:r>
              <a:rPr lang="en-US" altLang="en-US" sz="2400" dirty="0" smtClean="0"/>
              <a:t>The truth is most of us only do what we “should” do if it is connected to something that is important to us.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The Role of Discovery and Planning in the “To/For Balance” </a:t>
            </a:r>
          </a:p>
        </p:txBody>
      </p:sp>
      <p:sp>
        <p:nvSpPr>
          <p:cNvPr id="18435" name="Content Placeholder 2"/>
          <p:cNvSpPr>
            <a:spLocks noGrp="1"/>
          </p:cNvSpPr>
          <p:nvPr>
            <p:ph idx="1"/>
          </p:nvPr>
        </p:nvSpPr>
        <p:spPr/>
        <p:txBody>
          <a:bodyPr/>
          <a:lstStyle/>
          <a:p>
            <a:pPr marL="0" indent="0">
              <a:lnSpc>
                <a:spcPct val="100000"/>
              </a:lnSpc>
              <a:buNone/>
            </a:pPr>
            <a:r>
              <a:rPr lang="en-US" altLang="en-US" sz="2400" dirty="0" smtClean="0"/>
              <a:t>When engaging in a discovery conversation and planning for responses, it’s important to keep these two things in mind:</a:t>
            </a:r>
          </a:p>
          <a:p>
            <a:pPr marL="0" indent="0">
              <a:lnSpc>
                <a:spcPct val="100000"/>
              </a:lnSpc>
              <a:buNone/>
            </a:pPr>
            <a:r>
              <a:rPr lang="en-US" altLang="en-US" sz="2400" dirty="0" smtClean="0"/>
              <a:t>The sequence in which you engage discovery matters. Always start with trying to find out more about what is important to the person. </a:t>
            </a:r>
          </a:p>
          <a:p>
            <a:pPr marL="0" indent="0">
              <a:lnSpc>
                <a:spcPct val="100000"/>
              </a:lnSpc>
              <a:buNone/>
            </a:pPr>
            <a:r>
              <a:rPr lang="en-US" altLang="en-US" sz="2400" dirty="0" smtClean="0"/>
              <a:t>People often do what is important for them willingly if it is connected to what is important to them. In planning as well as discovery, make sure to start with important to. Make sure the connection to important for goals is clear.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Person-Directed Balance </a:t>
            </a:r>
          </a:p>
        </p:txBody>
      </p:sp>
      <p:sp>
        <p:nvSpPr>
          <p:cNvPr id="20483" name="Content Placeholder 2"/>
          <p:cNvSpPr>
            <a:spLocks noGrp="1"/>
          </p:cNvSpPr>
          <p:nvPr>
            <p:ph idx="1"/>
          </p:nvPr>
        </p:nvSpPr>
        <p:spPr/>
        <p:txBody>
          <a:bodyPr/>
          <a:lstStyle/>
          <a:p>
            <a:pPr marL="0" indent="0">
              <a:lnSpc>
                <a:spcPct val="100000"/>
              </a:lnSpc>
              <a:buNone/>
            </a:pPr>
            <a:r>
              <a:rPr lang="en-US" altLang="en-US" sz="2400" dirty="0" smtClean="0"/>
              <a:t>When only important for is considered, we have an institutional model. A person may be “safe and protected” but their life is not their own. On the other hand, for some people, if there is no support for the basics of health and safety, they are likely to fall ill, get hurt, or shorten their lives unnecessarily. Each person decides for themselves what is the right balance and what are the right tradeoffs within the “to/for balance.” Keep in mind, no one maintains perfect balance all the time.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Final Thoughts on the “To/for Balance”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You may work with people who have challenges in understanding the “to/for balance.” It’s one thing to support decisions when you believe the person has made a free and informed choice. It’s another when you feel they may not understand the consequences. </a:t>
            </a:r>
          </a:p>
          <a:p>
            <a:pPr marL="0" indent="0" fontAlgn="auto">
              <a:lnSpc>
                <a:spcPct val="100000"/>
              </a:lnSpc>
              <a:spcAft>
                <a:spcPts val="0"/>
              </a:spcAft>
              <a:buNone/>
              <a:defRPr/>
            </a:pPr>
            <a:r>
              <a:rPr lang="en-US" sz="2400" dirty="0"/>
              <a:t>In these situations, it’s even more important to start by learning what is important to the person. Ensure those things are the basis of options offered to them. Helping to make explicit the connection between “to and for” and offering enough support can be helpful. For example ensuring that a person who has grooming challenges understands the connection of clean clothing and good hygiene to maintaining the job they want.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Final Thoughts on the “To/for Balance” (2/2)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Offering them appropriate support options to help them arrive clean and well groomed is also important. When faced with real choices and real outcomes that matter to them, people frequently make better decisions for themselves. Even when people require some supervision or monitoring to stay safe, they can be provided options that work for them and embrace what is important to them.</a:t>
            </a:r>
          </a:p>
        </p:txBody>
      </p:sp>
    </p:spTree>
    <p:extLst>
      <p:ext uri="{BB962C8B-B14F-4D97-AF65-F5344CB8AC3E}">
        <p14:creationId xmlns:p14="http://schemas.microsoft.com/office/powerpoint/2010/main" val="19452776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(1/3)</a:t>
            </a:r>
          </a:p>
        </p:txBody>
      </p:sp>
      <p:sp>
        <p:nvSpPr>
          <p:cNvPr id="3" name="Content Placeholder 2"/>
          <p:cNvSpPr>
            <a:spLocks noGrp="1"/>
          </p:cNvSpPr>
          <p:nvPr>
            <p:ph idx="1"/>
          </p:nvPr>
        </p:nvSpPr>
        <p:spPr>
          <a:xfrm>
            <a:off x="838200" y="1825625"/>
            <a:ext cx="10515600" cy="4918075"/>
          </a:xfrm>
        </p:spPr>
        <p:txBody>
          <a:bodyPr rtlCol="0">
            <a:noAutofit/>
          </a:bodyPr>
          <a:lstStyle/>
          <a:p>
            <a:pPr fontAlgn="auto">
              <a:lnSpc>
                <a:spcPct val="100000"/>
              </a:lnSpc>
              <a:spcAft>
                <a:spcPts val="0"/>
              </a:spcAft>
              <a:defRPr/>
            </a:pPr>
            <a:r>
              <a:rPr lang="en-US" sz="2400" dirty="0" smtClean="0"/>
              <a:t>An essential skill in being person-centered is being able to discriminate between important to and important for. Person-Centered Counseling (PCC) professionals must also be able to assist people seeking services to identify what is important to and important for themselves. </a:t>
            </a:r>
          </a:p>
          <a:p>
            <a:pPr fontAlgn="auto">
              <a:lnSpc>
                <a:spcPct val="100000"/>
              </a:lnSpc>
              <a:spcAft>
                <a:spcPts val="0"/>
              </a:spcAft>
              <a:defRPr/>
            </a:pPr>
            <a:r>
              <a:rPr lang="en-US" sz="2400" dirty="0" smtClean="0"/>
              <a:t>Important to includes things that help a person feel satisfied, content, comforted, fulfilled, and happy in their life. It includes relationships, status, and choices about daily routines and options. It includes meeting health, safety, and societal norms on the person’s own terms.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(2/3) </a:t>
            </a:r>
          </a:p>
        </p:txBody>
      </p:sp>
      <p:sp>
        <p:nvSpPr>
          <p:cNvPr id="3" name="Content Placeholder 2"/>
          <p:cNvSpPr>
            <a:spLocks noGrp="1"/>
          </p:cNvSpPr>
          <p:nvPr>
            <p:ph idx="1"/>
          </p:nvPr>
        </p:nvSpPr>
        <p:spPr>
          <a:xfrm>
            <a:off x="838200" y="1825625"/>
            <a:ext cx="10515600" cy="4918075"/>
          </a:xfrm>
        </p:spPr>
        <p:txBody>
          <a:bodyPr rtlCol="0">
            <a:noAutofit/>
          </a:bodyPr>
          <a:lstStyle/>
          <a:p>
            <a:pPr fontAlgn="auto">
              <a:lnSpc>
                <a:spcPct val="100000"/>
              </a:lnSpc>
              <a:spcAft>
                <a:spcPts val="0"/>
              </a:spcAft>
              <a:defRPr/>
            </a:pPr>
            <a:r>
              <a:rPr lang="en-US" sz="2400" dirty="0" smtClean="0"/>
              <a:t>Important for includes health, safety, and things that others see as important to fit in, such as grooming. </a:t>
            </a:r>
          </a:p>
          <a:p>
            <a:pPr fontAlgn="auto">
              <a:lnSpc>
                <a:spcPct val="100000"/>
              </a:lnSpc>
              <a:spcAft>
                <a:spcPts val="0"/>
              </a:spcAft>
              <a:defRPr/>
            </a:pPr>
            <a:r>
              <a:rPr lang="en-US" sz="2400" dirty="0" smtClean="0"/>
              <a:t>Discovery should start with learning more about what is important to a person. It will help to illuminate options that will be meaningful to the person. </a:t>
            </a:r>
          </a:p>
          <a:p>
            <a:pPr fontAlgn="auto">
              <a:lnSpc>
                <a:spcPct val="100000"/>
              </a:lnSpc>
              <a:spcAft>
                <a:spcPts val="0"/>
              </a:spcAft>
              <a:defRPr/>
            </a:pPr>
            <a:r>
              <a:rPr lang="en-US" sz="2400" dirty="0" smtClean="0"/>
              <a:t>No one has a perfect “to/for balance” but in general, people only willingly and seriously address health and safety in the context of what’s important to them.</a:t>
            </a:r>
          </a:p>
        </p:txBody>
      </p:sp>
    </p:spTree>
    <p:extLst>
      <p:ext uri="{BB962C8B-B14F-4D97-AF65-F5344CB8AC3E}">
        <p14:creationId xmlns:p14="http://schemas.microsoft.com/office/powerpoint/2010/main" val="12355295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(3/3)</a:t>
            </a:r>
          </a:p>
        </p:txBody>
      </p:sp>
      <p:sp>
        <p:nvSpPr>
          <p:cNvPr id="3" name="Content Placeholder 2"/>
          <p:cNvSpPr>
            <a:spLocks noGrp="1"/>
          </p:cNvSpPr>
          <p:nvPr>
            <p:ph sz="half" idx="1"/>
          </p:nvPr>
        </p:nvSpPr>
        <p:spPr/>
        <p:txBody>
          <a:bodyPr rtlCol="0">
            <a:noAutofit/>
          </a:bodyPr>
          <a:lstStyle/>
          <a:p>
            <a:pPr marL="0" indent="0" algn="ctr"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describe critical aspects of the important to and important for concepts and how to approach the balance between them for individuals. </a:t>
            </a:r>
          </a:p>
        </p:txBody>
      </p:sp>
      <p:sp>
        <p:nvSpPr>
          <p:cNvPr id="2" name="Content Placeholder 1"/>
          <p:cNvSpPr>
            <a:spLocks noGrp="1"/>
          </p:cNvSpPr>
          <p:nvPr>
            <p:ph sz="half" idx="2"/>
          </p:nvPr>
        </p:nvSpPr>
        <p:spPr/>
        <p:txBody>
          <a:bodyPr/>
          <a:lstStyle/>
          <a:p>
            <a:pPr marL="0" indent="0" algn="ctr" fontAlgn="auto">
              <a:lnSpc>
                <a:spcPct val="100000"/>
              </a:lnSpc>
              <a:spcAft>
                <a:spcPts val="0"/>
              </a:spcAft>
              <a:buNone/>
              <a:defRPr/>
            </a:pPr>
            <a:r>
              <a:rPr lang="en-US" sz="2400" b="1" dirty="0"/>
              <a:t>Reflection on Learning </a:t>
            </a:r>
            <a:r>
              <a:rPr lang="en-US" sz="2400" b="1" dirty="0" smtClean="0"/>
              <a:t>Objective</a:t>
            </a:r>
          </a:p>
          <a:p>
            <a:pPr marL="0" indent="0" fontAlgn="auto">
              <a:lnSpc>
                <a:spcPct val="100000"/>
              </a:lnSpc>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a:t>
            </a:r>
            <a:r>
              <a:rPr lang="en-US" sz="2400" dirty="0" smtClean="0"/>
              <a:t>questions</a:t>
            </a:r>
            <a:r>
              <a:rPr lang="en-US" sz="2400" dirty="0"/>
              <a:t>:</a:t>
            </a:r>
            <a:endParaRPr lang="en-US" sz="2400" dirty="0" smtClean="0"/>
          </a:p>
          <a:p>
            <a:pPr marL="514350" indent="-514350" fontAlgn="auto">
              <a:lnSpc>
                <a:spcPct val="100000"/>
              </a:lnSpc>
              <a:spcAft>
                <a:spcPts val="0"/>
              </a:spcAft>
              <a:buFont typeface="+mj-lt"/>
              <a:buAutoNum type="arabicPeriod"/>
              <a:defRPr/>
            </a:pPr>
            <a:r>
              <a:rPr lang="en-US" sz="2200" dirty="0" smtClean="0"/>
              <a:t>What </a:t>
            </a:r>
            <a:r>
              <a:rPr lang="en-US" sz="2200" dirty="0"/>
              <a:t>did you learn in this lesson that you felt was important? </a:t>
            </a:r>
            <a:endParaRPr lang="en-US" sz="2200" dirty="0" smtClean="0"/>
          </a:p>
          <a:p>
            <a:pPr marL="514350" indent="-514350" fontAlgn="auto">
              <a:lnSpc>
                <a:spcPct val="100000"/>
              </a:lnSpc>
              <a:spcAft>
                <a:spcPts val="0"/>
              </a:spcAft>
              <a:buFont typeface="+mj-lt"/>
              <a:buAutoNum type="arabicPeriod"/>
              <a:defRPr/>
            </a:pPr>
            <a:r>
              <a:rPr lang="en-US" sz="2200" dirty="0" smtClean="0"/>
              <a:t>What </a:t>
            </a:r>
            <a:r>
              <a:rPr lang="en-US" sz="2200" dirty="0"/>
              <a:t>will you do differently because of the content in this lesson? </a:t>
            </a:r>
          </a:p>
          <a:p>
            <a:endParaRPr lang="en-US" dirty="0"/>
          </a:p>
        </p:txBody>
      </p:sp>
    </p:spTree>
    <p:extLst>
      <p:ext uri="{BB962C8B-B14F-4D97-AF65-F5344CB8AC3E}">
        <p14:creationId xmlns:p14="http://schemas.microsoft.com/office/powerpoint/2010/main" val="2641119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6044559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(1/3)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Person-Centered Counseling (PCC) professionals must be able to recognize the difference between the concepts of important to and important for. They must also be able to guide people seeking support in determining what is important to and for them. They must be able to support people to address these aspects of their lives and express their preferred balance between the two. They can do this through person-centered discovery and planning strategies.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(2/3)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In this lesson, the learner will review these concepts as they are defined by the Learning Community. They will practice differentiating the two areas. They will also learn more about why the sequence of discovery matters. And they will learn how to help people address their “to/for balance” when planning supports are reviewed.</a:t>
            </a:r>
          </a:p>
        </p:txBody>
      </p:sp>
    </p:spTree>
    <p:extLst>
      <p:ext uri="{BB962C8B-B14F-4D97-AF65-F5344CB8AC3E}">
        <p14:creationId xmlns:p14="http://schemas.microsoft.com/office/powerpoint/2010/main" val="1924670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(3/3)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b="1" dirty="0" smtClean="0"/>
              <a:t>Learning Objective </a:t>
            </a:r>
            <a:endParaRPr lang="en-US" sz="2400" dirty="0"/>
          </a:p>
          <a:p>
            <a:pPr marL="0" indent="0" fontAlgn="auto">
              <a:lnSpc>
                <a:spcPct val="100000"/>
              </a:lnSpc>
              <a:spcAft>
                <a:spcPts val="0"/>
              </a:spcAft>
              <a:buNone/>
              <a:defRPr/>
            </a:pPr>
            <a:r>
              <a:rPr lang="en-US" sz="2400" dirty="0" smtClean="0"/>
              <a:t>After completing this lesson: You will be able to describe critical aspects of the important to and important for concepts and how to approach the balance between them for individuals.</a:t>
            </a:r>
          </a:p>
        </p:txBody>
      </p:sp>
    </p:spTree>
    <p:extLst>
      <p:ext uri="{BB962C8B-B14F-4D97-AF65-F5344CB8AC3E}">
        <p14:creationId xmlns:p14="http://schemas.microsoft.com/office/powerpoint/2010/main" val="16791396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smtClean="0"/>
              <a:t>Some Challenges of the “To/For Balance” in Services</a:t>
            </a:r>
          </a:p>
        </p:txBody>
      </p:sp>
      <p:sp>
        <p:nvSpPr>
          <p:cNvPr id="6147" name="Content Placeholder 2"/>
          <p:cNvSpPr>
            <a:spLocks noGrp="1"/>
          </p:cNvSpPr>
          <p:nvPr>
            <p:ph idx="1"/>
          </p:nvPr>
        </p:nvSpPr>
        <p:spPr/>
        <p:txBody>
          <a:bodyPr/>
          <a:lstStyle/>
          <a:p>
            <a:pPr marL="0" indent="0">
              <a:lnSpc>
                <a:spcPct val="100000"/>
              </a:lnSpc>
              <a:buNone/>
            </a:pPr>
            <a:r>
              <a:rPr lang="en-US" altLang="en-US" sz="2400" dirty="0"/>
              <a:t>Like everything else, service paradigms and views of people with disabilities have a history. Past views do still heavily influence today. They are embedded in service language, policies, beliefs, and practices. All of these are still rooted primarily in a medical model of disability. As a result many of these views often become common knowledge in communities even though they are inaccurate. Change often takes scrupulous review of these, along with specific effort to overcome them. The community movement has been in the works since the 1950s. However, there are still issues related to full inclusion, choice, direction, control, and opportunity.</a:t>
            </a:r>
          </a:p>
          <a:p>
            <a:endParaRPr lang="en-US" alt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Sorting Out the “To/For Balance” (1/2)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People with all types of needs and expectations will come to the No Wrong Door system. Some people will more easily be able to share what is important to them. They will have a strong sense of what would make it possible for them to achieve those goals. They may also have the support of their families or others to achieve their goals. Others will come with histories and situations that make that more challenging.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Sorting Out the “To/For Balance” (2/2)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Standard assessments and eligibility checklists will focus on what’s important for a person rather than what is important to them. Many professionals are committed to the core values of choice, direction, and control. However, the activities and expectations of their work can make it challenging. Person-Centered Counseling (PCC) professionals must be able to support a discovery process that starts with what is important to a person. </a:t>
            </a:r>
          </a:p>
        </p:txBody>
      </p:sp>
    </p:spTree>
    <p:extLst>
      <p:ext uri="{BB962C8B-B14F-4D97-AF65-F5344CB8AC3E}">
        <p14:creationId xmlns:p14="http://schemas.microsoft.com/office/powerpoint/2010/main" val="5197430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Identifying Important To </a:t>
            </a:r>
          </a:p>
        </p:txBody>
      </p:sp>
      <p:sp>
        <p:nvSpPr>
          <p:cNvPr id="10243" name="Content Placeholder 2"/>
          <p:cNvSpPr>
            <a:spLocks noGrp="1"/>
          </p:cNvSpPr>
          <p:nvPr>
            <p:ph idx="1"/>
          </p:nvPr>
        </p:nvSpPr>
        <p:spPr/>
        <p:txBody>
          <a:bodyPr/>
          <a:lstStyle/>
          <a:p>
            <a:pPr marL="0" indent="0">
              <a:lnSpc>
                <a:spcPct val="100000"/>
              </a:lnSpc>
              <a:buNone/>
            </a:pPr>
            <a:r>
              <a:rPr lang="en-US" altLang="en-US" sz="2400" dirty="0" smtClean="0"/>
              <a:t>Things that are important to a person are the things they are the least apt to be asked about or consider sharing. They are so much part of a person’s life that they may not be noticed until missing. They are rooted in our circumstances and our culture. Ultimately, they are what make our lives uniquely ours.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Qne2kZNLgQb+dnU+gCuxkJggTFw="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A559939E-299F-4713-91D3-FE474A5BCF92}">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200</TotalTime>
  <Words>2526</Words>
  <Application>Microsoft Office PowerPoint</Application>
  <PresentationFormat>Widescreen</PresentationFormat>
  <Paragraphs>87</Paragraphs>
  <Slides>18</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Myriad Pro</vt:lpstr>
      <vt:lpstr>Myriad Pro Semibold</vt:lpstr>
      <vt:lpstr>Times New Roman</vt:lpstr>
      <vt:lpstr>Office Theme</vt:lpstr>
      <vt:lpstr>Person-Centered Thinking and Practices</vt:lpstr>
      <vt:lpstr>Introduction</vt:lpstr>
      <vt:lpstr>Welcome! (1/3) </vt:lpstr>
      <vt:lpstr>Welcome! (2/3) </vt:lpstr>
      <vt:lpstr>Welcome! (3/3) </vt:lpstr>
      <vt:lpstr>Some Challenges of the “To/For Balance” in Services</vt:lpstr>
      <vt:lpstr>Sorting Out the “To/For Balance” (1/2) </vt:lpstr>
      <vt:lpstr>Sorting Out the “To/For Balance” (2/2)</vt:lpstr>
      <vt:lpstr>Identifying Important To </vt:lpstr>
      <vt:lpstr>Identifying and Addressing Important For </vt:lpstr>
      <vt:lpstr>The “To/For Balance” </vt:lpstr>
      <vt:lpstr>The Role of Discovery and Planning in the “To/For Balance” </vt:lpstr>
      <vt:lpstr>Person-Directed Balance </vt:lpstr>
      <vt:lpstr>Final Thoughts on the “To/for Balance” (1/2)</vt:lpstr>
      <vt:lpstr>Final Thoughts on the “To/for Balance” (2/2) </vt:lpstr>
      <vt:lpstr>Conclusion and Lesson Review (1/3)</vt:lpstr>
      <vt:lpstr>Conclusion and Lesson Review (2/3) </vt:lpstr>
      <vt:lpstr>Conclusion and Lesson Review (3/3)</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Thinking and Practices: PCT Core Concept: Important To and Important For and the Balance Between Them</dc:title>
  <dc:subject>PCT Core Concept: Important To and Important For and the Balance Between Them</dc:subject>
  <dc:creator>Administration for Community Living (ACL)</dc:creator>
  <cp:keywords>PCC, PCT, NWD, Important To, Important For, Balance, DIscovery, Planning, Strategy, Learning Community, to/for balance, supports</cp:keywords>
  <cp:lastModifiedBy>Weiss, Falyn</cp:lastModifiedBy>
  <cp:revision>20</cp:revision>
  <dcterms:created xsi:type="dcterms:W3CDTF">2019-08-27T15:40:04Z</dcterms:created>
  <dcterms:modified xsi:type="dcterms:W3CDTF">2019-12-27T19:02:47Z</dcterms:modified>
</cp:coreProperties>
</file>