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6"/>
  </p:notesMasterIdLst>
  <p:sldIdLst>
    <p:sldId id="256" r:id="rId3"/>
    <p:sldId id="280" r:id="rId4"/>
    <p:sldId id="257" r:id="rId5"/>
    <p:sldId id="269" r:id="rId6"/>
    <p:sldId id="268" r:id="rId7"/>
    <p:sldId id="258" r:id="rId8"/>
    <p:sldId id="270" r:id="rId9"/>
    <p:sldId id="259" r:id="rId10"/>
    <p:sldId id="260" r:id="rId11"/>
    <p:sldId id="271" r:id="rId12"/>
    <p:sldId id="261" r:id="rId13"/>
    <p:sldId id="262" r:id="rId14"/>
    <p:sldId id="272" r:id="rId15"/>
    <p:sldId id="274" r:id="rId16"/>
    <p:sldId id="273" r:id="rId17"/>
    <p:sldId id="263" r:id="rId18"/>
    <p:sldId id="265" r:id="rId19"/>
    <p:sldId id="266" r:id="rId20"/>
    <p:sldId id="275" r:id="rId21"/>
    <p:sldId id="279" r:id="rId22"/>
    <p:sldId id="267" r:id="rId23"/>
    <p:sldId id="276" r:id="rId24"/>
    <p:sldId id="277" r:id="rId25"/>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84692" autoAdjust="0"/>
  </p:normalViewPr>
  <p:slideViewPr>
    <p:cSldViewPr snapToGrid="0">
      <p:cViewPr varScale="1">
        <p:scale>
          <a:sx n="63" d="100"/>
          <a:sy n="63" d="100"/>
        </p:scale>
        <p:origin x="93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10301F94-C72D-4AF1-8C3E-0C8ABC4B3064}"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C658E2E1-5FFA-4F6D-BF27-353B414C17F7}" type="slidenum">
              <a:rPr lang="en-US"/>
              <a:pPr>
                <a:defRPr/>
              </a:pPr>
              <a:t>‹#›</a:t>
            </a:fld>
            <a:endParaRPr lang="en-US"/>
          </a:p>
        </p:txBody>
      </p:sp>
    </p:spTree>
    <p:extLst>
      <p:ext uri="{BB962C8B-B14F-4D97-AF65-F5344CB8AC3E}">
        <p14:creationId xmlns:p14="http://schemas.microsoft.com/office/powerpoint/2010/main" val="290414811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Personal Finances in Long Term Services and Supports. This lesson is part of the course on Person-Centered Access to Long-Term Services and Supports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30472D9-DF5C-4318-A2E8-EE9A5DBA15ED}"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38589774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Whether a person is using private pay resources, public pay resources, or a combination of the two, good organization and record-keeping will make life easier. People may also need reminders and support to review their resources and understand them.</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56E4AC0-9D1C-4D95-AC8D-233F8D21AE1D}"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42514508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56E4AC0-9D1C-4D95-AC8D-233F8D21AE1D}"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4001486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56E4AC0-9D1C-4D95-AC8D-233F8D21AE1D}"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606908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56E4AC0-9D1C-4D95-AC8D-233F8D21AE1D}"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1916658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Public programs that are related to disability or access to significant support for long-term service and support needs typically have the most complex and time consuming application processes. The Person-Centered Counseling professional has an important role in helping the person understand eligibility and empowering them to make informed decisions. You should understand the basic income and assets calculations that are part of the eligibility for Medicaid long-term services and supports. This helps with estate planning, as well as understanding immediate options for help.</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5027F0B-427D-424E-87F3-581EB0CBC6FD}"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3029335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Often the application process itself will tell you what you need to know about a person’s finances in order to help with them their planning. However, as a Person-Centered Counseling professional, you should be aware of a few unique options in the use of personal resources and financial decision-making.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B83440A-89E8-4292-B058-3B7A9FB49085}"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18647705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It’s important you know the limits of your understanding and provide only accurate information. Part of your role may be to refer people to specialists in a certain area. This may be someone who understands the details of eligibility for benefits. Or it may be a professional who assists people with things like estate planning.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285F61B-436F-44BC-8D47-CFFC313D8DCB}"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28685370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285F61B-436F-44BC-8D47-CFFC313D8DCB}"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30834578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285F61B-436F-44BC-8D47-CFFC313D8DCB}"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3622911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People accessing long-term services and supports need to understand the financial implications of the available options related to their goals. A Person-Centered Counseling professional should have a basic understanding of these issues and be able to support the person in these aspects of the process. These are often ongoing conversations as the person learns more.</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A99B39E-6471-4CD0-B779-94D1670824F7}"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1144376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30472D9-DF5C-4318-A2E8-EE9A5DBA15ED}"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20681253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A99B39E-6471-4CD0-B779-94D1670824F7}"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10723280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A99B39E-6471-4CD0-B779-94D1670824F7}"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1847108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30472D9-DF5C-4318-A2E8-EE9A5DBA15ED}"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728551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People seeking assistance in understanding and organizing Long-term Services and Supports will come from all walks of life. They will have a variety of goals and personal and financial resources they can use to achieve those goals. Part of helping people make decisions that are tied to their goals is ensuring that they understand the options available and how they can be accessed and organized. Person-Centered Counseling professionals can support people in this process.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356640-9378-42E6-8091-9220F66C0592}"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969748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356640-9378-42E6-8091-9220F66C0592}"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3824839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People only need as much information as makes sense given their goals. As you engage in discovery and person-centered planning, you’ll begin to understand the person’s goals for long-term services and support. Financial discussions will be focused around those individual goals. At a basic level, the most important functions are to help people understand how finances influence access to services, what they would need to do to move forward with processes, and how you can support them.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71A9AB2-3AB1-4CF3-9DA2-8DE01DCDAABE}"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31872436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For some portion of people in our communities who need long-term services and supports, publicly funded resources will pay for all or the majority of their expenses. However, the majority of people will primarily rely on their personal resources to meet their needs. This page provides an overview of the personal resources people may need to access. These may be used alone or in combination with some public resources to meet the person’s needs.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B07F8BC-1A34-4EEE-A1BE-4180B86BB5A1}"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2329026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B07F8BC-1A34-4EEE-A1BE-4180B86BB5A1}"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2792378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There are many different types of public resources. These are resources that are provided through a tax base or other public resource to help support citizens in need, or those who meet certain criteria. A few major programs cover many long-term services and supports. However, changes in our population and our expectations mean that Person-Centered Counseling professionals must be knowledgeable about a full spectrum of resources to help people meet their goals.</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9D6BB54-B39E-4817-AF95-193DD79A532C}"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11142320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13588611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3683565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3958882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806184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2067018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2718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927705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151669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3275567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1382137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959093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7400477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caringinfo.org/files/public/My_Financial_Inventory.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lang="en-US" dirty="0" smtClean="0"/>
              <a:t>Person-Centered Access to Long-Term Services and Supports</a:t>
            </a:r>
          </a:p>
        </p:txBody>
      </p:sp>
      <p:sp>
        <p:nvSpPr>
          <p:cNvPr id="3075" name="Subtitle 2"/>
          <p:cNvSpPr>
            <a:spLocks noGrp="1"/>
          </p:cNvSpPr>
          <p:nvPr>
            <p:ph type="subTitle" idx="1"/>
          </p:nvPr>
        </p:nvSpPr>
        <p:spPr/>
        <p:txBody>
          <a:bodyPr/>
          <a:lstStyle/>
          <a:p>
            <a:r>
              <a:rPr lang="en-US" altLang="en-US" smtClean="0"/>
              <a:t>4 Personal Finances in Long Term Services and Supports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Using Personal Resources (2/2)</a:t>
            </a:r>
          </a:p>
        </p:txBody>
      </p:sp>
      <p:sp>
        <p:nvSpPr>
          <p:cNvPr id="3" name="Content Placeholder 2"/>
          <p:cNvSpPr>
            <a:spLocks noGrp="1"/>
          </p:cNvSpPr>
          <p:nvPr>
            <p:ph idx="1"/>
          </p:nvPr>
        </p:nvSpPr>
        <p:spPr/>
        <p:txBody>
          <a:bodyPr rtlCol="0">
            <a:normAutofit/>
          </a:bodyPr>
          <a:lstStyle/>
          <a:p>
            <a:pPr fontAlgn="auto">
              <a:spcAft>
                <a:spcPts val="0"/>
              </a:spcAft>
              <a:defRPr/>
            </a:pPr>
            <a:r>
              <a:rPr lang="en-US" sz="2200" dirty="0" smtClean="0"/>
              <a:t>Income from employment, social security, pensions, veteran’s benefits (such as, Aid and Attendance pensions), and settlements </a:t>
            </a:r>
          </a:p>
          <a:p>
            <a:pPr fontAlgn="auto">
              <a:spcAft>
                <a:spcPts val="0"/>
              </a:spcAft>
              <a:defRPr/>
            </a:pPr>
            <a:r>
              <a:rPr lang="en-US" sz="2200" dirty="0" smtClean="0"/>
              <a:t>Benefits from purchased long-term care, life insurance, and health insurance </a:t>
            </a:r>
          </a:p>
          <a:p>
            <a:pPr fontAlgn="auto">
              <a:spcAft>
                <a:spcPts val="0"/>
              </a:spcAft>
              <a:defRPr/>
            </a:pPr>
            <a:r>
              <a:rPr lang="en-US" sz="2200" dirty="0" smtClean="0"/>
              <a:t>Sick leave, vacation, and short or long-term disability coverage from employers</a:t>
            </a:r>
          </a:p>
          <a:p>
            <a:pPr marL="0" indent="0" fontAlgn="auto">
              <a:spcAft>
                <a:spcPts val="0"/>
              </a:spcAft>
              <a:buNone/>
              <a:defRPr/>
            </a:pPr>
            <a:r>
              <a:rPr lang="en-US" dirty="0" smtClean="0"/>
              <a:t>All discussions of options should begin by understanding how these types of resources can help with the person’s goals. People should also be aware of how they can influence eligibility for public pay resources.</a:t>
            </a:r>
          </a:p>
        </p:txBody>
      </p:sp>
    </p:spTree>
    <p:extLst>
      <p:ext uri="{BB962C8B-B14F-4D97-AF65-F5344CB8AC3E}">
        <p14:creationId xmlns:p14="http://schemas.microsoft.com/office/powerpoint/2010/main" val="3946727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Use of Public Resources </a:t>
            </a:r>
          </a:p>
        </p:txBody>
      </p:sp>
      <p:sp>
        <p:nvSpPr>
          <p:cNvPr id="12291" name="Content Placeholder 2"/>
          <p:cNvSpPr>
            <a:spLocks noGrp="1"/>
          </p:cNvSpPr>
          <p:nvPr>
            <p:ph idx="1"/>
          </p:nvPr>
        </p:nvSpPr>
        <p:spPr/>
        <p:txBody>
          <a:bodyPr/>
          <a:lstStyle/>
          <a:p>
            <a:pPr marL="0" indent="0">
              <a:buNone/>
            </a:pPr>
            <a:r>
              <a:rPr lang="en-US" altLang="en-US" dirty="0" smtClean="0"/>
              <a:t>Public resources can be used alone or in combination with private resources. Access to private resources may or may not be an issue in accessing public resources. Public resources can loosely be organized into three different categories.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Organizing and Preparing Financially for Long-Term Services Supports (LTSS) (1/4)</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Person-Centered Counseling (PCC) professional can help people understand the value of being organized and thorough with finances. Having access to complete and organized information and necessary documents will make this part of considering LTSS options much quicker. It will speed up any eligibility process.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Organizing and Preparing Financially for Long-Term Services Supports (LTSS) (2/4)</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People should carefully review the assets and private pay options they can access. At minimum, they need to be able to easily and accurately identify all their sources of income and the value of any assets. They will want to understand the exact expectations for accessing benefits through insurance products (such as, life insurance or long-term care insurance). It can be valuable to have important records on hand, such as social security cards, personal identification, military ID, birth, death or marriage certificates, and recent tax records.</a:t>
            </a:r>
          </a:p>
        </p:txBody>
      </p:sp>
    </p:spTree>
    <p:extLst>
      <p:ext uri="{BB962C8B-B14F-4D97-AF65-F5344CB8AC3E}">
        <p14:creationId xmlns:p14="http://schemas.microsoft.com/office/powerpoint/2010/main" val="15745776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Organizing and Preparing Financially for Long-Term Services Supports (LTSS) (3/4)</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They may also want to keep track of their legal arrangements, such as advanced directives (including psychiatric), power of attorney, appointed healthcare agents, and/or preferences for substitute decision-makers as part of the planning for financial management. You may consider organizing or adapting a checklist that helps the person consider all of this. You can link to one checklist at: </a:t>
            </a:r>
            <a:r>
              <a:rPr lang="en-US" dirty="0" smtClean="0">
                <a:hlinkClick r:id="rId3"/>
              </a:rPr>
              <a:t>http://www.caringinfo.org/files/public/My_Financial_Inventory.pdf</a:t>
            </a:r>
            <a:endParaRPr lang="en-US" dirty="0" smtClean="0"/>
          </a:p>
        </p:txBody>
      </p:sp>
    </p:spTree>
    <p:extLst>
      <p:ext uri="{BB962C8B-B14F-4D97-AF65-F5344CB8AC3E}">
        <p14:creationId xmlns:p14="http://schemas.microsoft.com/office/powerpoint/2010/main" val="176863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Organizing and Preparing Financially for Long-Term Services Supports (LTSS) (4/4)</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People may vary greatly in both their capacity and need to get organized. Your role may involve simply making people aware of the records and information they need to have. With others you may actually help them sort through and organize documents or take steps to get legal identification so that they can be eligible for certain programs and benefits. PCC professionals should make sure to keep copies of materials (in a secure location) and discuss ways to keep people’s information safe throughout the process. You will learn more about financial exploitation in the course on Protection and Advocacy.</a:t>
            </a:r>
          </a:p>
        </p:txBody>
      </p:sp>
    </p:spTree>
    <p:extLst>
      <p:ext uri="{BB962C8B-B14F-4D97-AF65-F5344CB8AC3E}">
        <p14:creationId xmlns:p14="http://schemas.microsoft.com/office/powerpoint/2010/main" val="3425577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Helping People Prepare for the Medicaid Application Process </a:t>
            </a:r>
          </a:p>
        </p:txBody>
      </p:sp>
      <p:sp>
        <p:nvSpPr>
          <p:cNvPr id="3" name="Content Placeholder 2"/>
          <p:cNvSpPr>
            <a:spLocks noGrp="1"/>
          </p:cNvSpPr>
          <p:nvPr>
            <p:ph idx="1"/>
          </p:nvPr>
        </p:nvSpPr>
        <p:spPr>
          <a:xfrm>
            <a:off x="838200" y="1825625"/>
            <a:ext cx="10515600" cy="4613275"/>
          </a:xfrm>
        </p:spPr>
        <p:txBody>
          <a:bodyPr rtlCol="0">
            <a:normAutofit/>
          </a:bodyPr>
          <a:lstStyle/>
          <a:p>
            <a:pPr marL="0" indent="0" fontAlgn="auto">
              <a:spcAft>
                <a:spcPts val="0"/>
              </a:spcAft>
              <a:buNone/>
              <a:defRPr/>
            </a:pPr>
            <a:r>
              <a:rPr lang="en-US" dirty="0" smtClean="0"/>
              <a:t>Each state determines the exact eligibility criteria for accessing Medicaid. If Medicaid seems like a good choice for someone, you can help them in collecting, organizing, and submitting this information. Make sure they understand what they need to provide. Required Medicaid documentation, which varies by state, may include but is not limited to:</a:t>
            </a:r>
          </a:p>
          <a:p>
            <a:pPr fontAlgn="auto">
              <a:spcBef>
                <a:spcPts val="500"/>
              </a:spcBef>
              <a:spcAft>
                <a:spcPts val="0"/>
              </a:spcAft>
              <a:defRPr/>
            </a:pPr>
            <a:r>
              <a:rPr lang="en-US" sz="2200" dirty="0" smtClean="0"/>
              <a:t>Tax returns </a:t>
            </a:r>
          </a:p>
          <a:p>
            <a:pPr fontAlgn="auto">
              <a:spcBef>
                <a:spcPts val="500"/>
              </a:spcBef>
              <a:spcAft>
                <a:spcPts val="0"/>
              </a:spcAft>
              <a:defRPr/>
            </a:pPr>
            <a:r>
              <a:rPr lang="en-US" sz="2200" dirty="0" smtClean="0"/>
              <a:t>Copies of mortgage statements </a:t>
            </a:r>
          </a:p>
          <a:p>
            <a:pPr fontAlgn="auto">
              <a:spcBef>
                <a:spcPts val="500"/>
              </a:spcBef>
              <a:spcAft>
                <a:spcPts val="0"/>
              </a:spcAft>
              <a:defRPr/>
            </a:pPr>
            <a:r>
              <a:rPr lang="en-US" sz="2200" dirty="0" smtClean="0"/>
              <a:t>Real estate appraisal or estate recovery </a:t>
            </a:r>
          </a:p>
          <a:p>
            <a:pPr fontAlgn="auto">
              <a:spcBef>
                <a:spcPts val="500"/>
              </a:spcBef>
              <a:spcAft>
                <a:spcPts val="0"/>
              </a:spcAft>
              <a:defRPr/>
            </a:pPr>
            <a:r>
              <a:rPr lang="en-US" sz="2200" dirty="0" smtClean="0"/>
              <a:t>Pay stubs</a:t>
            </a:r>
          </a:p>
          <a:p>
            <a:pPr fontAlgn="auto">
              <a:spcBef>
                <a:spcPts val="500"/>
              </a:spcBef>
              <a:spcAft>
                <a:spcPts val="0"/>
              </a:spcAft>
              <a:defRPr/>
            </a:pPr>
            <a:r>
              <a:rPr lang="en-US" sz="2200" dirty="0" smtClean="0"/>
              <a:t>Life insurance </a:t>
            </a:r>
          </a:p>
          <a:p>
            <a:pPr fontAlgn="auto">
              <a:spcBef>
                <a:spcPts val="500"/>
              </a:spcBef>
              <a:spcAft>
                <a:spcPts val="0"/>
              </a:spcAft>
              <a:defRPr/>
            </a:pPr>
            <a:r>
              <a:rPr lang="en-US" sz="2200" dirty="0" smtClean="0"/>
              <a:t>Bank statements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Unique Options in the Use of Personal Resources </a:t>
            </a:r>
          </a:p>
        </p:txBody>
      </p:sp>
      <p:sp>
        <p:nvSpPr>
          <p:cNvPr id="20483" name="Content Placeholder 2"/>
          <p:cNvSpPr>
            <a:spLocks noGrp="1"/>
          </p:cNvSpPr>
          <p:nvPr>
            <p:ph idx="1"/>
          </p:nvPr>
        </p:nvSpPr>
        <p:spPr/>
        <p:txBody>
          <a:bodyPr/>
          <a:lstStyle/>
          <a:p>
            <a:pPr marL="0" indent="0">
              <a:buNone/>
            </a:pPr>
            <a:r>
              <a:rPr lang="en-US" altLang="en-US" dirty="0" smtClean="0"/>
              <a:t>Person-Centered Counseling (PCC) professionals should be aware of the following options and how they can influence long-term services and supports (LTSS). PCC professionals will not be qualified to go into detail about these with a person. However, you can support the person in having a basic understanding of the options. You can refer people to qualified professionals to discuss detailed issues related to personal finances. You can offer to support the person in preparing for these meetings. The person may even want you to attend these meetings.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Referrals to Other Experts (1/3)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Sometimes people may want or need a referral to an expert in estate planning or a specialized attorney. Estate planning considers options related to how money will be used and who can access it and when. Estate planners can help with understanding the tax implications of choices. Some estate planners are particularly knowledgeable about the impact of public programs on finances. Keep in mind, credentials and training for completing this work can vary. It can be important to gather names and contacts for professionals who are known to do a good job and/or have expertise with certain types of situations. Low cost or pro bono services are an important option as well.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Referrals to Other Experts (2/3)</a:t>
            </a:r>
          </a:p>
        </p:txBody>
      </p:sp>
      <p:sp>
        <p:nvSpPr>
          <p:cNvPr id="3" name="Content Placeholder 2"/>
          <p:cNvSpPr>
            <a:spLocks noGrp="1"/>
          </p:cNvSpPr>
          <p:nvPr>
            <p:ph idx="1"/>
          </p:nvPr>
        </p:nvSpPr>
        <p:spPr/>
        <p:txBody>
          <a:bodyPr rtlCol="0">
            <a:noAutofit/>
          </a:bodyPr>
          <a:lstStyle/>
          <a:p>
            <a:pPr marL="0" indent="0" fontAlgn="auto">
              <a:lnSpc>
                <a:spcPct val="120000"/>
              </a:lnSpc>
              <a:spcAft>
                <a:spcPts val="0"/>
              </a:spcAft>
              <a:buNone/>
              <a:defRPr/>
            </a:pPr>
            <a:r>
              <a:rPr lang="en-US" dirty="0" smtClean="0"/>
              <a:t>Below are things estate planners and qualified attorneys may be able to help with.</a:t>
            </a:r>
          </a:p>
          <a:p>
            <a:pPr fontAlgn="auto">
              <a:spcBef>
                <a:spcPts val="500"/>
              </a:spcBef>
              <a:spcAft>
                <a:spcPts val="0"/>
              </a:spcAft>
              <a:defRPr/>
            </a:pPr>
            <a:r>
              <a:rPr lang="en-US" sz="2200" b="1" dirty="0" smtClean="0"/>
              <a:t>Elder law</a:t>
            </a:r>
            <a:r>
              <a:rPr lang="en-US" sz="2200" dirty="0" smtClean="0"/>
              <a:t>: These attorneys help with estate planning and issues around decision-making capacity and healthcare needs for older adults.</a:t>
            </a:r>
          </a:p>
          <a:p>
            <a:pPr fontAlgn="auto">
              <a:spcBef>
                <a:spcPts val="500"/>
              </a:spcBef>
              <a:spcAft>
                <a:spcPts val="0"/>
              </a:spcAft>
              <a:defRPr/>
            </a:pPr>
            <a:r>
              <a:rPr lang="en-US" sz="2200" b="1" dirty="0" smtClean="0"/>
              <a:t>Estate planning</a:t>
            </a:r>
            <a:r>
              <a:rPr lang="en-US" sz="2200" dirty="0" smtClean="0"/>
              <a:t>: These attorneys help with planning for the estate in the event of death. </a:t>
            </a:r>
          </a:p>
          <a:p>
            <a:pPr fontAlgn="auto">
              <a:spcBef>
                <a:spcPts val="500"/>
              </a:spcBef>
              <a:spcAft>
                <a:spcPts val="0"/>
              </a:spcAft>
              <a:defRPr/>
            </a:pPr>
            <a:r>
              <a:rPr lang="en-US" sz="2200" dirty="0" smtClean="0"/>
              <a:t>Bankruptcy: These attorneys help with the paperwork and </a:t>
            </a:r>
            <a:r>
              <a:rPr lang="en-US" sz="2200" dirty="0" err="1" smtClean="0"/>
              <a:t>decisionmaking</a:t>
            </a:r>
            <a:r>
              <a:rPr lang="en-US" sz="2200" dirty="0" smtClean="0"/>
              <a:t> around bankruptcy. </a:t>
            </a:r>
          </a:p>
          <a:p>
            <a:pPr fontAlgn="auto">
              <a:spcBef>
                <a:spcPts val="500"/>
              </a:spcBef>
              <a:spcAft>
                <a:spcPts val="0"/>
              </a:spcAft>
              <a:defRPr/>
            </a:pPr>
            <a:r>
              <a:rPr lang="en-US" sz="2200" b="1" dirty="0" smtClean="0"/>
              <a:t>Special needs trusts</a:t>
            </a:r>
            <a:r>
              <a:rPr lang="en-US" sz="2200" dirty="0" smtClean="0"/>
              <a:t>: These attorneys can help to preserve assets to support an ongoing quality of life for someone with a long-term disability who relies on family income or family caregivers and is likely to outlive other family members.</a:t>
            </a:r>
          </a:p>
        </p:txBody>
      </p:sp>
    </p:spTree>
    <p:extLst>
      <p:ext uri="{BB962C8B-B14F-4D97-AF65-F5344CB8AC3E}">
        <p14:creationId xmlns:p14="http://schemas.microsoft.com/office/powerpoint/2010/main" val="1853726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21232396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Referrals to Other Experts (3/3)</a:t>
            </a:r>
          </a:p>
        </p:txBody>
      </p:sp>
      <p:sp>
        <p:nvSpPr>
          <p:cNvPr id="3" name="Content Placeholder 2"/>
          <p:cNvSpPr>
            <a:spLocks noGrp="1"/>
          </p:cNvSpPr>
          <p:nvPr>
            <p:ph idx="1"/>
          </p:nvPr>
        </p:nvSpPr>
        <p:spPr/>
        <p:txBody>
          <a:bodyPr rtlCol="0">
            <a:noAutofit/>
          </a:bodyPr>
          <a:lstStyle/>
          <a:p>
            <a:pPr marL="0" indent="0" fontAlgn="auto">
              <a:lnSpc>
                <a:spcPct val="120000"/>
              </a:lnSpc>
              <a:spcBef>
                <a:spcPts val="500"/>
              </a:spcBef>
              <a:spcAft>
                <a:spcPts val="0"/>
              </a:spcAft>
              <a:buNone/>
              <a:defRPr/>
            </a:pPr>
            <a:r>
              <a:rPr lang="en-US" dirty="0" smtClean="0"/>
              <a:t>Lawyers may also be a good resource for helping with related legal issues such as guardianship, power of attorney, advanced directives, or help to obtain social security disability benefits.</a:t>
            </a:r>
          </a:p>
        </p:txBody>
      </p:sp>
    </p:spTree>
    <p:extLst>
      <p:ext uri="{BB962C8B-B14F-4D97-AF65-F5344CB8AC3E}">
        <p14:creationId xmlns:p14="http://schemas.microsoft.com/office/powerpoint/2010/main" val="35398700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(1/3)</a:t>
            </a:r>
          </a:p>
        </p:txBody>
      </p:sp>
      <p:sp>
        <p:nvSpPr>
          <p:cNvPr id="3" name="Content Placeholder 2"/>
          <p:cNvSpPr>
            <a:spLocks noGrp="1"/>
          </p:cNvSpPr>
          <p:nvPr>
            <p:ph idx="1"/>
          </p:nvPr>
        </p:nvSpPr>
        <p:spPr/>
        <p:txBody>
          <a:bodyPr rtlCol="0">
            <a:noAutofit/>
          </a:bodyPr>
          <a:lstStyle/>
          <a:p>
            <a:pPr fontAlgn="auto">
              <a:spcAft>
                <a:spcPts val="0"/>
              </a:spcAft>
              <a:defRPr/>
            </a:pPr>
            <a:r>
              <a:rPr lang="en-US" dirty="0" smtClean="0"/>
              <a:t>Personal finances are a main consideration in accessing long-term services and supports (LTSS), but information should be presented only as makes sense based on the person’s unique goals.</a:t>
            </a:r>
          </a:p>
          <a:p>
            <a:pPr fontAlgn="auto">
              <a:spcAft>
                <a:spcPts val="0"/>
              </a:spcAft>
              <a:defRPr/>
            </a:pPr>
            <a:r>
              <a:rPr lang="en-US" dirty="0" smtClean="0"/>
              <a:t>A Person-Centered Counseling (PCC) professional should understand the implications and basic approaches of using personal resources as well as public resources.</a:t>
            </a:r>
          </a:p>
          <a:p>
            <a:pPr fontAlgn="auto">
              <a:spcAft>
                <a:spcPts val="0"/>
              </a:spcAft>
              <a:defRPr/>
            </a:pPr>
            <a:r>
              <a:rPr lang="en-US" dirty="0"/>
              <a:t>A PCC professional can support people in understanding implications, sorting through options, organizing their records, and completing applications</a:t>
            </a:r>
            <a:r>
              <a:rPr lang="en-US" dirty="0" smtClean="0"/>
              <a:t>.</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(2/3) </a:t>
            </a: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A PCC professional should have a basic understanding of how people can pay for LTSS. They should also know when to refer people to other professionals. They can help the person find a good fit and support them in making the most out of financial resources.</a:t>
            </a:r>
          </a:p>
        </p:txBody>
      </p:sp>
    </p:spTree>
    <p:extLst>
      <p:ext uri="{BB962C8B-B14F-4D97-AF65-F5344CB8AC3E}">
        <p14:creationId xmlns:p14="http://schemas.microsoft.com/office/powerpoint/2010/main" val="14284563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(3/3)</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effectively support people in understanding the financial implications of their LTSS choices and managing this aspect of achieving their person-centered goals.</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b="1" dirty="0"/>
              <a:t>Reflection on Learning </a:t>
            </a:r>
            <a:r>
              <a:rPr lang="en-US" b="1" dirty="0" smtClean="0"/>
              <a:t>Objective </a:t>
            </a:r>
          </a:p>
          <a:p>
            <a:pPr marL="0" indent="0" fontAlgn="auto">
              <a:spcAft>
                <a:spcPts val="0"/>
              </a:spcAft>
              <a:buNone/>
              <a:defRPr/>
            </a:pPr>
            <a:r>
              <a:rPr lang="en-US" dirty="0"/>
              <a:t>D</a:t>
            </a:r>
            <a:r>
              <a:rPr lang="en-US" dirty="0" smtClean="0"/>
              <a:t>irections</a:t>
            </a:r>
            <a:r>
              <a:rPr lang="en-US" dirty="0"/>
              <a:t>: Review the objective(s) on this page. </a:t>
            </a:r>
            <a:r>
              <a:rPr lang="en-US" dirty="0" smtClean="0"/>
              <a:t>Write </a:t>
            </a:r>
            <a:r>
              <a:rPr lang="en-US" dirty="0"/>
              <a:t>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 </a:t>
            </a:r>
          </a:p>
        </p:txBody>
      </p:sp>
    </p:spTree>
    <p:extLst>
      <p:ext uri="{BB962C8B-B14F-4D97-AF65-F5344CB8AC3E}">
        <p14:creationId xmlns:p14="http://schemas.microsoft.com/office/powerpoint/2010/main" val="4281365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Long term services and supports (LTSS) require resources. Payment for services and supports can include private pay, public pay, or a combination of the two.</a:t>
            </a:r>
          </a:p>
          <a:p>
            <a:pPr fontAlgn="auto">
              <a:spcAft>
                <a:spcPts val="0"/>
              </a:spcAft>
              <a:defRPr/>
            </a:pPr>
            <a:r>
              <a:rPr lang="en-US" sz="2200" dirty="0" smtClean="0"/>
              <a:t>Private pay is the use of personal resources to organize services and supports. Public pay is the use of community resources.</a:t>
            </a:r>
          </a:p>
          <a:p>
            <a:pPr fontAlgn="auto">
              <a:spcAft>
                <a:spcPts val="0"/>
              </a:spcAft>
              <a:defRPr/>
            </a:pPr>
            <a:r>
              <a:rPr lang="en-US" sz="2200" dirty="0" smtClean="0"/>
              <a:t>Public pay may help fund need-based programs or entitlement programs, such as Social Security, Medicaid, and Medicare. It may include other types of federal, state, or community resources such as housing or nutrition support.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Typically, people do little planning for LTSS costs and have very little understanding of the implications and nuances of paying for them. It may be difficult for people to find transparent information on costs and eligibility for programs and services. A Person-Centered Counseling professional can support people in understanding financial implications of choices and options using a person-centered approach. They can support people in planning for and getting organized in this area. Several other lessons in this course will help you understand more about the resources and programs discussed in this lesson.</a:t>
            </a:r>
          </a:p>
        </p:txBody>
      </p:sp>
    </p:spTree>
    <p:extLst>
      <p:ext uri="{BB962C8B-B14F-4D97-AF65-F5344CB8AC3E}">
        <p14:creationId xmlns:p14="http://schemas.microsoft.com/office/powerpoint/2010/main" val="2338357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effectively support people in understanding the financial implications of their LTSS choices and managing this aspect of achieving their person-centered goals. </a:t>
            </a:r>
          </a:p>
        </p:txBody>
      </p:sp>
    </p:spTree>
    <p:extLst>
      <p:ext uri="{BB962C8B-B14F-4D97-AF65-F5344CB8AC3E}">
        <p14:creationId xmlns:p14="http://schemas.microsoft.com/office/powerpoint/2010/main" val="2062619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Supporting Long-Term Services and Supports (LTSS) Financial Knowledge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Personal finances are a key factor in organizing LTSS options. Choices have boundaries, and expense is often part of those boundaries. As a Person-Centered Counseling (PCC) professional, you can provide guidance for organizing services and supports and explain the financial implications of these decisions. People may have confusion over what is paid for and by whom. As people learn more, you may need to help them go into greater detail to grasp possible costs so they can make a true comparison regarding their choices.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Supporting Long-Term Services and Supports (LTSS) Financial Knowledge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Accessing services can require some disclosure of personal finances and assets. For some programs and services this can be quite in-depth, and paper work and procedures can feel daunting. Service access may also require copays or spend downs. Some require the person have an assessment of need in terms of their ability to care for themselves or to ensure they meet certain criteria. This lesson will give you an overview of these financial aspects of accessing and planning for LTSS and your potential roles in supporting people with this.</a:t>
            </a:r>
          </a:p>
        </p:txBody>
      </p:sp>
    </p:spTree>
    <p:extLst>
      <p:ext uri="{BB962C8B-B14F-4D97-AF65-F5344CB8AC3E}">
        <p14:creationId xmlns:p14="http://schemas.microsoft.com/office/powerpoint/2010/main" val="1321012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Person-Centered Support for Addressing Personal Finances </a:t>
            </a:r>
          </a:p>
        </p:txBody>
      </p:sp>
      <p:sp>
        <p:nvSpPr>
          <p:cNvPr id="8195" name="Content Placeholder 2"/>
          <p:cNvSpPr>
            <a:spLocks noGrp="1"/>
          </p:cNvSpPr>
          <p:nvPr>
            <p:ph idx="1"/>
          </p:nvPr>
        </p:nvSpPr>
        <p:spPr/>
        <p:txBody>
          <a:bodyPr/>
          <a:lstStyle/>
          <a:p>
            <a:pPr marL="0" indent="0">
              <a:buNone/>
            </a:pPr>
            <a:r>
              <a:rPr lang="en-US" altLang="en-US" dirty="0" smtClean="0"/>
              <a:t>At some point a person may need to disclose detailed information about the amount and sources of personal income and assets they have in order to access a program or service. However, when, how, and how in-depth this process goes will depend upon the person’s needs and goals. Keep in mind, personal finances can be a very challenging topic for many people. By clarifying when and how they may have to disclose personal information in order to access a service or program and other critical financial aspects of access (such as spend downs and copays), you let them stay in control as they explore options.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Using Personal Resources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People have a number of personal resources to draw from when they are considering how to plan for and organize long-term services and supports for themselves or a family member. They </a:t>
            </a:r>
            <a:r>
              <a:rPr lang="en-US" dirty="0"/>
              <a:t>include: </a:t>
            </a:r>
          </a:p>
          <a:p>
            <a:pPr fontAlgn="auto">
              <a:spcAft>
                <a:spcPts val="0"/>
              </a:spcAft>
              <a:defRPr/>
            </a:pPr>
            <a:r>
              <a:rPr lang="en-US" sz="2200" dirty="0"/>
              <a:t>Natural support networks, such as, family, friends, coworkers. and neighbors </a:t>
            </a:r>
          </a:p>
          <a:p>
            <a:pPr fontAlgn="auto">
              <a:spcAft>
                <a:spcPts val="0"/>
              </a:spcAft>
              <a:defRPr/>
            </a:pPr>
            <a:r>
              <a:rPr lang="en-US" sz="2200" dirty="0"/>
              <a:t>Saving and assets, such as, home equity in a primary residence and the value of other homes or property, retirement accounts, savings accounts, and stocks and bonds </a:t>
            </a:r>
          </a:p>
          <a:p>
            <a:pPr marL="0" indent="0" fontAlgn="auto">
              <a:spcAft>
                <a:spcPts val="0"/>
              </a:spcAft>
              <a:buNone/>
              <a:defRPr/>
            </a:pPr>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TvH4y3KXh0MKh/+i76+9sZGjPZA=" pdftag="P" isBookmarkSet="no" bookmark="no" Order="_x0033_"/>
  <HyperLink xmlns="" ID="lKC7AsQR2LnfutCAY//hkJepCKA=83829789537.85_233.75" plainAltText="NoWrongDoor_x0040_acl.hhs.gov" language="" Lang=""/>
  <HyperLink xmlns="" ID="YP/ktMJqzJE6z5tkbuxtc4VwpkM=137428523373.2_291.35" plainAltText="http:_x002F__x002F_www.caringinfo.org_x002F_files_x002F_public_x002F_My_Financial_Inventory.pdf" Lang=""/>
</PAW>
</file>

<file path=customXml/itemProps1.xml><?xml version="1.0" encoding="utf-8"?>
<ds:datastoreItem xmlns:ds="http://schemas.openxmlformats.org/officeDocument/2006/customXml" ds:itemID="{C6EA39EA-0AE9-4C73-9DD9-DE1AE660B749}">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42</TotalTime>
  <Words>2686</Words>
  <Application>Microsoft Office PowerPoint</Application>
  <PresentationFormat>Widescreen</PresentationFormat>
  <Paragraphs>113</Paragraphs>
  <Slides>23</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Calibri Light</vt:lpstr>
      <vt:lpstr>Myriad Pro</vt:lpstr>
      <vt:lpstr>Myriad Pro Semibold</vt:lpstr>
      <vt:lpstr>Times New Roman</vt:lpstr>
      <vt:lpstr>Office Theme</vt:lpstr>
      <vt:lpstr>Person-Centered Access to Long-Term Services and Supports</vt:lpstr>
      <vt:lpstr>Introduction</vt:lpstr>
      <vt:lpstr>Welcome! (1/3)</vt:lpstr>
      <vt:lpstr>Welcome! (2/3)</vt:lpstr>
      <vt:lpstr>Welcome! (3/3)</vt:lpstr>
      <vt:lpstr>Supporting Long-Term Services and Supports (LTSS) Financial Knowledge (1/2)</vt:lpstr>
      <vt:lpstr>Supporting Long-Term Services and Supports (LTSS) Financial Knowledge (2/2)</vt:lpstr>
      <vt:lpstr>Person-Centered Support for Addressing Personal Finances </vt:lpstr>
      <vt:lpstr>Using Personal Resources (1/2)</vt:lpstr>
      <vt:lpstr>Using Personal Resources (2/2)</vt:lpstr>
      <vt:lpstr>Use of Public Resources </vt:lpstr>
      <vt:lpstr>Organizing and Preparing Financially for Long-Term Services Supports (LTSS) (1/4)</vt:lpstr>
      <vt:lpstr>Organizing and Preparing Financially for Long-Term Services Supports (LTSS) (2/4)</vt:lpstr>
      <vt:lpstr>Organizing and Preparing Financially for Long-Term Services Supports (LTSS) (3/4)</vt:lpstr>
      <vt:lpstr>Organizing and Preparing Financially for Long-Term Services Supports (LTSS) (4/4)</vt:lpstr>
      <vt:lpstr>Helping People Prepare for the Medicaid Application Process </vt:lpstr>
      <vt:lpstr>Unique Options in the Use of Personal Resources </vt:lpstr>
      <vt:lpstr>Referrals to Other Experts (1/3) </vt:lpstr>
      <vt:lpstr>Referrals to Other Experts (2/3)</vt:lpstr>
      <vt:lpstr>Referrals to Other Experts (3/3)</vt:lpstr>
      <vt:lpstr>Conclusion and Lesson Review (1/3)</vt:lpstr>
      <vt:lpstr>Conclusion and Lesson Review (2/3) </vt:lpstr>
      <vt:lpstr>Conclusion and Lesson Review (3/3)</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Access to Long-Term Services and Supports: Personal Finances in Long Term Services and Supports</dc:title>
  <dc:subject>Person-Centered Counseling (PCC) Training Program</dc:subject>
  <dc:creator>Administration for Community Living (ACL)</dc:creator>
  <cp:keywords>PCC; NWD; LTSS; payment; public; private; Medicaid; Medicare; Social Security</cp:keywords>
  <cp:lastModifiedBy>Chang, Rebecca</cp:lastModifiedBy>
  <cp:revision>13</cp:revision>
  <dcterms:created xsi:type="dcterms:W3CDTF">2019-09-11T16:24:50Z</dcterms:created>
  <dcterms:modified xsi:type="dcterms:W3CDTF">2019-12-24T17:40:10Z</dcterms:modified>
</cp:coreProperties>
</file>