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2"/>
  </p:notesMasterIdLst>
  <p:sldIdLst>
    <p:sldId id="256" r:id="rId3"/>
    <p:sldId id="277" r:id="rId4"/>
    <p:sldId id="257" r:id="rId5"/>
    <p:sldId id="268" r:id="rId6"/>
    <p:sldId id="258" r:id="rId7"/>
    <p:sldId id="259" r:id="rId8"/>
    <p:sldId id="269" r:id="rId9"/>
    <p:sldId id="260" r:id="rId10"/>
    <p:sldId id="276" r:id="rId11"/>
    <p:sldId id="270" r:id="rId12"/>
    <p:sldId id="271" r:id="rId13"/>
    <p:sldId id="261" r:id="rId14"/>
    <p:sldId id="262" r:id="rId15"/>
    <p:sldId id="264" r:id="rId16"/>
    <p:sldId id="272" r:id="rId17"/>
    <p:sldId id="265" r:id="rId18"/>
    <p:sldId id="267" r:id="rId19"/>
    <p:sldId id="273" r:id="rId20"/>
    <p:sldId id="274" r:id="rId2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3150" autoAdjust="0"/>
  </p:normalViewPr>
  <p:slideViewPr>
    <p:cSldViewPr snapToGrid="0">
      <p:cViewPr varScale="1">
        <p:scale>
          <a:sx n="57" d="100"/>
          <a:sy n="57" d="100"/>
        </p:scale>
        <p:origin x="32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70064925-9335-4A1E-A72F-CBA24C78FEE1}"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949C4E80-B46F-4471-8AEA-56052ACA4220}" type="slidenum">
              <a:rPr lang="en-US"/>
              <a:pPr>
                <a:defRPr/>
              </a:pPr>
              <a:t>‹#›</a:t>
            </a:fld>
            <a:endParaRPr lang="en-US"/>
          </a:p>
        </p:txBody>
      </p:sp>
    </p:spTree>
    <p:extLst>
      <p:ext uri="{BB962C8B-B14F-4D97-AF65-F5344CB8AC3E}">
        <p14:creationId xmlns:p14="http://schemas.microsoft.com/office/powerpoint/2010/main" val="28386175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49C4E80-B46F-4471-8AEA-56052ACA4220}" type="slidenum">
              <a:rPr lang="en-US" smtClean="0"/>
              <a:pPr>
                <a:defRPr/>
              </a:pPr>
              <a:t>1</a:t>
            </a:fld>
            <a:endParaRPr lang="en-US"/>
          </a:p>
        </p:txBody>
      </p:sp>
    </p:spTree>
    <p:extLst>
      <p:ext uri="{BB962C8B-B14F-4D97-AF65-F5344CB8AC3E}">
        <p14:creationId xmlns:p14="http://schemas.microsoft.com/office/powerpoint/2010/main" val="29787187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D0D0AF4-4149-4553-B492-D05F6BA0D646}"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459188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Our rituals and routines are what make our lives uniquely our own. They are the things we do that bring consistency, comfort, and control in our lives. They will be based on our culture, our background, and our preferences.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1D0D38-8253-42FE-BC4F-A177A8D21EE3}"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0553530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Take a minute to think about some of your own rituals and routines.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0973BC3-15DD-4F17-82DB-D455B04F7975}"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995124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i="1" dirty="0" smtClean="0"/>
          </a:p>
          <a:p>
            <a:pPr>
              <a:spcBef>
                <a:spcPct val="0"/>
              </a:spcBef>
            </a:pPr>
            <a:r>
              <a:rPr lang="en-US" altLang="en-US" i="1" dirty="0" smtClean="0"/>
              <a:t>We all know people with reputations. Sometimes we have had the experience of meeting someone who is known for a trait, such as stubbornness, kindness, or being difficult to please. However, when we meet the person they may seem very different to us. In these situations, we may realize that the person’s reputation may have little to do with who they actually are. They may have changed. However, it is more likely that the reputation is a one-sided view of the person. A reputation never represents the whole person. It is just the part that others have chosen to carry forward.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956C7E-4B69-4F88-A7B9-D3A76375CA98}"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986738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956C7E-4B69-4F88-A7B9-D3A76375CA98}"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9833838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People generally use a formal language to communicate when they are able. However, even the most fluent convey a significant amount of information through their behavior. When behavior and language are out of sync, behavior is what we believe. For example, when someone says they are “fine” but we can see them grimacing and rubbing an area on their body, we might suspect they are not “fine.” However, the problem with relying on behavior as a communication form is that there is a lot of room for misunderstanding.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CC7A0B8-655E-46A8-879D-E2A01D17F027}"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0141398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Congratulations! You have now finished the lesson. Let’s take a few moments to review the key ideas and learning objectives. Discovery is a critical skill for the Person-Centered Counseling professional. This lesson provided an overview of four approaches that can support your skills in this area. It also offered some opportunity to practice or reflect on some of the approaches. There will be more opportunities to learn about and practice these as part of this curriculum.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6CBB4F-CA71-416E-9E4D-DB88BD3AE7F5}"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4115381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6CBB4F-CA71-416E-9E4D-DB88BD3AE7F5}"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313262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6CBB4F-CA71-416E-9E4D-DB88BD3AE7F5}"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3603367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Welcome to the lesson on Further Exploration of Discovery Approaches. This lesson is part of the course on Person-Centered Thinking and Practices in the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715A214-62E3-4B05-8199-9C9946E2AF02}"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248351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715A214-62E3-4B05-8199-9C9946E2AF02}"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983062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Discovery is an essential skill for Person-Centered Counseling professionals. People contacting the No Wrong Door system often seek information they need to make decisions. They may call with a specific question or purpose in mind. However, that question or purpose may be just a starting point. Person-Centered Counseling professionals can directly provide information. However, there are many situations when knowing what’s important to a person will help. It can ensure that the information is more meaningful to a person than simply providing a literal response to their first question.</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DFADB05-7E4E-4509-A386-531E623092F7}"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1365319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Discovery will most often be an informal process. It will also always be voluntary. People should be given access to the information they want, without having to explain themselves. They are free to share only what they are comfortable sharing. They are free to refuse follow-up calls or informational materials. Discovery is a healthy and respectful curiosity. It’s about ensuring people get useful information. It is not about being nosy, trying to “fix” a situation, or investigating people. However, because people have variable needs and ways of communicating, it’s important for </a:t>
            </a:r>
            <a:r>
              <a:rPr lang="en-US" altLang="en-US" i="1" dirty="0" err="1" smtClean="0"/>
              <a:t>PersonCentered</a:t>
            </a:r>
            <a:r>
              <a:rPr lang="en-US" altLang="en-US" i="1" dirty="0" smtClean="0"/>
              <a:t> Counseling professionals to recognize and be able to use a variety of approaches.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255C2BF-E941-43FE-8778-14FF84948930}"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911598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255C2BF-E941-43FE-8778-14FF84948930}"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984919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 </a:t>
            </a:r>
            <a:endParaRPr lang="en-US" altLang="en-US" dirty="0" smtClean="0"/>
          </a:p>
          <a:p>
            <a:pPr>
              <a:spcBef>
                <a:spcPct val="0"/>
              </a:spcBef>
            </a:pPr>
            <a:r>
              <a:rPr lang="en-US" altLang="en-US" i="1" dirty="0" smtClean="0"/>
              <a:t>Sometimes people can have trouble expressing what is important to them directly. Some of the things most important to us are difficult to recognize until they are no longer present. Simply asking someone to tell you what is important to them may or may not work. People may be reluctant to share things that seem inconsequential given their needs at the time. However, these details can really help define what will work best for the person.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D0D0AF4-4149-4553-B492-D05F6BA0D646}"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851576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D0D0AF4-4149-4553-B492-D05F6BA0D646}"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960573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D0D0AF4-4149-4553-B492-D05F6BA0D646}"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0584802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5009784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946104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637036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98828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7404499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6131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2139972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352444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075240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424814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64462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0485835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Thinking and Practices </a:t>
            </a:r>
          </a:p>
        </p:txBody>
      </p:sp>
      <p:sp>
        <p:nvSpPr>
          <p:cNvPr id="3075" name="Subtitle 2"/>
          <p:cNvSpPr>
            <a:spLocks noGrp="1"/>
          </p:cNvSpPr>
          <p:nvPr>
            <p:ph type="subTitle" idx="1"/>
          </p:nvPr>
        </p:nvSpPr>
        <p:spPr/>
        <p:txBody>
          <a:bodyPr/>
          <a:lstStyle/>
          <a:p>
            <a:r>
              <a:rPr lang="en-US" altLang="en-US" smtClean="0"/>
              <a:t>9 Further Exploration of Discovery Approaches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Good Day/Bad Day (3/4) </a:t>
            </a:r>
          </a:p>
        </p:txBody>
      </p:sp>
      <p:sp>
        <p:nvSpPr>
          <p:cNvPr id="3" name="Content Placeholder 2"/>
          <p:cNvSpPr>
            <a:spLocks noGrp="1"/>
          </p:cNvSpPr>
          <p:nvPr>
            <p:ph idx="1"/>
          </p:nvPr>
        </p:nvSpPr>
        <p:spPr>
          <a:xfrm>
            <a:off x="838200" y="1825625"/>
            <a:ext cx="10515600" cy="4918075"/>
          </a:xfrm>
        </p:spPr>
        <p:txBody>
          <a:bodyPr rtlCol="0">
            <a:noAutofit/>
          </a:bodyPr>
          <a:lstStyle/>
          <a:p>
            <a:pPr marL="0" indent="0" fontAlgn="auto">
              <a:lnSpc>
                <a:spcPct val="100000"/>
              </a:lnSpc>
              <a:spcAft>
                <a:spcPts val="0"/>
              </a:spcAft>
              <a:buNone/>
              <a:defRPr/>
            </a:pPr>
            <a:r>
              <a:rPr lang="en-US" sz="2400" dirty="0" smtClean="0"/>
              <a:t>During the in-person training, you will get to practice this skill with a partner. The process looks like this: </a:t>
            </a:r>
          </a:p>
          <a:p>
            <a:pPr marL="457200" indent="-457200" fontAlgn="auto">
              <a:lnSpc>
                <a:spcPct val="100000"/>
              </a:lnSpc>
              <a:spcAft>
                <a:spcPts val="0"/>
              </a:spcAft>
              <a:buFont typeface="+mj-lt"/>
              <a:buAutoNum type="arabicPeriod"/>
              <a:defRPr/>
            </a:pPr>
            <a:r>
              <a:rPr lang="en-US" sz="2200" dirty="0" smtClean="0"/>
              <a:t>Start from the time you wake up until you go to bed. Choose a day when you work or have your most routine responsibilities. </a:t>
            </a:r>
          </a:p>
          <a:p>
            <a:pPr marL="457200" indent="-457200" fontAlgn="auto">
              <a:lnSpc>
                <a:spcPct val="100000"/>
              </a:lnSpc>
              <a:spcAft>
                <a:spcPts val="0"/>
              </a:spcAft>
              <a:buFont typeface="+mj-lt"/>
              <a:buAutoNum type="arabicPeriod"/>
              <a:defRPr/>
            </a:pPr>
            <a:r>
              <a:rPr lang="en-US" sz="2200" dirty="0" smtClean="0"/>
              <a:t>Go through the day moment by moment and describe what makes it a good day (and then repeat and look at what makes it a bad day). For example, what does waking up look like on a good (bad) day? How do you feel? Who are you with? What’s happening? </a:t>
            </a:r>
          </a:p>
        </p:txBody>
      </p:sp>
    </p:spTree>
    <p:extLst>
      <p:ext uri="{BB962C8B-B14F-4D97-AF65-F5344CB8AC3E}">
        <p14:creationId xmlns:p14="http://schemas.microsoft.com/office/powerpoint/2010/main" val="38564005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Good Day/Bad Day (4/4)</a:t>
            </a:r>
          </a:p>
        </p:txBody>
      </p:sp>
      <p:sp>
        <p:nvSpPr>
          <p:cNvPr id="3" name="Content Placeholder 2"/>
          <p:cNvSpPr>
            <a:spLocks noGrp="1"/>
          </p:cNvSpPr>
          <p:nvPr>
            <p:ph idx="1"/>
          </p:nvPr>
        </p:nvSpPr>
        <p:spPr>
          <a:xfrm>
            <a:off x="838200" y="1825625"/>
            <a:ext cx="10515600" cy="4918075"/>
          </a:xfrm>
        </p:spPr>
        <p:txBody>
          <a:bodyPr rtlCol="0">
            <a:noAutofit/>
          </a:bodyPr>
          <a:lstStyle/>
          <a:p>
            <a:pPr marL="457200" indent="-457200" fontAlgn="auto">
              <a:lnSpc>
                <a:spcPct val="100000"/>
              </a:lnSpc>
              <a:spcAft>
                <a:spcPts val="0"/>
              </a:spcAft>
              <a:buFont typeface="+mj-lt"/>
              <a:buAutoNum type="arabicPeriod" startAt="3"/>
              <a:defRPr/>
            </a:pPr>
            <a:r>
              <a:rPr lang="en-US" sz="2200" dirty="0"/>
              <a:t>Do not let one event create a good day or bad day. For example, waking up with a headache may make for a bad day. However, as you progress through the day what else is happening besides the headache that makes it good or bad? The day will be a collage of those moments. </a:t>
            </a:r>
            <a:endParaRPr lang="en-US" sz="2200" dirty="0" smtClean="0"/>
          </a:p>
          <a:p>
            <a:pPr marL="457200" indent="-457200" fontAlgn="auto">
              <a:lnSpc>
                <a:spcPct val="100000"/>
              </a:lnSpc>
              <a:spcAft>
                <a:spcPts val="0"/>
              </a:spcAft>
              <a:buFont typeface="+mj-lt"/>
              <a:buAutoNum type="arabicPeriod" startAt="3"/>
              <a:defRPr/>
            </a:pPr>
            <a:r>
              <a:rPr lang="en-US" sz="2200" dirty="0" smtClean="0"/>
              <a:t>This is not a “fantasy” day or “best day ever.” This is a real day in which you have responsibilities and your normal limits and expectations. </a:t>
            </a:r>
          </a:p>
          <a:p>
            <a:pPr marL="457200" indent="-457200" fontAlgn="auto">
              <a:lnSpc>
                <a:spcPct val="100000"/>
              </a:lnSpc>
              <a:spcAft>
                <a:spcPts val="0"/>
              </a:spcAft>
              <a:buFont typeface="+mj-lt"/>
              <a:buAutoNum type="arabicPeriod" startAt="3"/>
              <a:defRPr/>
            </a:pPr>
            <a:r>
              <a:rPr lang="en-US" sz="2200" dirty="0" smtClean="0"/>
              <a:t>If you want to practice, you can download a good day/bad day form by clicking here.</a:t>
            </a:r>
          </a:p>
        </p:txBody>
      </p:sp>
    </p:spTree>
    <p:extLst>
      <p:ext uri="{BB962C8B-B14F-4D97-AF65-F5344CB8AC3E}">
        <p14:creationId xmlns:p14="http://schemas.microsoft.com/office/powerpoint/2010/main" val="2006644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Rituals and Routines </a:t>
            </a:r>
          </a:p>
        </p:txBody>
      </p:sp>
      <p:sp>
        <p:nvSpPr>
          <p:cNvPr id="3" name="Content Placeholder 2"/>
          <p:cNvSpPr>
            <a:spLocks noGrp="1"/>
          </p:cNvSpPr>
          <p:nvPr>
            <p:ph idx="1"/>
          </p:nvPr>
        </p:nvSpPr>
        <p:spPr>
          <a:xfrm>
            <a:off x="838200" y="1825625"/>
            <a:ext cx="10515600" cy="4851400"/>
          </a:xfrm>
        </p:spPr>
        <p:txBody>
          <a:bodyPr rtlCol="0">
            <a:noAutofit/>
          </a:bodyPr>
          <a:lstStyle/>
          <a:p>
            <a:pPr marL="0" indent="0" fontAlgn="auto">
              <a:lnSpc>
                <a:spcPct val="100000"/>
              </a:lnSpc>
              <a:spcAft>
                <a:spcPts val="0"/>
              </a:spcAft>
              <a:buNone/>
              <a:defRPr/>
            </a:pPr>
            <a:r>
              <a:rPr lang="en-US" sz="2400" dirty="0" smtClean="0"/>
              <a:t>Rituals and routines guide us through our days and years. They are the things that make our lives our own. There are many different types of rituals and routines that people engage in, including: </a:t>
            </a:r>
          </a:p>
        </p:txBody>
      </p:sp>
      <p:sp>
        <p:nvSpPr>
          <p:cNvPr id="4" name="Content Placeholder 3"/>
          <p:cNvSpPr txBox="1"/>
          <p:nvPr/>
        </p:nvSpPr>
        <p:spPr>
          <a:xfrm>
            <a:off x="838200" y="3031369"/>
            <a:ext cx="7598664" cy="2462213"/>
          </a:xfrm>
          <a:prstGeom prst="rect">
            <a:avLst/>
          </a:prstGeom>
          <a:noFill/>
        </p:spPr>
        <p:txBody>
          <a:bodyPr wrap="square" numCol="2" rtlCol="0">
            <a:spAutoFit/>
          </a:bodyPr>
          <a:lstStyle/>
          <a:p>
            <a:pPr marL="342900" indent="-342900" fontAlgn="auto">
              <a:spcAft>
                <a:spcPts val="0"/>
              </a:spcAft>
              <a:buFont typeface="Arial" panose="020B0604020202020204" pitchFamily="34" charset="0"/>
              <a:buChar char="•"/>
              <a:defRPr/>
            </a:pPr>
            <a:r>
              <a:rPr lang="en-US" sz="2200" dirty="0"/>
              <a:t>Morning </a:t>
            </a:r>
          </a:p>
          <a:p>
            <a:pPr marL="342900" indent="-342900" fontAlgn="auto">
              <a:spcAft>
                <a:spcPts val="0"/>
              </a:spcAft>
              <a:buFont typeface="Arial" panose="020B0604020202020204" pitchFamily="34" charset="0"/>
              <a:buChar char="•"/>
              <a:defRPr/>
            </a:pPr>
            <a:r>
              <a:rPr lang="en-US" sz="2200" dirty="0"/>
              <a:t>Going to bed </a:t>
            </a:r>
          </a:p>
          <a:p>
            <a:pPr marL="342900" indent="-342900" fontAlgn="auto">
              <a:spcAft>
                <a:spcPts val="0"/>
              </a:spcAft>
              <a:buFont typeface="Arial" panose="020B0604020202020204" pitchFamily="34" charset="0"/>
              <a:buChar char="•"/>
              <a:defRPr/>
            </a:pPr>
            <a:r>
              <a:rPr lang="en-US" sz="2200" dirty="0"/>
              <a:t>Mealtimes </a:t>
            </a:r>
          </a:p>
          <a:p>
            <a:pPr marL="342900" indent="-342900" fontAlgn="auto">
              <a:spcAft>
                <a:spcPts val="0"/>
              </a:spcAft>
              <a:buFont typeface="Arial" panose="020B0604020202020204" pitchFamily="34" charset="0"/>
              <a:buChar char="•"/>
              <a:defRPr/>
            </a:pPr>
            <a:r>
              <a:rPr lang="en-US" sz="2200" dirty="0"/>
              <a:t>Transition </a:t>
            </a:r>
          </a:p>
          <a:p>
            <a:pPr marL="342900" indent="-342900" fontAlgn="auto">
              <a:spcAft>
                <a:spcPts val="0"/>
              </a:spcAft>
              <a:buFont typeface="Arial" panose="020B0604020202020204" pitchFamily="34" charset="0"/>
              <a:buChar char="•"/>
              <a:defRPr/>
            </a:pPr>
            <a:r>
              <a:rPr lang="en-US" sz="2200" dirty="0"/>
              <a:t>Birthday </a:t>
            </a:r>
          </a:p>
          <a:p>
            <a:pPr marL="342900" indent="-342900" fontAlgn="auto">
              <a:spcAft>
                <a:spcPts val="0"/>
              </a:spcAft>
              <a:buFont typeface="Arial" panose="020B0604020202020204" pitchFamily="34" charset="0"/>
              <a:buChar char="•"/>
              <a:defRPr/>
            </a:pPr>
            <a:r>
              <a:rPr lang="en-US" sz="2200" dirty="0"/>
              <a:t>Cultural/holiday </a:t>
            </a:r>
          </a:p>
          <a:p>
            <a:pPr marL="342900" indent="-342900" fontAlgn="auto">
              <a:spcAft>
                <a:spcPts val="0"/>
              </a:spcAft>
              <a:buFont typeface="Arial" panose="020B0604020202020204" pitchFamily="34" charset="0"/>
              <a:buChar char="•"/>
              <a:defRPr/>
            </a:pPr>
            <a:r>
              <a:rPr lang="en-US" sz="2200" dirty="0"/>
              <a:t>Not feeling well </a:t>
            </a:r>
          </a:p>
          <a:p>
            <a:pPr marL="342900" indent="-342900" fontAlgn="auto">
              <a:spcAft>
                <a:spcPts val="0"/>
              </a:spcAft>
              <a:buFont typeface="Arial" panose="020B0604020202020204" pitchFamily="34" charset="0"/>
              <a:buChar char="•"/>
              <a:defRPr/>
            </a:pPr>
            <a:r>
              <a:rPr lang="en-US" sz="2200" dirty="0"/>
              <a:t>Spiritual </a:t>
            </a:r>
          </a:p>
          <a:p>
            <a:pPr marL="342900" indent="-342900" fontAlgn="auto">
              <a:spcAft>
                <a:spcPts val="0"/>
              </a:spcAft>
              <a:buFont typeface="Arial" panose="020B0604020202020204" pitchFamily="34" charset="0"/>
              <a:buChar char="•"/>
              <a:defRPr/>
            </a:pPr>
            <a:r>
              <a:rPr lang="en-US" sz="2200" dirty="0"/>
              <a:t>Vacation </a:t>
            </a:r>
          </a:p>
          <a:p>
            <a:pPr marL="342900" indent="-342900" fontAlgn="auto">
              <a:spcAft>
                <a:spcPts val="0"/>
              </a:spcAft>
              <a:buFont typeface="Arial" panose="020B0604020202020204" pitchFamily="34" charset="0"/>
              <a:buChar char="•"/>
              <a:defRPr/>
            </a:pPr>
            <a:r>
              <a:rPr lang="en-US" sz="2200" dirty="0"/>
              <a:t>Comfort </a:t>
            </a:r>
          </a:p>
          <a:p>
            <a:pPr marL="342900" indent="-342900" fontAlgn="auto">
              <a:spcAft>
                <a:spcPts val="0"/>
              </a:spcAft>
              <a:buFont typeface="Arial" panose="020B0604020202020204" pitchFamily="34" charset="0"/>
              <a:buChar char="•"/>
              <a:defRPr/>
            </a:pPr>
            <a:r>
              <a:rPr lang="en-US" sz="2200" dirty="0"/>
              <a:t>Celebration</a:t>
            </a:r>
          </a:p>
          <a:p>
            <a:pPr marL="342900" indent="-342900" fontAlgn="auto">
              <a:spcAft>
                <a:spcPts val="0"/>
              </a:spcAft>
              <a:buFont typeface="Arial" panose="020B0604020202020204" pitchFamily="34" charset="0"/>
              <a:buChar char="•"/>
              <a:defRPr/>
            </a:pPr>
            <a:r>
              <a:rPr lang="en-US" sz="2200" dirty="0"/>
              <a:t>Grief/loss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Reflection Activity: Your Rituals and Routines </a:t>
            </a:r>
          </a:p>
        </p:txBody>
      </p:sp>
      <p:sp>
        <p:nvSpPr>
          <p:cNvPr id="3" name="Content Placeholder 2"/>
          <p:cNvSpPr>
            <a:spLocks noGrp="1"/>
          </p:cNvSpPr>
          <p:nvPr>
            <p:ph idx="1"/>
          </p:nvPr>
        </p:nvSpPr>
        <p:spPr>
          <a:xfrm>
            <a:off x="838200" y="1825625"/>
            <a:ext cx="10515600" cy="4679950"/>
          </a:xfrm>
        </p:spPr>
        <p:txBody>
          <a:bodyPr rtlCol="0">
            <a:noAutofit/>
          </a:bodyPr>
          <a:lstStyle/>
          <a:p>
            <a:pPr marL="0" indent="0" fontAlgn="auto">
              <a:lnSpc>
                <a:spcPct val="100000"/>
              </a:lnSpc>
              <a:spcAft>
                <a:spcPts val="0"/>
              </a:spcAft>
              <a:buNone/>
              <a:defRPr/>
            </a:pPr>
            <a:r>
              <a:rPr lang="en-US" sz="2400" dirty="0" smtClean="0"/>
              <a:t>Write down your answers to the following: </a:t>
            </a:r>
          </a:p>
          <a:p>
            <a:pPr marL="457200" indent="-457200" fontAlgn="auto">
              <a:lnSpc>
                <a:spcPct val="100000"/>
              </a:lnSpc>
              <a:spcAft>
                <a:spcPts val="0"/>
              </a:spcAft>
              <a:buFont typeface="+mj-lt"/>
              <a:buAutoNum type="arabicPeriod"/>
              <a:defRPr/>
            </a:pPr>
            <a:r>
              <a:rPr lang="en-US" sz="2200" dirty="0" smtClean="0"/>
              <a:t>List the top 2 to 3 holidays or special occasions you celebrate. </a:t>
            </a:r>
          </a:p>
          <a:p>
            <a:pPr marL="457200" indent="-457200" fontAlgn="auto">
              <a:lnSpc>
                <a:spcPct val="100000"/>
              </a:lnSpc>
              <a:spcAft>
                <a:spcPts val="0"/>
              </a:spcAft>
              <a:buFont typeface="+mj-lt"/>
              <a:buAutoNum type="arabicPeriod"/>
              <a:defRPr/>
            </a:pPr>
            <a:r>
              <a:rPr lang="en-US" sz="2200" dirty="0" smtClean="0"/>
              <a:t>Pick one event from your list. What has to happen to make this right for you? What are the things that have to be the same or similar from year to year? For example, seeing certain people, eating certain foods, gift-giving, volunteering, fasting, praying, religious gatherings, or decorating. </a:t>
            </a:r>
          </a:p>
          <a:p>
            <a:pPr marL="457200" indent="-457200" fontAlgn="auto">
              <a:lnSpc>
                <a:spcPct val="100000"/>
              </a:lnSpc>
              <a:spcAft>
                <a:spcPts val="0"/>
              </a:spcAft>
              <a:buFont typeface="+mj-lt"/>
              <a:buAutoNum type="arabicPeriod"/>
              <a:defRPr/>
            </a:pPr>
            <a:r>
              <a:rPr lang="en-US" sz="2200" dirty="0" smtClean="0"/>
              <a:t>If all or most of those things were missing, how would you feel about the event? Would you want to celebrate at all? Why or why not? </a:t>
            </a:r>
          </a:p>
          <a:p>
            <a:pPr marL="457200" indent="-457200" fontAlgn="auto">
              <a:lnSpc>
                <a:spcPct val="100000"/>
              </a:lnSpc>
              <a:spcAft>
                <a:spcPts val="0"/>
              </a:spcAft>
              <a:buFont typeface="+mj-lt"/>
              <a:buAutoNum type="arabicPeriod"/>
              <a:defRPr/>
            </a:pPr>
            <a:r>
              <a:rPr lang="en-US" sz="2200" dirty="0" smtClean="0"/>
              <a:t>Describe what you do for dinner most nights. Find someone you have never had dinner with and ask them if they will share their dinner routine with you. What is similar? What is different? Would you want their dinner routine? Why or why not?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The Impact and Practice of Reputations (1/2) </a:t>
            </a:r>
          </a:p>
        </p:txBody>
      </p:sp>
      <p:sp>
        <p:nvSpPr>
          <p:cNvPr id="18435" name="Content Placeholder 2"/>
          <p:cNvSpPr>
            <a:spLocks noGrp="1"/>
          </p:cNvSpPr>
          <p:nvPr>
            <p:ph idx="1"/>
          </p:nvPr>
        </p:nvSpPr>
        <p:spPr>
          <a:xfrm>
            <a:off x="838200" y="1798971"/>
            <a:ext cx="10515600" cy="1260475"/>
          </a:xfrm>
        </p:spPr>
        <p:txBody>
          <a:bodyPr/>
          <a:lstStyle/>
          <a:p>
            <a:pPr marL="0" indent="0">
              <a:lnSpc>
                <a:spcPct val="100000"/>
              </a:lnSpc>
              <a:buNone/>
            </a:pPr>
            <a:r>
              <a:rPr lang="en-US" altLang="en-US" sz="2400" dirty="0" smtClean="0"/>
              <a:t>System-centered documentation and communication often carry forward the negative reputations of people who seek services. The words on this page are just a small sample of words used that forward negative reputations. </a:t>
            </a:r>
          </a:p>
          <a:p>
            <a:endParaRPr lang="en-US" altLang="en-US" dirty="0" smtClean="0"/>
          </a:p>
        </p:txBody>
      </p:sp>
      <p:sp>
        <p:nvSpPr>
          <p:cNvPr id="3" name="Content Placeholder 3"/>
          <p:cNvSpPr txBox="1"/>
          <p:nvPr/>
        </p:nvSpPr>
        <p:spPr>
          <a:xfrm>
            <a:off x="1103376" y="3118961"/>
            <a:ext cx="9985248" cy="2833053"/>
          </a:xfrm>
          <a:prstGeom prst="rect">
            <a:avLst/>
          </a:prstGeom>
          <a:noFill/>
        </p:spPr>
        <p:txBody>
          <a:bodyPr wrap="square" numCol="3" rtlCol="0">
            <a:spAutoFit/>
          </a:bodyPr>
          <a:lstStyle/>
          <a:p>
            <a:pPr marL="285750" indent="-285750">
              <a:buFont typeface="Arial" panose="020B0604020202020204" pitchFamily="34" charset="0"/>
              <a:buChar char="•"/>
            </a:pPr>
            <a:r>
              <a:rPr lang="en-US" sz="2200" dirty="0" smtClean="0"/>
              <a:t>Homeless </a:t>
            </a:r>
          </a:p>
          <a:p>
            <a:pPr marL="285750" indent="-285750">
              <a:buFont typeface="Arial" panose="020B0604020202020204" pitchFamily="34" charset="0"/>
              <a:buChar char="•"/>
            </a:pPr>
            <a:r>
              <a:rPr lang="en-US" sz="2200" dirty="0" smtClean="0"/>
              <a:t>Aggressive </a:t>
            </a:r>
          </a:p>
          <a:p>
            <a:pPr marL="285750" indent="-285750">
              <a:buFont typeface="Arial" panose="020B0604020202020204" pitchFamily="34" charset="0"/>
              <a:buChar char="•"/>
            </a:pPr>
            <a:r>
              <a:rPr lang="en-US" sz="2200" dirty="0" smtClean="0"/>
              <a:t>Hoarder </a:t>
            </a:r>
          </a:p>
          <a:p>
            <a:pPr marL="285750" indent="-285750">
              <a:buFont typeface="Arial" panose="020B0604020202020204" pitchFamily="34" charset="0"/>
              <a:buChar char="•"/>
            </a:pPr>
            <a:r>
              <a:rPr lang="en-US" sz="2200" dirty="0" smtClean="0"/>
              <a:t>Manipulative </a:t>
            </a:r>
          </a:p>
          <a:p>
            <a:pPr marL="285750" indent="-285750">
              <a:buFont typeface="Arial" panose="020B0604020202020204" pitchFamily="34" charset="0"/>
              <a:buChar char="•"/>
            </a:pPr>
            <a:r>
              <a:rPr lang="en-US" sz="2200" dirty="0" smtClean="0"/>
              <a:t>Incompetent </a:t>
            </a:r>
          </a:p>
          <a:p>
            <a:pPr marL="285750" indent="-285750">
              <a:buFont typeface="Arial" panose="020B0604020202020204" pitchFamily="34" charset="0"/>
              <a:buChar char="•"/>
            </a:pPr>
            <a:r>
              <a:rPr lang="en-US" sz="2200" dirty="0" smtClean="0"/>
              <a:t>Dirty</a:t>
            </a:r>
          </a:p>
          <a:p>
            <a:pPr marL="285750" indent="-285750">
              <a:buFont typeface="Arial" panose="020B0604020202020204" pitchFamily="34" charset="0"/>
              <a:buChar char="•"/>
            </a:pPr>
            <a:r>
              <a:rPr lang="en-US" sz="2200" dirty="0" smtClean="0"/>
              <a:t>Mentally ill and dangerous </a:t>
            </a:r>
          </a:p>
          <a:p>
            <a:pPr marL="285750" indent="-285750">
              <a:buFont typeface="Arial" panose="020B0604020202020204" pitchFamily="34" charset="0"/>
              <a:buChar char="•"/>
            </a:pPr>
            <a:r>
              <a:rPr lang="en-US" sz="2200" dirty="0" smtClean="0"/>
              <a:t>Incontinent </a:t>
            </a:r>
          </a:p>
          <a:p>
            <a:pPr marL="285750" indent="-285750">
              <a:buFont typeface="Arial" panose="020B0604020202020204" pitchFamily="34" charset="0"/>
              <a:buChar char="•"/>
            </a:pPr>
            <a:r>
              <a:rPr lang="en-US" sz="2200" dirty="0" smtClean="0"/>
              <a:t>Sexual predator </a:t>
            </a:r>
          </a:p>
          <a:p>
            <a:pPr marL="285750" indent="-285750">
              <a:buFont typeface="Arial" panose="020B0604020202020204" pitchFamily="34" charset="0"/>
              <a:buChar char="•"/>
            </a:pPr>
            <a:r>
              <a:rPr lang="en-US" sz="2200" dirty="0" smtClean="0"/>
              <a:t>Pedophile </a:t>
            </a:r>
          </a:p>
          <a:p>
            <a:pPr marL="285750" indent="-285750">
              <a:buFont typeface="Arial" panose="020B0604020202020204" pitchFamily="34" charset="0"/>
              <a:buChar char="•"/>
            </a:pPr>
            <a:r>
              <a:rPr lang="en-US" sz="2200" dirty="0" smtClean="0"/>
              <a:t>Frequent flyer </a:t>
            </a:r>
          </a:p>
          <a:p>
            <a:pPr marL="285750" indent="-285750">
              <a:buFont typeface="Arial" panose="020B0604020202020204" pitchFamily="34" charset="0"/>
              <a:buChar char="•"/>
            </a:pPr>
            <a:r>
              <a:rPr lang="en-US" sz="2200" dirty="0" smtClean="0"/>
              <a:t>Fire starter </a:t>
            </a:r>
          </a:p>
          <a:p>
            <a:pPr marL="285750" indent="-285750">
              <a:buFont typeface="Arial" panose="020B0604020202020204" pitchFamily="34" charset="0"/>
              <a:buChar char="•"/>
            </a:pPr>
            <a:r>
              <a:rPr lang="en-US" sz="2200" dirty="0" smtClean="0"/>
              <a:t>Runner </a:t>
            </a:r>
          </a:p>
          <a:p>
            <a:pPr marL="285750" indent="-285750">
              <a:buFont typeface="Arial" panose="020B0604020202020204" pitchFamily="34" charset="0"/>
              <a:buChar char="•"/>
            </a:pPr>
            <a:r>
              <a:rPr lang="en-US" sz="2200" dirty="0" smtClean="0"/>
              <a:t>Wanderer </a:t>
            </a:r>
          </a:p>
          <a:p>
            <a:pPr marL="285750" indent="-285750">
              <a:buFont typeface="Arial" panose="020B0604020202020204" pitchFamily="34" charset="0"/>
              <a:buChar char="•"/>
            </a:pPr>
            <a:r>
              <a:rPr lang="en-US" sz="2200" dirty="0" smtClean="0"/>
              <a:t>Addict </a:t>
            </a:r>
          </a:p>
          <a:p>
            <a:pPr marL="285750" indent="-285750">
              <a:buFont typeface="Arial" panose="020B0604020202020204" pitchFamily="34" charset="0"/>
              <a:buChar char="•"/>
            </a:pPr>
            <a:r>
              <a:rPr lang="en-US" sz="2200" dirty="0" smtClean="0"/>
              <a:t>Non-compliant</a:t>
            </a:r>
          </a:p>
          <a:p>
            <a:pPr marL="285750" indent="-285750">
              <a:buFont typeface="Arial" panose="020B0604020202020204" pitchFamily="34" charset="0"/>
              <a:buChar char="•"/>
            </a:pPr>
            <a:r>
              <a:rPr lang="en-US" sz="2200" dirty="0" smtClean="0"/>
              <a:t>Cutter </a:t>
            </a:r>
          </a:p>
          <a:p>
            <a:pPr marL="285750" indent="-285750">
              <a:buFont typeface="Arial" panose="020B0604020202020204" pitchFamily="34" charset="0"/>
              <a:buChar char="•"/>
            </a:pPr>
            <a:r>
              <a:rPr lang="en-US" sz="2200" dirty="0" smtClean="0"/>
              <a:t>Victim </a:t>
            </a:r>
          </a:p>
          <a:p>
            <a:pPr marL="285750" indent="-285750">
              <a:buFont typeface="Arial" panose="020B0604020202020204" pitchFamily="34" charset="0"/>
              <a:buChar char="•"/>
            </a:pPr>
            <a:r>
              <a:rPr lang="en-US" sz="2200" dirty="0" smtClean="0"/>
              <a:t>Felon</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The Impact and Practice of Reputations (2/2)</a:t>
            </a:r>
          </a:p>
        </p:txBody>
      </p:sp>
      <p:sp>
        <p:nvSpPr>
          <p:cNvPr id="4" name="Content Placeholder 3"/>
          <p:cNvSpPr>
            <a:spLocks noGrp="1"/>
          </p:cNvSpPr>
          <p:nvPr>
            <p:ph idx="1"/>
          </p:nvPr>
        </p:nvSpPr>
        <p:spPr/>
        <p:txBody>
          <a:bodyPr/>
          <a:lstStyle/>
          <a:p>
            <a:pPr marL="0" indent="0">
              <a:lnSpc>
                <a:spcPct val="100000"/>
              </a:lnSpc>
              <a:buNone/>
            </a:pPr>
            <a:r>
              <a:rPr lang="en-US" altLang="en-US" sz="2400" dirty="0" smtClean="0"/>
              <a:t>Person-Centered Counseling (PCC) professionals must recognize and directly address people’s actual needs. This includes behavioral or legal status issues. However, communication about a person should never start with, fixate on, or perpetuate negative reputations. Negative reputations shape what we think about people and cloud our ability to work openly with them. And some traits such as “non-compliant” may contain within them a different “truth.” For example, it may be that the person is persistent in the face of not being heard by professionals.</a:t>
            </a:r>
          </a:p>
          <a:p>
            <a:endParaRPr lang="en-US" dirty="0"/>
          </a:p>
        </p:txBody>
      </p:sp>
    </p:spTree>
    <p:extLst>
      <p:ext uri="{BB962C8B-B14F-4D97-AF65-F5344CB8AC3E}">
        <p14:creationId xmlns:p14="http://schemas.microsoft.com/office/powerpoint/2010/main" val="3090368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Using Communication Charts </a:t>
            </a:r>
          </a:p>
        </p:txBody>
      </p:sp>
      <p:sp>
        <p:nvSpPr>
          <p:cNvPr id="20483" name="Content Placeholder 2"/>
          <p:cNvSpPr>
            <a:spLocks noGrp="1"/>
          </p:cNvSpPr>
          <p:nvPr>
            <p:ph idx="1"/>
          </p:nvPr>
        </p:nvSpPr>
        <p:spPr/>
        <p:txBody>
          <a:bodyPr/>
          <a:lstStyle/>
          <a:p>
            <a:pPr marL="0" indent="0">
              <a:lnSpc>
                <a:spcPct val="100000"/>
              </a:lnSpc>
              <a:buNone/>
            </a:pPr>
            <a:r>
              <a:rPr lang="en-US" altLang="en-US" sz="2400" dirty="0" smtClean="0"/>
              <a:t>Individuals, cultures, and communities vary in the behaviors they use to show sadness, joy, fear, pain, respect, and the like. A person may use the same or similar behavior to mean different things. A communication chart is a way of organizing and maintaining what you’ve learned about a person’s behavior and what it means. </a:t>
            </a:r>
          </a:p>
          <a:p>
            <a:pPr marL="0" indent="0">
              <a:lnSpc>
                <a:spcPct val="100000"/>
              </a:lnSpc>
              <a:buNone/>
            </a:pPr>
            <a:r>
              <a:rPr lang="en-US" altLang="en-US" sz="2400" dirty="0" smtClean="0"/>
              <a:t>The purpose is to clarify what the person is communicating. It also helps others know how to respond to the behavior in a person-centered way. The communication chart supports discovery and informs action. It is an essential tool for people who communicate significant needs with behavior and who are not easily understood. However, it can be helpful in clearing up communication with anyone.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a:xfrm>
            <a:off x="838200" y="1825625"/>
            <a:ext cx="10515600" cy="5032375"/>
          </a:xfrm>
        </p:spPr>
        <p:txBody>
          <a:bodyPr rtlCol="0">
            <a:noAutofit/>
          </a:bodyPr>
          <a:lstStyle/>
          <a:p>
            <a:pPr fontAlgn="auto">
              <a:lnSpc>
                <a:spcPct val="100000"/>
              </a:lnSpc>
              <a:spcAft>
                <a:spcPts val="0"/>
              </a:spcAft>
              <a:defRPr/>
            </a:pPr>
            <a:r>
              <a:rPr lang="en-US" sz="2400" dirty="0" smtClean="0"/>
              <a:t>People often contact the No Wrong Door system with an initial purpose in mind. Engaging person-centered discovery right away can ensure they get information that is truly helpful. For some, it may significantly reduce how much time is spent with false starts. </a:t>
            </a:r>
          </a:p>
          <a:p>
            <a:pPr fontAlgn="auto">
              <a:lnSpc>
                <a:spcPct val="100000"/>
              </a:lnSpc>
              <a:spcAft>
                <a:spcPts val="0"/>
              </a:spcAft>
              <a:defRPr/>
            </a:pPr>
            <a:r>
              <a:rPr lang="en-US" sz="2400" dirty="0" smtClean="0"/>
              <a:t>Not every person needs in-depth discovery. However, having a number of approaches means the professional can feel more confident in a variety of situations. </a:t>
            </a:r>
          </a:p>
          <a:p>
            <a:pPr fontAlgn="auto">
              <a:lnSpc>
                <a:spcPct val="100000"/>
              </a:lnSpc>
              <a:spcAft>
                <a:spcPts val="0"/>
              </a:spcAft>
              <a:defRPr/>
            </a:pPr>
            <a:r>
              <a:rPr lang="en-US" sz="2400" dirty="0" smtClean="0"/>
              <a:t>Often what is most important to us in our day-to-day lives is difficult to communicate. Flexible use of good day/bad day and routines and rituals can help identify critical but often-overlooked pieces in discovery.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a:xfrm>
            <a:off x="838200" y="1825625"/>
            <a:ext cx="10515600" cy="5032375"/>
          </a:xfrm>
        </p:spPr>
        <p:txBody>
          <a:bodyPr rtlCol="0">
            <a:noAutofit/>
          </a:bodyPr>
          <a:lstStyle/>
          <a:p>
            <a:pPr fontAlgn="auto">
              <a:lnSpc>
                <a:spcPct val="100000"/>
              </a:lnSpc>
              <a:spcAft>
                <a:spcPts val="0"/>
              </a:spcAft>
              <a:defRPr/>
            </a:pPr>
            <a:r>
              <a:rPr lang="en-US" sz="2400" dirty="0" smtClean="0"/>
              <a:t>A negative reputation often accompanies people seeking services. Caregivers and systems alike may begin to focus on “what’s wrong” with the person. Their strengths, their hopes, and their goals may all be diminished. Having skill in using reputations to help you identify strengths, what’s important to a person, and how they can be best supported is something you can explore in the supported learning day. </a:t>
            </a:r>
          </a:p>
          <a:p>
            <a:pPr fontAlgn="auto">
              <a:lnSpc>
                <a:spcPct val="100000"/>
              </a:lnSpc>
              <a:spcAft>
                <a:spcPts val="0"/>
              </a:spcAft>
              <a:defRPr/>
            </a:pPr>
            <a:r>
              <a:rPr lang="en-US" sz="2400" dirty="0" smtClean="0"/>
              <a:t>People communicate with behavior as much as with language. For some people behavior is the primary form of communication. A communication chart is a way to reflect on what behavior means. It provides others with information on how to respond in a person-centered way.</a:t>
            </a:r>
          </a:p>
        </p:txBody>
      </p:sp>
    </p:spTree>
    <p:extLst>
      <p:ext uri="{BB962C8B-B14F-4D97-AF65-F5344CB8AC3E}">
        <p14:creationId xmlns:p14="http://schemas.microsoft.com/office/powerpoint/2010/main" val="29872659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 </a:t>
            </a:r>
          </a:p>
          <a:p>
            <a:pPr marL="0" indent="0" fontAlgn="auto">
              <a:lnSpc>
                <a:spcPct val="100000"/>
              </a:lnSpc>
              <a:spcAft>
                <a:spcPts val="0"/>
              </a:spcAft>
              <a:buNone/>
              <a:defRPr/>
            </a:pPr>
            <a:r>
              <a:rPr lang="en-US" sz="2400" dirty="0" smtClean="0"/>
              <a:t>After completing this lesson, you will be able to identify the six discovery approaches shared in this training program and how four of them might be used in practice.</a:t>
            </a:r>
          </a:p>
        </p:txBody>
      </p:sp>
      <p:sp>
        <p:nvSpPr>
          <p:cNvPr id="4" name="Content Placeholder 3"/>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a:p>
            <a:endParaRPr lang="en-US" dirty="0"/>
          </a:p>
        </p:txBody>
      </p:sp>
    </p:spTree>
    <p:extLst>
      <p:ext uri="{BB962C8B-B14F-4D97-AF65-F5344CB8AC3E}">
        <p14:creationId xmlns:p14="http://schemas.microsoft.com/office/powerpoint/2010/main" val="2117183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4512285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Discovery is an essential part of person-centered thinking and planning. There are six different approaches discussed in this course that can be used to discover the right “to/for balance” with a person. These approaches provide more options for developing skill in discovery. Four of them are reviewed in this lesson. One was reviewed in the lesson in this course called Community Life for All (relationships map). All of them will be reviewed in more depth during the in-person portion of the blended learning model. These approaches may be used informally and flexibly in practice. They can help professionals learn more about a person. They can help Person-Centered Counseling (PCC) professionals avoid common pitfalls and overcome barriers to discovery.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endParaRPr lang="en-US" sz="2400" dirty="0"/>
          </a:p>
          <a:p>
            <a:pPr marL="0" indent="0" fontAlgn="auto">
              <a:lnSpc>
                <a:spcPct val="100000"/>
              </a:lnSpc>
              <a:spcAft>
                <a:spcPts val="0"/>
              </a:spcAft>
              <a:buNone/>
              <a:defRPr/>
            </a:pPr>
            <a:r>
              <a:rPr lang="en-US" sz="2400" dirty="0" smtClean="0"/>
              <a:t>After completing this lesson: You will be able to identify the six discovery approaches shared in this training program and how four of them might be used in practice.</a:t>
            </a:r>
          </a:p>
        </p:txBody>
      </p:sp>
    </p:spTree>
    <p:extLst>
      <p:ext uri="{BB962C8B-B14F-4D97-AF65-F5344CB8AC3E}">
        <p14:creationId xmlns:p14="http://schemas.microsoft.com/office/powerpoint/2010/main" val="2904554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The Value of Person-Centered Thinking </a:t>
            </a:r>
          </a:p>
        </p:txBody>
      </p:sp>
      <p:sp>
        <p:nvSpPr>
          <p:cNvPr id="6147" name="Content Placeholder 2"/>
          <p:cNvSpPr>
            <a:spLocks noGrp="1"/>
          </p:cNvSpPr>
          <p:nvPr>
            <p:ph idx="1"/>
          </p:nvPr>
        </p:nvSpPr>
        <p:spPr/>
        <p:txBody>
          <a:bodyPr/>
          <a:lstStyle/>
          <a:p>
            <a:pPr marL="0" indent="0">
              <a:lnSpc>
                <a:spcPct val="100000"/>
              </a:lnSpc>
              <a:buNone/>
            </a:pPr>
            <a:r>
              <a:rPr lang="en-US" altLang="en-US" sz="2400" dirty="0" smtClean="0"/>
              <a:t>Discovery approaches help Person-Centered Counseling (PCC) professionals understand what is behind a request by finding out what is important to the individual. Discovery starts when a person makes contact. It’s always voluntary, and direct information should be shared with people as requested. However, by offering to engage person-centered discovery at each point and with each person, PCC professionals can potentially help more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The Person-Centered Thinking Discovery Approaches (1/2)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Here is a list of approaches introduced in this training program. All of these approaches are supported by use of branching conversations. They also include processes for checking assumptions (guess/ask/write) before taking action or documenting. You learned about branching conversations and guess/ask/write in the lesson on First Impressions and Conversation Skills. Discovery can also be supported by other skills, such as active listening or motivational interviewing skills.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The Person-Centered Thinking Discovery Approaches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Approaches reviewed in this lesson: </a:t>
            </a:r>
          </a:p>
          <a:p>
            <a:pPr fontAlgn="auto">
              <a:lnSpc>
                <a:spcPct val="100000"/>
              </a:lnSpc>
              <a:spcAft>
                <a:spcPts val="0"/>
              </a:spcAft>
              <a:defRPr/>
            </a:pPr>
            <a:r>
              <a:rPr lang="en-US" sz="2200" dirty="0" smtClean="0"/>
              <a:t>Good day/bad day </a:t>
            </a:r>
          </a:p>
          <a:p>
            <a:pPr fontAlgn="auto">
              <a:lnSpc>
                <a:spcPct val="100000"/>
              </a:lnSpc>
              <a:spcAft>
                <a:spcPts val="0"/>
              </a:spcAft>
              <a:defRPr/>
            </a:pPr>
            <a:r>
              <a:rPr lang="en-US" sz="2200" dirty="0" smtClean="0"/>
              <a:t>Rituals and routines </a:t>
            </a:r>
          </a:p>
          <a:p>
            <a:pPr fontAlgn="auto">
              <a:lnSpc>
                <a:spcPct val="100000"/>
              </a:lnSpc>
              <a:spcAft>
                <a:spcPts val="0"/>
              </a:spcAft>
              <a:defRPr/>
            </a:pPr>
            <a:r>
              <a:rPr lang="en-US" sz="2200" dirty="0" smtClean="0"/>
              <a:t>Reputation exercise </a:t>
            </a:r>
          </a:p>
          <a:p>
            <a:pPr fontAlgn="auto">
              <a:lnSpc>
                <a:spcPct val="100000"/>
              </a:lnSpc>
              <a:spcAft>
                <a:spcPts val="0"/>
              </a:spcAft>
              <a:defRPr/>
            </a:pPr>
            <a:r>
              <a:rPr lang="en-US" sz="2200" dirty="0" smtClean="0"/>
              <a:t>Communication chart</a:t>
            </a:r>
          </a:p>
          <a:p>
            <a:pPr marL="0" indent="0" fontAlgn="auto">
              <a:lnSpc>
                <a:spcPct val="100000"/>
              </a:lnSpc>
              <a:spcAft>
                <a:spcPts val="0"/>
              </a:spcAft>
              <a:buNone/>
              <a:defRPr/>
            </a:pPr>
            <a:r>
              <a:rPr lang="en-US" sz="2400" dirty="0" smtClean="0"/>
              <a:t>Approaches reviewed elsewhere: </a:t>
            </a:r>
          </a:p>
          <a:p>
            <a:pPr fontAlgn="auto">
              <a:lnSpc>
                <a:spcPct val="100000"/>
              </a:lnSpc>
              <a:spcAft>
                <a:spcPts val="0"/>
              </a:spcAft>
              <a:defRPr/>
            </a:pPr>
            <a:r>
              <a:rPr lang="en-US" sz="2200" dirty="0" smtClean="0"/>
              <a:t>Relationship maps (Reviewed in another lesson) </a:t>
            </a:r>
          </a:p>
          <a:p>
            <a:pPr fontAlgn="auto">
              <a:lnSpc>
                <a:spcPct val="100000"/>
              </a:lnSpc>
              <a:spcAft>
                <a:spcPts val="0"/>
              </a:spcAft>
              <a:defRPr/>
            </a:pPr>
            <a:r>
              <a:rPr lang="en-US" sz="2200" dirty="0" smtClean="0"/>
              <a:t>2-minute drill (Covered during in-person training)</a:t>
            </a:r>
          </a:p>
        </p:txBody>
      </p:sp>
    </p:spTree>
    <p:extLst>
      <p:ext uri="{BB962C8B-B14F-4D97-AF65-F5344CB8AC3E}">
        <p14:creationId xmlns:p14="http://schemas.microsoft.com/office/powerpoint/2010/main" val="3487970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Good Day/Bad Day (1/4)</a:t>
            </a:r>
          </a:p>
        </p:txBody>
      </p:sp>
      <p:sp>
        <p:nvSpPr>
          <p:cNvPr id="3" name="Content Placeholder 2"/>
          <p:cNvSpPr>
            <a:spLocks noGrp="1"/>
          </p:cNvSpPr>
          <p:nvPr>
            <p:ph idx="1"/>
          </p:nvPr>
        </p:nvSpPr>
        <p:spPr>
          <a:xfrm>
            <a:off x="838200" y="1825625"/>
            <a:ext cx="10515600" cy="4918075"/>
          </a:xfrm>
        </p:spPr>
        <p:txBody>
          <a:bodyPr rtlCol="0">
            <a:noAutofit/>
          </a:bodyPr>
          <a:lstStyle/>
          <a:p>
            <a:pPr marL="0" indent="0" fontAlgn="auto">
              <a:lnSpc>
                <a:spcPct val="100000"/>
              </a:lnSpc>
              <a:spcAft>
                <a:spcPts val="0"/>
              </a:spcAft>
              <a:buNone/>
              <a:defRPr/>
            </a:pPr>
            <a:r>
              <a:rPr lang="en-US" sz="2400" dirty="0" smtClean="0"/>
              <a:t>Good day/bad day is about getting down the details of what makes a person tick. Some people like loud, bright environments with lots of stimulation. Some people feel best if they get up early and get going. Others like to sleep in and lounge a bit. Some find cheerful, friendly people enjoyable. Some would like to be around quiet or serious people or no one at all. Some need lots of challenge to make a day worthwhile. Others want things to be consistent, predictable and not too strenuous. </a:t>
            </a:r>
          </a:p>
          <a:p>
            <a:pPr marL="0" indent="0" fontAlgn="auto">
              <a:lnSpc>
                <a:spcPct val="100000"/>
              </a:lnSpc>
              <a:spcAft>
                <a:spcPts val="0"/>
              </a:spcAft>
              <a:buNone/>
              <a:defRPr/>
            </a:pPr>
            <a:r>
              <a:rPr lang="en-US" sz="2400" dirty="0" smtClean="0"/>
              <a:t>The concept of good day/bad day is to get at those kinds of details. While you would rarely ever walk someone through their whole day in actual discovery, it can be the granular level that makes a difference. The skill can be used in bits and pieces to get at important aspects of what’s working for a person and what is not.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Good Day/Bad Day (2/4)</a:t>
            </a:r>
          </a:p>
        </p:txBody>
      </p:sp>
      <p:sp>
        <p:nvSpPr>
          <p:cNvPr id="3" name="Content Placeholder 2"/>
          <p:cNvSpPr>
            <a:spLocks noGrp="1"/>
          </p:cNvSpPr>
          <p:nvPr>
            <p:ph idx="1"/>
          </p:nvPr>
        </p:nvSpPr>
        <p:spPr>
          <a:xfrm>
            <a:off x="838200" y="1825625"/>
            <a:ext cx="10515600" cy="4918075"/>
          </a:xfrm>
        </p:spPr>
        <p:txBody>
          <a:bodyPr rtlCol="0">
            <a:noAutofit/>
          </a:bodyPr>
          <a:lstStyle/>
          <a:p>
            <a:pPr marL="0" indent="0" fontAlgn="auto">
              <a:lnSpc>
                <a:spcPct val="100000"/>
              </a:lnSpc>
              <a:spcAft>
                <a:spcPts val="0"/>
              </a:spcAft>
              <a:buNone/>
              <a:defRPr/>
            </a:pPr>
            <a:r>
              <a:rPr lang="en-US" sz="2400" dirty="0" smtClean="0"/>
              <a:t>The concept of good day/bad day is to get at those kinds of details. While you would rarely ever walk someone through their whole day in actual discovery, it can be the granular level that makes a difference. The skill can be used in bits and pieces to get at important aspects of what’s working for a person and what is not.</a:t>
            </a:r>
          </a:p>
        </p:txBody>
      </p:sp>
    </p:spTree>
    <p:extLst>
      <p:ext uri="{BB962C8B-B14F-4D97-AF65-F5344CB8AC3E}">
        <p14:creationId xmlns:p14="http://schemas.microsoft.com/office/powerpoint/2010/main" val="6862956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o+RG6kAIBjE9+f8xZh+1bIoNW7g=" pdftag="P" isBookmarkSet="no" bookmark="no" Order="_x0033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sXkICtVF/BejppWYuniFYQz6bt0=" pdftag="P" isBookmarkSet="no" bookmark="no" Order="_x0032_"/>
  <Shape xmlns="" ID="d2CIxVprD42oGwLkKkes4gtbt+M=" pdftag="P" isBookmarkSet="no" bookmark="no" Order="_x0033_"/>
  <Shape xmlns="" ID="9OqESmNzq1karIdlYoWTZDjKP0g=" pdftag="H2" isBookmarkSet="no" bookmark="yes" Order="_x0031_"/>
  <Shape xmlns="" ID="sgU98yqh2DR5OkrL88h1/LPn7IU="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IwUP9KUKKVCGnSOFTN10whbGjL8="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AF70A550-2ABB-49C7-8317-5F99B3D5D824}">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157</TotalTime>
  <Words>2520</Words>
  <Application>Microsoft Office PowerPoint</Application>
  <PresentationFormat>Widescreen</PresentationFormat>
  <Paragraphs>132</Paragraphs>
  <Slides>19</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Myriad Pro</vt:lpstr>
      <vt:lpstr>Myriad Pro Semibold</vt:lpstr>
      <vt:lpstr>Times New Roman</vt:lpstr>
      <vt:lpstr>Office Theme</vt:lpstr>
      <vt:lpstr>Person-Centered Thinking and Practices </vt:lpstr>
      <vt:lpstr>Introduction</vt:lpstr>
      <vt:lpstr>Welcome! (1/2)</vt:lpstr>
      <vt:lpstr>Welcome! (2/2) </vt:lpstr>
      <vt:lpstr>The Value of Person-Centered Thinking </vt:lpstr>
      <vt:lpstr>The Person-Centered Thinking Discovery Approaches (1/2) </vt:lpstr>
      <vt:lpstr>The Person-Centered Thinking Discovery Approaches (2/2)</vt:lpstr>
      <vt:lpstr>Good Day/Bad Day (1/4)</vt:lpstr>
      <vt:lpstr>Good Day/Bad Day (2/4)</vt:lpstr>
      <vt:lpstr>Good Day/Bad Day (3/4) </vt:lpstr>
      <vt:lpstr>Good Day/Bad Day (4/4)</vt:lpstr>
      <vt:lpstr>Rituals and Routines </vt:lpstr>
      <vt:lpstr>Reflection Activity: Your Rituals and Routines </vt:lpstr>
      <vt:lpstr>The Impact and Practice of Reputations (1/2) </vt:lpstr>
      <vt:lpstr>The Impact and Practice of Reputations (2/2)</vt:lpstr>
      <vt:lpstr>Using Communication Charts </vt:lpstr>
      <vt:lpstr>Conclusion and Lesson Review (1/3)</vt:lpstr>
      <vt:lpstr>Conclusion and Lesson Review (2/3) </vt:lpstr>
      <vt:lpstr>Conclusion and Lesson Review (3/3) </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Further Exploration of Discovery Approaches</dc:title>
  <dc:subject>Further Exploration of Discovery Approaches</dc:subject>
  <dc:creator>Administration for Community Living (ACL)</dc:creator>
  <cp:keywords>PCC, PCT, NWD, Discovery, to/for balance, skill, good day, bad day, rituals, routines, reputation</cp:keywords>
  <cp:lastModifiedBy>Weiss, Falyn</cp:lastModifiedBy>
  <cp:revision>23</cp:revision>
  <dcterms:created xsi:type="dcterms:W3CDTF">2019-08-28T13:31:00Z</dcterms:created>
  <dcterms:modified xsi:type="dcterms:W3CDTF">2019-12-28T00:53:23Z</dcterms:modified>
</cp:coreProperties>
</file>