
<file path=[Content_Types].xml><?xml version="1.0" encoding="utf-8"?>
<Types xmlns="http://schemas.openxmlformats.org/package/2006/content-types">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5" Type="http://schemas.microsoft.com/office/2020/02/relationships/classificationlabels" Target="docMetadata/LabelInfo.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5"/>
  </p:sldMasterIdLst>
  <p:notesMasterIdLst>
    <p:notesMasterId r:id="rId16"/>
  </p:notesMasterIdLst>
  <p:sldIdLst>
    <p:sldId id="2147377088" r:id="rId6"/>
    <p:sldId id="2147377080" r:id="rId7"/>
    <p:sldId id="2147309067" r:id="rId8"/>
    <p:sldId id="2147377081" r:id="rId9"/>
    <p:sldId id="2147377092" r:id="rId10"/>
    <p:sldId id="2147377094" r:id="rId11"/>
    <p:sldId id="2147377082" r:id="rId12"/>
    <p:sldId id="2147377112" r:id="rId13"/>
    <p:sldId id="2147377086" r:id="rId14"/>
    <p:sldId id="2147377111" r:id="rId1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EE15B93F-3BB6-EB76-ACA7-73AD4C8411EF}" name="Schmitt, Bekki" initials="SB" userId="S::rebecca.schmitt@milwaukeecountywi.gov::c2340005-0b1d-4e11-ae24-e364777bf24b" providerId="AD"/>
  <p188:author id="{A34E1D62-6565-E6D8-9EED-67457C9BEC63}" name="Avery, Emily M" initials="EA" userId="S::emily.avery@lewin.com::cc8a16cc-5715-426a-b118-7672434297dc" providerId="AD"/>
  <p188:author id="{FDC37E80-2886-22B1-14BF-82EAA160BD5B}" name="Moe, Catherine" initials="MC" userId="S::catherine.moe@milwaukeecountywi.gov::78e105b5-bf69-499b-b2bd-91508653a7d2" providerId="AD"/>
  <p188:author id="{7E54A69F-6460-AAFF-1CC0-7A82DA9C40F0}" name="Christina Bowen" initials="CB" userId="S::christina@cnb-consulting.com::f83eef88-84c1-459a-bf8c-cc54df9794ae" providerId="AD"/>
  <p188:author id="{8AC412CE-6D8E-287A-5EB5-D817DD4AC960}" name="Kristen Vangeloff" initials="KV" userId="Kristen Vangeloff" providerId="None"/>
  <p188:author id="{527466E8-E149-695B-D33C-FD8D1E93F918}" name="ACL" initials="ACL" userId="ACL" providerId="None"/>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DDD00"/>
    <a:srgbClr val="F7F7F7"/>
    <a:srgbClr val="060803"/>
    <a:srgbClr val="BCC2D1"/>
    <a:srgbClr val="EF342A"/>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87F4835-44AA-44F8-B3DB-DB0A79DD43D3}" v="14" dt="2026-06-09T18:22:51.274"/>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73971" autoAdjust="0"/>
  </p:normalViewPr>
  <p:slideViewPr>
    <p:cSldViewPr snapToGrid="0">
      <p:cViewPr varScale="1">
        <p:scale>
          <a:sx n="55" d="100"/>
          <a:sy n="55" d="100"/>
        </p:scale>
        <p:origin x="1072" y="3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viewProps" Target="viewProps.xml"/><Relationship Id="rId3" Type="http://schemas.openxmlformats.org/officeDocument/2006/relationships/customXml" Target="../customXml/item3.xml"/><Relationship Id="rId21" Type="http://schemas.microsoft.com/office/2015/10/relationships/revisionInfo" Target="revisionInfo.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5" Type="http://schemas.openxmlformats.org/officeDocument/2006/relationships/slideMaster" Target="slideMasters/slideMaster1.xml"/><Relationship Id="rId15" Type="http://schemas.openxmlformats.org/officeDocument/2006/relationships/slide" Target="slides/slide10.xml"/><Relationship Id="rId10" Type="http://schemas.openxmlformats.org/officeDocument/2006/relationships/slide" Target="slides/slide5.xml"/><Relationship Id="rId19" Type="http://schemas.openxmlformats.org/officeDocument/2006/relationships/theme" Target="theme/theme1.xml"/><Relationship Id="rId4" Type="http://schemas.openxmlformats.org/officeDocument/2006/relationships/customXml" Target="../customXml/item4.xml"/><Relationship Id="rId9" Type="http://schemas.openxmlformats.org/officeDocument/2006/relationships/slide" Target="slides/slide4.xml"/><Relationship Id="rId14" Type="http://schemas.openxmlformats.org/officeDocument/2006/relationships/slide" Target="slides/slide9.xml"/><Relationship Id="rId22" Type="http://schemas.microsoft.com/office/2018/10/relationships/authors" Target="authors.xml"/></Relationships>
</file>

<file path=ppt/diagrams/_rels/data1.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image" Target="../media/image9.svg"/><Relationship Id="rId1" Type="http://schemas.openxmlformats.org/officeDocument/2006/relationships/image" Target="../media/image8.svg"/><Relationship Id="rId4" Type="http://schemas.openxmlformats.org/officeDocument/2006/relationships/image" Target="../media/image11.svg"/></Relationships>
</file>

<file path=ppt/diagrams/_rels/drawing1.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image" Target="../media/image9.svg"/><Relationship Id="rId1" Type="http://schemas.openxmlformats.org/officeDocument/2006/relationships/image" Target="../media/image8.svg"/><Relationship Id="rId4" Type="http://schemas.openxmlformats.org/officeDocument/2006/relationships/image" Target="../media/image11.svg"/></Relationships>
</file>

<file path=ppt/diagrams/colors1.xml><?xml version="1.0" encoding="utf-8"?>
<dgm:colorsDef xmlns:dgm="http://schemas.openxmlformats.org/drawingml/2006/diagram" xmlns:a="http://schemas.openxmlformats.org/drawingml/2006/main" uniqueId="urn:microsoft.com/office/officeart/2005/8/colors/accent1_2#1">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119A514-E15B-4739-BCBC-FC9D06B38A77}" type="doc">
      <dgm:prSet loTypeId="urn:microsoft.com/office/officeart/2005/8/layout/vList3" loCatId="list" qsTypeId="urn:microsoft.com/office/officeart/2005/8/quickstyle/simple1#1" qsCatId="simple" csTypeId="urn:microsoft.com/office/officeart/2005/8/colors/accent1_2#1" csCatId="accent1" phldr="1"/>
      <dgm:spPr/>
      <dgm:t>
        <a:bodyPr/>
        <a:lstStyle/>
        <a:p>
          <a:endParaRPr lang="en-US"/>
        </a:p>
      </dgm:t>
    </dgm:pt>
    <dgm:pt modelId="{E828ABA7-AFEC-4979-A877-47D0E5408337}">
      <dgm:prSet phldrT="[Text]"/>
      <dgm:spPr/>
      <dgm:t>
        <a:bodyPr/>
        <a:lstStyle/>
        <a:p>
          <a:pPr algn="l"/>
          <a:r>
            <a:rPr lang="en-US"/>
            <a:t>Warm-up </a:t>
          </a:r>
        </a:p>
      </dgm:t>
    </dgm:pt>
    <dgm:pt modelId="{04259B23-1D4C-4F21-A3B8-5A9E89B122D2}" type="parTrans" cxnId="{AE60108E-3DB7-41EE-AB28-DBE959ADABE4}">
      <dgm:prSet/>
      <dgm:spPr/>
      <dgm:t>
        <a:bodyPr/>
        <a:lstStyle/>
        <a:p>
          <a:endParaRPr lang="en-US"/>
        </a:p>
      </dgm:t>
    </dgm:pt>
    <dgm:pt modelId="{B7AC0BD2-5A5F-432A-82CB-84F296AD26DF}" type="sibTrans" cxnId="{AE60108E-3DB7-41EE-AB28-DBE959ADABE4}">
      <dgm:prSet/>
      <dgm:spPr/>
      <dgm:t>
        <a:bodyPr/>
        <a:lstStyle/>
        <a:p>
          <a:endParaRPr lang="en-US"/>
        </a:p>
      </dgm:t>
    </dgm:pt>
    <dgm:pt modelId="{CC769A6B-7070-439A-9B19-DCB12C2D1ADA}">
      <dgm:prSet phldrT="[Text]"/>
      <dgm:spPr/>
      <dgm:t>
        <a:bodyPr/>
        <a:lstStyle/>
        <a:p>
          <a:pPr algn="l"/>
          <a:r>
            <a:rPr lang="en-US" dirty="0"/>
            <a:t>Discussion</a:t>
          </a:r>
        </a:p>
      </dgm:t>
    </dgm:pt>
    <dgm:pt modelId="{B8E9CF1D-6E5E-4B0D-A61B-CA59C9BD7510}" type="parTrans" cxnId="{E297E1FF-DF4F-4977-BF0E-AB98EC59B639}">
      <dgm:prSet/>
      <dgm:spPr/>
      <dgm:t>
        <a:bodyPr/>
        <a:lstStyle/>
        <a:p>
          <a:endParaRPr lang="en-US"/>
        </a:p>
      </dgm:t>
    </dgm:pt>
    <dgm:pt modelId="{5ED81447-F1DB-475A-93EE-6DD0B04BE746}" type="sibTrans" cxnId="{E297E1FF-DF4F-4977-BF0E-AB98EC59B639}">
      <dgm:prSet/>
      <dgm:spPr/>
      <dgm:t>
        <a:bodyPr/>
        <a:lstStyle/>
        <a:p>
          <a:endParaRPr lang="en-US"/>
        </a:p>
      </dgm:t>
    </dgm:pt>
    <dgm:pt modelId="{A7F0D4C8-54F2-4D93-AE25-41AB61AC7018}">
      <dgm:prSet phldrT="[Text]"/>
      <dgm:spPr/>
      <dgm:t>
        <a:bodyPr/>
        <a:lstStyle/>
        <a:p>
          <a:pPr algn="l"/>
          <a:r>
            <a:rPr lang="en-US"/>
            <a:t>No Wrong Door Vision </a:t>
          </a:r>
        </a:p>
      </dgm:t>
    </dgm:pt>
    <dgm:pt modelId="{5618316C-0336-4FEA-980B-2E51FAAAE488}" type="parTrans" cxnId="{56ACA289-B740-4AE4-935C-49FBD5CA17A5}">
      <dgm:prSet/>
      <dgm:spPr/>
      <dgm:t>
        <a:bodyPr/>
        <a:lstStyle/>
        <a:p>
          <a:endParaRPr lang="en-US"/>
        </a:p>
      </dgm:t>
    </dgm:pt>
    <dgm:pt modelId="{210031B5-25AB-4196-BCF7-AD5DDC2F3830}" type="sibTrans" cxnId="{56ACA289-B740-4AE4-935C-49FBD5CA17A5}">
      <dgm:prSet/>
      <dgm:spPr/>
      <dgm:t>
        <a:bodyPr/>
        <a:lstStyle/>
        <a:p>
          <a:endParaRPr lang="en-US"/>
        </a:p>
      </dgm:t>
    </dgm:pt>
    <dgm:pt modelId="{156D9F18-B0C5-45F3-ABBD-3042997F88F6}">
      <dgm:prSet/>
      <dgm:spPr/>
      <dgm:t>
        <a:bodyPr/>
        <a:lstStyle/>
        <a:p>
          <a:pPr algn="l"/>
          <a:r>
            <a:rPr lang="en-US" dirty="0"/>
            <a:t>State Panel </a:t>
          </a:r>
        </a:p>
      </dgm:t>
    </dgm:pt>
    <dgm:pt modelId="{AE52A97A-56A6-4D14-9448-11E49A1B92D6}" type="parTrans" cxnId="{AB494DCC-2D7A-4178-9327-6762E3A6E0E9}">
      <dgm:prSet/>
      <dgm:spPr/>
      <dgm:t>
        <a:bodyPr/>
        <a:lstStyle/>
        <a:p>
          <a:endParaRPr lang="en-US"/>
        </a:p>
      </dgm:t>
    </dgm:pt>
    <dgm:pt modelId="{EEF3CCE9-9891-47C6-91A8-E56F1C3351B9}" type="sibTrans" cxnId="{AB494DCC-2D7A-4178-9327-6762E3A6E0E9}">
      <dgm:prSet/>
      <dgm:spPr/>
      <dgm:t>
        <a:bodyPr/>
        <a:lstStyle/>
        <a:p>
          <a:endParaRPr lang="en-US"/>
        </a:p>
      </dgm:t>
    </dgm:pt>
    <dgm:pt modelId="{6F9218A6-CCF7-4895-BD77-33235F83F37E}" type="pres">
      <dgm:prSet presAssocID="{B119A514-E15B-4739-BCBC-FC9D06B38A77}" presName="linearFlow" presStyleCnt="0">
        <dgm:presLayoutVars>
          <dgm:dir/>
          <dgm:resizeHandles val="exact"/>
        </dgm:presLayoutVars>
      </dgm:prSet>
      <dgm:spPr/>
    </dgm:pt>
    <dgm:pt modelId="{10C611D3-A5F6-4B9B-94A9-6CAA87B0E6C5}" type="pres">
      <dgm:prSet presAssocID="{E828ABA7-AFEC-4979-A877-47D0E5408337}" presName="composite" presStyleCnt="0"/>
      <dgm:spPr/>
    </dgm:pt>
    <dgm:pt modelId="{6F038906-06C6-42E4-8CA4-59C54F97453A}" type="pres">
      <dgm:prSet presAssocID="{E828ABA7-AFEC-4979-A877-47D0E5408337}" presName="imgShp" presStyleLbl="fgImgPlace1" presStyleIdx="0" presStyleCnt="4"/>
      <dgm:spPr>
        <a:blipFill>
          <a:blip xmlns:r="http://schemas.openxmlformats.org/officeDocument/2006/relationships">
            <a:extLst>
              <a:ext uri="{96DAC541-7B7A-43D3-8B79-37D633B846F1}">
                <asvg:svgBlip xmlns:asvg="http://schemas.microsoft.com/office/drawing/2016/SVG/main" r:embed="rId1"/>
              </a:ext>
            </a:extLst>
          </a:blip>
          <a:srcRect/>
          <a:stretch>
            <a:fillRect/>
          </a:stretch>
        </a:blipFill>
      </dgm:spPr>
      <dgm:extLst>
        <a:ext uri="{E40237B7-FDA0-4F09-8148-C483321AD2D9}">
          <dgm14:cNvPr xmlns:dgm14="http://schemas.microsoft.com/office/drawing/2010/diagram" id="0" name="" descr="Wave Gesture with solid fill"/>
        </a:ext>
      </dgm:extLst>
    </dgm:pt>
    <dgm:pt modelId="{DD1AA610-456A-4CCD-9002-ACA63370CC18}" type="pres">
      <dgm:prSet presAssocID="{E828ABA7-AFEC-4979-A877-47D0E5408337}" presName="txShp" presStyleLbl="node1" presStyleIdx="0" presStyleCnt="4">
        <dgm:presLayoutVars>
          <dgm:bulletEnabled val="1"/>
        </dgm:presLayoutVars>
      </dgm:prSet>
      <dgm:spPr/>
    </dgm:pt>
    <dgm:pt modelId="{FF470246-5F0B-4124-8EBD-743875716AEA}" type="pres">
      <dgm:prSet presAssocID="{B7AC0BD2-5A5F-432A-82CB-84F296AD26DF}" presName="spacing" presStyleCnt="0"/>
      <dgm:spPr/>
    </dgm:pt>
    <dgm:pt modelId="{8CAD2131-FC76-40E5-9EA3-B3CE9CA7C310}" type="pres">
      <dgm:prSet presAssocID="{A7F0D4C8-54F2-4D93-AE25-41AB61AC7018}" presName="composite" presStyleCnt="0"/>
      <dgm:spPr/>
    </dgm:pt>
    <dgm:pt modelId="{371264D2-8336-44DF-B622-D310D9314858}" type="pres">
      <dgm:prSet presAssocID="{A7F0D4C8-54F2-4D93-AE25-41AB61AC7018}" presName="imgShp" presStyleLbl="fgImgPlace1" presStyleIdx="1" presStyleCnt="4"/>
      <dgm:spPr>
        <a:blipFill>
          <a:blip xmlns:r="http://schemas.openxmlformats.org/officeDocument/2006/relationships">
            <a:extLst>
              <a:ext uri="{96DAC541-7B7A-43D3-8B79-37D633B846F1}">
                <asvg:svgBlip xmlns:asvg="http://schemas.microsoft.com/office/drawing/2016/SVG/main" r:embed="rId2"/>
              </a:ext>
            </a:extLst>
          </a:blip>
          <a:srcRect/>
          <a:stretch>
            <a:fillRect/>
          </a:stretch>
        </a:blipFill>
      </dgm:spPr>
      <dgm:extLst>
        <a:ext uri="{E40237B7-FDA0-4F09-8148-C483321AD2D9}">
          <dgm14:cNvPr xmlns:dgm14="http://schemas.microsoft.com/office/drawing/2010/diagram" id="0" name="" descr="Handshake with solid fill"/>
        </a:ext>
      </dgm:extLst>
    </dgm:pt>
    <dgm:pt modelId="{E84B3BB1-8D5B-4D1E-97F7-A3542B3B0CE5}" type="pres">
      <dgm:prSet presAssocID="{A7F0D4C8-54F2-4D93-AE25-41AB61AC7018}" presName="txShp" presStyleLbl="node1" presStyleIdx="1" presStyleCnt="4">
        <dgm:presLayoutVars>
          <dgm:bulletEnabled val="1"/>
        </dgm:presLayoutVars>
      </dgm:prSet>
      <dgm:spPr/>
    </dgm:pt>
    <dgm:pt modelId="{50063C1A-B26B-45C1-B94D-F658DA21A3F7}" type="pres">
      <dgm:prSet presAssocID="{210031B5-25AB-4196-BCF7-AD5DDC2F3830}" presName="spacing" presStyleCnt="0"/>
      <dgm:spPr/>
    </dgm:pt>
    <dgm:pt modelId="{4CB876BE-9F23-4280-874F-961D19E9026F}" type="pres">
      <dgm:prSet presAssocID="{156D9F18-B0C5-45F3-ABBD-3042997F88F6}" presName="composite" presStyleCnt="0"/>
      <dgm:spPr/>
    </dgm:pt>
    <dgm:pt modelId="{878BB2EE-15BE-4510-AE2C-815F1FD4E45E}" type="pres">
      <dgm:prSet presAssocID="{156D9F18-B0C5-45F3-ABBD-3042997F88F6}" presName="imgShp" presStyleLbl="fgImgPlace1" presStyleIdx="2" presStyleCnt="4"/>
      <dgm:spPr>
        <a:blipFill>
          <a:blip xmlns:r="http://schemas.openxmlformats.org/officeDocument/2006/relationships">
            <a:extLst>
              <a:ext uri="{96DAC541-7B7A-43D3-8B79-37D633B846F1}">
                <asvg:svgBlip xmlns:asvg="http://schemas.microsoft.com/office/drawing/2016/SVG/main" r:embed="rId3"/>
              </a:ext>
            </a:extLst>
          </a:blip>
          <a:srcRect/>
          <a:stretch>
            <a:fillRect/>
          </a:stretch>
        </a:blipFill>
      </dgm:spPr>
      <dgm:extLst>
        <a:ext uri="{E40237B7-FDA0-4F09-8148-C483321AD2D9}">
          <dgm14:cNvPr xmlns:dgm14="http://schemas.microsoft.com/office/drawing/2010/diagram" id="0" name="" descr="Chat with solid fill"/>
        </a:ext>
      </dgm:extLst>
    </dgm:pt>
    <dgm:pt modelId="{2D8D96C8-27C6-483D-BD15-B87CD479A37F}" type="pres">
      <dgm:prSet presAssocID="{156D9F18-B0C5-45F3-ABBD-3042997F88F6}" presName="txShp" presStyleLbl="node1" presStyleIdx="2" presStyleCnt="4">
        <dgm:presLayoutVars>
          <dgm:bulletEnabled val="1"/>
        </dgm:presLayoutVars>
      </dgm:prSet>
      <dgm:spPr/>
    </dgm:pt>
    <dgm:pt modelId="{12C5E505-0659-4156-AEEB-4C442B31CA55}" type="pres">
      <dgm:prSet presAssocID="{EEF3CCE9-9891-47C6-91A8-E56F1C3351B9}" presName="spacing" presStyleCnt="0"/>
      <dgm:spPr/>
    </dgm:pt>
    <dgm:pt modelId="{2AE8978C-E600-49D8-B64F-F643FA6E7981}" type="pres">
      <dgm:prSet presAssocID="{CC769A6B-7070-439A-9B19-DCB12C2D1ADA}" presName="composite" presStyleCnt="0"/>
      <dgm:spPr/>
    </dgm:pt>
    <dgm:pt modelId="{928816D9-905F-4449-89B0-E5D189004130}" type="pres">
      <dgm:prSet presAssocID="{CC769A6B-7070-439A-9B19-DCB12C2D1ADA}" presName="imgShp" presStyleLbl="fgImgPlace1" presStyleIdx="3" presStyleCnt="4"/>
      <dgm:spPr>
        <a:blipFill>
          <a:blip xmlns:r="http://schemas.openxmlformats.org/officeDocument/2006/relationships">
            <a:extLst>
              <a:ext uri="{96DAC541-7B7A-43D3-8B79-37D633B846F1}">
                <asvg:svgBlip xmlns:asvg="http://schemas.microsoft.com/office/drawing/2016/SVG/main" r:embed="rId4"/>
              </a:ext>
            </a:extLst>
          </a:blip>
          <a:srcRect/>
          <a:stretch>
            <a:fillRect/>
          </a:stretch>
        </a:blipFill>
      </dgm:spPr>
      <dgm:extLst>
        <a:ext uri="{E40237B7-FDA0-4F09-8148-C483321AD2D9}">
          <dgm14:cNvPr xmlns:dgm14="http://schemas.microsoft.com/office/drawing/2010/diagram" id="0" name="" descr="Meeting with solid fill"/>
        </a:ext>
      </dgm:extLst>
    </dgm:pt>
    <dgm:pt modelId="{3CF29846-7877-4780-BA47-1BAF610ADDCF}" type="pres">
      <dgm:prSet presAssocID="{CC769A6B-7070-439A-9B19-DCB12C2D1ADA}" presName="txShp" presStyleLbl="node1" presStyleIdx="3" presStyleCnt="4">
        <dgm:presLayoutVars>
          <dgm:bulletEnabled val="1"/>
        </dgm:presLayoutVars>
      </dgm:prSet>
      <dgm:spPr/>
    </dgm:pt>
  </dgm:ptLst>
  <dgm:cxnLst>
    <dgm:cxn modelId="{1C43C210-82A4-4F71-9D97-D49E787443F6}" type="presOf" srcId="{E828ABA7-AFEC-4979-A877-47D0E5408337}" destId="{DD1AA610-456A-4CCD-9002-ACA63370CC18}" srcOrd="0" destOrd="0" presId="urn:microsoft.com/office/officeart/2005/8/layout/vList3"/>
    <dgm:cxn modelId="{59BE6E13-9AB9-4334-8A57-EA1DEA0D6873}" type="presOf" srcId="{156D9F18-B0C5-45F3-ABBD-3042997F88F6}" destId="{2D8D96C8-27C6-483D-BD15-B87CD479A37F}" srcOrd="0" destOrd="0" presId="urn:microsoft.com/office/officeart/2005/8/layout/vList3"/>
    <dgm:cxn modelId="{B9810C20-D544-4357-922D-E0A8B0F160BB}" type="presOf" srcId="{B119A514-E15B-4739-BCBC-FC9D06B38A77}" destId="{6F9218A6-CCF7-4895-BD77-33235F83F37E}" srcOrd="0" destOrd="0" presId="urn:microsoft.com/office/officeart/2005/8/layout/vList3"/>
    <dgm:cxn modelId="{0CF5AE47-EF8B-468C-B9FC-FD71420E1C2D}" type="presOf" srcId="{A7F0D4C8-54F2-4D93-AE25-41AB61AC7018}" destId="{E84B3BB1-8D5B-4D1E-97F7-A3542B3B0CE5}" srcOrd="0" destOrd="0" presId="urn:microsoft.com/office/officeart/2005/8/layout/vList3"/>
    <dgm:cxn modelId="{56ACA289-B740-4AE4-935C-49FBD5CA17A5}" srcId="{B119A514-E15B-4739-BCBC-FC9D06B38A77}" destId="{A7F0D4C8-54F2-4D93-AE25-41AB61AC7018}" srcOrd="1" destOrd="0" parTransId="{5618316C-0336-4FEA-980B-2E51FAAAE488}" sibTransId="{210031B5-25AB-4196-BCF7-AD5DDC2F3830}"/>
    <dgm:cxn modelId="{AE60108E-3DB7-41EE-AB28-DBE959ADABE4}" srcId="{B119A514-E15B-4739-BCBC-FC9D06B38A77}" destId="{E828ABA7-AFEC-4979-A877-47D0E5408337}" srcOrd="0" destOrd="0" parTransId="{04259B23-1D4C-4F21-A3B8-5A9E89B122D2}" sibTransId="{B7AC0BD2-5A5F-432A-82CB-84F296AD26DF}"/>
    <dgm:cxn modelId="{AB494DCC-2D7A-4178-9327-6762E3A6E0E9}" srcId="{B119A514-E15B-4739-BCBC-FC9D06B38A77}" destId="{156D9F18-B0C5-45F3-ABBD-3042997F88F6}" srcOrd="2" destOrd="0" parTransId="{AE52A97A-56A6-4D14-9448-11E49A1B92D6}" sibTransId="{EEF3CCE9-9891-47C6-91A8-E56F1C3351B9}"/>
    <dgm:cxn modelId="{E33F29E9-417D-4331-B96D-5E76AF7A6E90}" type="presOf" srcId="{CC769A6B-7070-439A-9B19-DCB12C2D1ADA}" destId="{3CF29846-7877-4780-BA47-1BAF610ADDCF}" srcOrd="0" destOrd="0" presId="urn:microsoft.com/office/officeart/2005/8/layout/vList3"/>
    <dgm:cxn modelId="{E297E1FF-DF4F-4977-BF0E-AB98EC59B639}" srcId="{B119A514-E15B-4739-BCBC-FC9D06B38A77}" destId="{CC769A6B-7070-439A-9B19-DCB12C2D1ADA}" srcOrd="3" destOrd="0" parTransId="{B8E9CF1D-6E5E-4B0D-A61B-CA59C9BD7510}" sibTransId="{5ED81447-F1DB-475A-93EE-6DD0B04BE746}"/>
    <dgm:cxn modelId="{A9C2BFBB-F423-4C4F-A01D-0D728038A3A7}" type="presParOf" srcId="{6F9218A6-CCF7-4895-BD77-33235F83F37E}" destId="{10C611D3-A5F6-4B9B-94A9-6CAA87B0E6C5}" srcOrd="0" destOrd="0" presId="urn:microsoft.com/office/officeart/2005/8/layout/vList3"/>
    <dgm:cxn modelId="{B5223A5D-3F46-4215-859B-2DDD58D0BDE2}" type="presParOf" srcId="{10C611D3-A5F6-4B9B-94A9-6CAA87B0E6C5}" destId="{6F038906-06C6-42E4-8CA4-59C54F97453A}" srcOrd="0" destOrd="0" presId="urn:microsoft.com/office/officeart/2005/8/layout/vList3"/>
    <dgm:cxn modelId="{A44C4FC3-73E5-42B2-A22A-76A75A82A075}" type="presParOf" srcId="{10C611D3-A5F6-4B9B-94A9-6CAA87B0E6C5}" destId="{DD1AA610-456A-4CCD-9002-ACA63370CC18}" srcOrd="1" destOrd="0" presId="urn:microsoft.com/office/officeart/2005/8/layout/vList3"/>
    <dgm:cxn modelId="{D30ABDD7-65F7-4260-BB7D-80CA8729FF52}" type="presParOf" srcId="{6F9218A6-CCF7-4895-BD77-33235F83F37E}" destId="{FF470246-5F0B-4124-8EBD-743875716AEA}" srcOrd="1" destOrd="0" presId="urn:microsoft.com/office/officeart/2005/8/layout/vList3"/>
    <dgm:cxn modelId="{EC93E7AA-E73F-4F3C-8903-2D3CF2BCAF6D}" type="presParOf" srcId="{6F9218A6-CCF7-4895-BD77-33235F83F37E}" destId="{8CAD2131-FC76-40E5-9EA3-B3CE9CA7C310}" srcOrd="2" destOrd="0" presId="urn:microsoft.com/office/officeart/2005/8/layout/vList3"/>
    <dgm:cxn modelId="{497C0FCF-40EC-4EA6-B6CA-BA6C8C3741DB}" type="presParOf" srcId="{8CAD2131-FC76-40E5-9EA3-B3CE9CA7C310}" destId="{371264D2-8336-44DF-B622-D310D9314858}" srcOrd="0" destOrd="0" presId="urn:microsoft.com/office/officeart/2005/8/layout/vList3"/>
    <dgm:cxn modelId="{9E4DA23E-663E-48AE-89EC-5C9F710C8A17}" type="presParOf" srcId="{8CAD2131-FC76-40E5-9EA3-B3CE9CA7C310}" destId="{E84B3BB1-8D5B-4D1E-97F7-A3542B3B0CE5}" srcOrd="1" destOrd="0" presId="urn:microsoft.com/office/officeart/2005/8/layout/vList3"/>
    <dgm:cxn modelId="{09B64466-B753-449F-92AD-FEE2E312B68B}" type="presParOf" srcId="{6F9218A6-CCF7-4895-BD77-33235F83F37E}" destId="{50063C1A-B26B-45C1-B94D-F658DA21A3F7}" srcOrd="3" destOrd="0" presId="urn:microsoft.com/office/officeart/2005/8/layout/vList3"/>
    <dgm:cxn modelId="{4E209B88-9D87-4829-8212-45A75D2F57A7}" type="presParOf" srcId="{6F9218A6-CCF7-4895-BD77-33235F83F37E}" destId="{4CB876BE-9F23-4280-874F-961D19E9026F}" srcOrd="4" destOrd="0" presId="urn:microsoft.com/office/officeart/2005/8/layout/vList3"/>
    <dgm:cxn modelId="{EDFDB822-8C1A-4D1D-9CFA-1C404A0E0168}" type="presParOf" srcId="{4CB876BE-9F23-4280-874F-961D19E9026F}" destId="{878BB2EE-15BE-4510-AE2C-815F1FD4E45E}" srcOrd="0" destOrd="0" presId="urn:microsoft.com/office/officeart/2005/8/layout/vList3"/>
    <dgm:cxn modelId="{67340E90-016A-44C7-9E44-7C40205F9DC9}" type="presParOf" srcId="{4CB876BE-9F23-4280-874F-961D19E9026F}" destId="{2D8D96C8-27C6-483D-BD15-B87CD479A37F}" srcOrd="1" destOrd="0" presId="urn:microsoft.com/office/officeart/2005/8/layout/vList3"/>
    <dgm:cxn modelId="{98C910A6-63F8-4E5A-8B52-99CC45BB6AC0}" type="presParOf" srcId="{6F9218A6-CCF7-4895-BD77-33235F83F37E}" destId="{12C5E505-0659-4156-AEEB-4C442B31CA55}" srcOrd="5" destOrd="0" presId="urn:microsoft.com/office/officeart/2005/8/layout/vList3"/>
    <dgm:cxn modelId="{6896CD90-A2C3-414F-9B0D-F70B9361B87B}" type="presParOf" srcId="{6F9218A6-CCF7-4895-BD77-33235F83F37E}" destId="{2AE8978C-E600-49D8-B64F-F643FA6E7981}" srcOrd="6" destOrd="0" presId="urn:microsoft.com/office/officeart/2005/8/layout/vList3"/>
    <dgm:cxn modelId="{CD012A23-8931-4E4D-8D0E-8D713D94887F}" type="presParOf" srcId="{2AE8978C-E600-49D8-B64F-F643FA6E7981}" destId="{928816D9-905F-4449-89B0-E5D189004130}" srcOrd="0" destOrd="0" presId="urn:microsoft.com/office/officeart/2005/8/layout/vList3"/>
    <dgm:cxn modelId="{809D9B5F-55DD-4914-95FB-A901A0218141}" type="presParOf" srcId="{2AE8978C-E600-49D8-B64F-F643FA6E7981}" destId="{3CF29846-7877-4780-BA47-1BAF610ADDCF}" srcOrd="1" destOrd="0" presId="urn:microsoft.com/office/officeart/2005/8/layout/v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D1AA610-456A-4CCD-9002-ACA63370CC18}">
      <dsp:nvSpPr>
        <dsp:cNvPr id="0" name=""/>
        <dsp:cNvSpPr/>
      </dsp:nvSpPr>
      <dsp:spPr>
        <a:xfrm rot="10800000">
          <a:off x="1933137" y="1690"/>
          <a:ext cx="6658792" cy="1023690"/>
        </a:xfrm>
        <a:prstGeom prst="homePlat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1419" tIns="167640" rIns="312928" bIns="167640" numCol="1" spcCol="1270" anchor="ctr" anchorCtr="0">
          <a:noAutofit/>
        </a:bodyPr>
        <a:lstStyle/>
        <a:p>
          <a:pPr marL="0" lvl="0" indent="0" algn="l" defTabSz="1955800">
            <a:lnSpc>
              <a:spcPct val="90000"/>
            </a:lnSpc>
            <a:spcBef>
              <a:spcPct val="0"/>
            </a:spcBef>
            <a:spcAft>
              <a:spcPct val="35000"/>
            </a:spcAft>
            <a:buNone/>
          </a:pPr>
          <a:r>
            <a:rPr lang="en-US" sz="4400" kern="1200"/>
            <a:t>Warm-up </a:t>
          </a:r>
        </a:p>
      </dsp:txBody>
      <dsp:txXfrm rot="10800000">
        <a:off x="2189059" y="1690"/>
        <a:ext cx="6402870" cy="1023690"/>
      </dsp:txXfrm>
    </dsp:sp>
    <dsp:sp modelId="{6F038906-06C6-42E4-8CA4-59C54F97453A}">
      <dsp:nvSpPr>
        <dsp:cNvPr id="0" name=""/>
        <dsp:cNvSpPr/>
      </dsp:nvSpPr>
      <dsp:spPr>
        <a:xfrm>
          <a:off x="1421292" y="1690"/>
          <a:ext cx="1023690" cy="1023690"/>
        </a:xfrm>
        <a:prstGeom prst="ellipse">
          <a:avLst/>
        </a:prstGeom>
        <a:blipFill>
          <a:blip xmlns:r="http://schemas.openxmlformats.org/officeDocument/2006/relationships">
            <a:extLst>
              <a:ext uri="{96DAC541-7B7A-43D3-8B79-37D633B846F1}">
                <asvg:svgBlip xmlns:asvg="http://schemas.microsoft.com/office/drawing/2016/SVG/main" r:embed="rId1"/>
              </a:ext>
            </a:extLst>
          </a:blip>
          <a:srcRect/>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E84B3BB1-8D5B-4D1E-97F7-A3542B3B0CE5}">
      <dsp:nvSpPr>
        <dsp:cNvPr id="0" name=""/>
        <dsp:cNvSpPr/>
      </dsp:nvSpPr>
      <dsp:spPr>
        <a:xfrm rot="10800000">
          <a:off x="1933137" y="1330960"/>
          <a:ext cx="6658792" cy="1023690"/>
        </a:xfrm>
        <a:prstGeom prst="homePlat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1419" tIns="167640" rIns="312928" bIns="167640" numCol="1" spcCol="1270" anchor="ctr" anchorCtr="0">
          <a:noAutofit/>
        </a:bodyPr>
        <a:lstStyle/>
        <a:p>
          <a:pPr marL="0" lvl="0" indent="0" algn="l" defTabSz="1955800">
            <a:lnSpc>
              <a:spcPct val="90000"/>
            </a:lnSpc>
            <a:spcBef>
              <a:spcPct val="0"/>
            </a:spcBef>
            <a:spcAft>
              <a:spcPct val="35000"/>
            </a:spcAft>
            <a:buNone/>
          </a:pPr>
          <a:r>
            <a:rPr lang="en-US" sz="4400" kern="1200"/>
            <a:t>No Wrong Door Vision </a:t>
          </a:r>
        </a:p>
      </dsp:txBody>
      <dsp:txXfrm rot="10800000">
        <a:off x="2189059" y="1330960"/>
        <a:ext cx="6402870" cy="1023690"/>
      </dsp:txXfrm>
    </dsp:sp>
    <dsp:sp modelId="{371264D2-8336-44DF-B622-D310D9314858}">
      <dsp:nvSpPr>
        <dsp:cNvPr id="0" name=""/>
        <dsp:cNvSpPr/>
      </dsp:nvSpPr>
      <dsp:spPr>
        <a:xfrm>
          <a:off x="1421292" y="1330960"/>
          <a:ext cx="1023690" cy="1023690"/>
        </a:xfrm>
        <a:prstGeom prst="ellipse">
          <a:avLst/>
        </a:prstGeom>
        <a:blipFill>
          <a:blip xmlns:r="http://schemas.openxmlformats.org/officeDocument/2006/relationships">
            <a:extLst>
              <a:ext uri="{96DAC541-7B7A-43D3-8B79-37D633B846F1}">
                <asvg:svgBlip xmlns:asvg="http://schemas.microsoft.com/office/drawing/2016/SVG/main" r:embed="rId2"/>
              </a:ext>
            </a:extLst>
          </a:blip>
          <a:srcRect/>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2D8D96C8-27C6-483D-BD15-B87CD479A37F}">
      <dsp:nvSpPr>
        <dsp:cNvPr id="0" name=""/>
        <dsp:cNvSpPr/>
      </dsp:nvSpPr>
      <dsp:spPr>
        <a:xfrm rot="10800000">
          <a:off x="1933137" y="2660230"/>
          <a:ext cx="6658792" cy="1023690"/>
        </a:xfrm>
        <a:prstGeom prst="homePlat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1419" tIns="167640" rIns="312928" bIns="167640" numCol="1" spcCol="1270" anchor="ctr" anchorCtr="0">
          <a:noAutofit/>
        </a:bodyPr>
        <a:lstStyle/>
        <a:p>
          <a:pPr marL="0" lvl="0" indent="0" algn="l" defTabSz="1955800">
            <a:lnSpc>
              <a:spcPct val="90000"/>
            </a:lnSpc>
            <a:spcBef>
              <a:spcPct val="0"/>
            </a:spcBef>
            <a:spcAft>
              <a:spcPct val="35000"/>
            </a:spcAft>
            <a:buNone/>
          </a:pPr>
          <a:r>
            <a:rPr lang="en-US" sz="4400" kern="1200" dirty="0"/>
            <a:t>State Panel </a:t>
          </a:r>
        </a:p>
      </dsp:txBody>
      <dsp:txXfrm rot="10800000">
        <a:off x="2189059" y="2660230"/>
        <a:ext cx="6402870" cy="1023690"/>
      </dsp:txXfrm>
    </dsp:sp>
    <dsp:sp modelId="{878BB2EE-15BE-4510-AE2C-815F1FD4E45E}">
      <dsp:nvSpPr>
        <dsp:cNvPr id="0" name=""/>
        <dsp:cNvSpPr/>
      </dsp:nvSpPr>
      <dsp:spPr>
        <a:xfrm>
          <a:off x="1421292" y="2660230"/>
          <a:ext cx="1023690" cy="1023690"/>
        </a:xfrm>
        <a:prstGeom prst="ellipse">
          <a:avLst/>
        </a:prstGeom>
        <a:blipFill>
          <a:blip xmlns:r="http://schemas.openxmlformats.org/officeDocument/2006/relationships">
            <a:extLst>
              <a:ext uri="{96DAC541-7B7A-43D3-8B79-37D633B846F1}">
                <asvg:svgBlip xmlns:asvg="http://schemas.microsoft.com/office/drawing/2016/SVG/main" r:embed="rId3"/>
              </a:ext>
            </a:extLst>
          </a:blip>
          <a:srcRect/>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3CF29846-7877-4780-BA47-1BAF610ADDCF}">
      <dsp:nvSpPr>
        <dsp:cNvPr id="0" name=""/>
        <dsp:cNvSpPr/>
      </dsp:nvSpPr>
      <dsp:spPr>
        <a:xfrm rot="10800000">
          <a:off x="1933137" y="3989500"/>
          <a:ext cx="6658792" cy="1023690"/>
        </a:xfrm>
        <a:prstGeom prst="homePlat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1419" tIns="167640" rIns="312928" bIns="167640" numCol="1" spcCol="1270" anchor="ctr" anchorCtr="0">
          <a:noAutofit/>
        </a:bodyPr>
        <a:lstStyle/>
        <a:p>
          <a:pPr marL="0" lvl="0" indent="0" algn="l" defTabSz="1955800">
            <a:lnSpc>
              <a:spcPct val="90000"/>
            </a:lnSpc>
            <a:spcBef>
              <a:spcPct val="0"/>
            </a:spcBef>
            <a:spcAft>
              <a:spcPct val="35000"/>
            </a:spcAft>
            <a:buNone/>
          </a:pPr>
          <a:r>
            <a:rPr lang="en-US" sz="4400" kern="1200" dirty="0"/>
            <a:t>Discussion</a:t>
          </a:r>
        </a:p>
      </dsp:txBody>
      <dsp:txXfrm rot="10800000">
        <a:off x="2189059" y="3989500"/>
        <a:ext cx="6402870" cy="1023690"/>
      </dsp:txXfrm>
    </dsp:sp>
    <dsp:sp modelId="{928816D9-905F-4449-89B0-E5D189004130}">
      <dsp:nvSpPr>
        <dsp:cNvPr id="0" name=""/>
        <dsp:cNvSpPr/>
      </dsp:nvSpPr>
      <dsp:spPr>
        <a:xfrm>
          <a:off x="1421292" y="3989500"/>
          <a:ext cx="1023690" cy="1023690"/>
        </a:xfrm>
        <a:prstGeom prst="ellipse">
          <a:avLst/>
        </a:prstGeom>
        <a:blipFill>
          <a:blip xmlns:r="http://schemas.openxmlformats.org/officeDocument/2006/relationships">
            <a:extLst>
              <a:ext uri="{96DAC541-7B7A-43D3-8B79-37D633B846F1}">
                <asvg:svgBlip xmlns:asvg="http://schemas.microsoft.com/office/drawing/2016/SVG/main" r:embed="rId4"/>
              </a:ext>
            </a:extLst>
          </a:blip>
          <a:srcRect/>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9FD208C-2A8F-49F0-A653-D0ADB092DEDF}" type="datetimeFigureOut">
              <a:rPr lang="en-US" smtClean="0"/>
              <a:t>9/10/2026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EF15DF2-5736-4936-918E-B06DF8ABD64B}" type="slidenum">
              <a:rPr lang="en-US" smtClean="0"/>
              <a:t>‹#›</a:t>
            </a:fld>
            <a:endParaRPr lang="en-US"/>
          </a:p>
        </p:txBody>
      </p:sp>
    </p:spTree>
    <p:extLst>
      <p:ext uri="{BB962C8B-B14F-4D97-AF65-F5344CB8AC3E}">
        <p14:creationId xmlns:p14="http://schemas.microsoft.com/office/powerpoint/2010/main" val="1480366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47D2D7B-FFA7-556C-61E4-68F72F7F0AB3}"/>
            </a:ext>
          </a:extLst>
        </p:cNvPr>
        <p:cNvGrpSpPr/>
        <p:nvPr/>
      </p:nvGrpSpPr>
      <p:grpSpPr>
        <a:xfrm>
          <a:off x="0" y="0"/>
          <a:ext cx="0" cy="0"/>
          <a:chOff x="0" y="0"/>
          <a:chExt cx="0" cy="0"/>
        </a:xfrm>
      </p:grpSpPr>
      <p:sp>
        <p:nvSpPr>
          <p:cNvPr id="95234" name="Slide Image Placeholder 1">
            <a:extLst>
              <a:ext uri="{FF2B5EF4-FFF2-40B4-BE49-F238E27FC236}">
                <a16:creationId xmlns:a16="http://schemas.microsoft.com/office/drawing/2014/main" id="{ED33236E-3E90-5620-BBDD-AD72E8F1F164}"/>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95235" name="Notes Placeholder 2">
            <a:extLst>
              <a:ext uri="{FF2B5EF4-FFF2-40B4-BE49-F238E27FC236}">
                <a16:creationId xmlns:a16="http://schemas.microsoft.com/office/drawing/2014/main" id="{FC2AC22F-B7A3-6DC1-E415-DBE3743D513A}"/>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Christina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Outcomes - Effective marketing and use of technology increases public awareness and streamlined access to aging and disability services. This workshop will explore how marketing and use of technology, including AI, has advanced state No Wrong Door systems: its role, effective methods, and state examples. It will include a panel of representatives from states that have raised the public’s awareness and made it easier to navigate and access aging and disability services. The workshop will be</a:t>
            </a:r>
            <a:r>
              <a:rPr lang="en-US" sz="1200" b="1" kern="1200" dirty="0">
                <a:solidFill>
                  <a:schemeClr val="tx1"/>
                </a:solidFill>
                <a:effectLst/>
                <a:latin typeface="+mn-lt"/>
                <a:ea typeface="+mn-ea"/>
                <a:cs typeface="+mn-cs"/>
              </a:rPr>
              <a:t> interactive</a:t>
            </a:r>
            <a:r>
              <a:rPr lang="en-US" sz="1200" kern="1200" dirty="0">
                <a:solidFill>
                  <a:schemeClr val="tx1"/>
                </a:solidFill>
                <a:effectLst/>
                <a:latin typeface="+mn-lt"/>
                <a:ea typeface="+mn-ea"/>
                <a:cs typeface="+mn-cs"/>
              </a:rPr>
              <a:t>, incorporating peer discussions that encourage participants to engage directly with panelists.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Intro self – Kristie to intro herself</a:t>
            </a:r>
          </a:p>
          <a:p>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Roles – Facilitator, part of NWD technical assistance resource center (intro Kasey and Emily as well in audience) </a:t>
            </a:r>
          </a:p>
          <a:p>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Working agreements – sit next to someone who to can talk with </a:t>
            </a:r>
          </a:p>
        </p:txBody>
      </p:sp>
      <p:sp>
        <p:nvSpPr>
          <p:cNvPr id="95236" name="Slide Number Placeholder 3">
            <a:extLst>
              <a:ext uri="{FF2B5EF4-FFF2-40B4-BE49-F238E27FC236}">
                <a16:creationId xmlns:a16="http://schemas.microsoft.com/office/drawing/2014/main" id="{2BEC5013-7C46-D76A-6511-FB0C472F3D4D}"/>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eaLnBrk="0" fontAlgn="base" hangingPunct="0">
              <a:spcBef>
                <a:spcPct val="0"/>
              </a:spcBef>
              <a:spcAft>
                <a:spcPct val="0"/>
              </a:spcAft>
              <a:defRPr>
                <a:solidFill>
                  <a:schemeClr val="tx1"/>
                </a:solidFill>
                <a:latin typeface="Calibri" panose="020F0502020204030204" pitchFamily="34" charset="0"/>
              </a:defRPr>
            </a:lvl6pPr>
            <a:lvl7pPr marL="2971800" indent="-228600" defTabSz="457200" eaLnBrk="0" fontAlgn="base" hangingPunct="0">
              <a:spcBef>
                <a:spcPct val="0"/>
              </a:spcBef>
              <a:spcAft>
                <a:spcPct val="0"/>
              </a:spcAft>
              <a:defRPr>
                <a:solidFill>
                  <a:schemeClr val="tx1"/>
                </a:solidFill>
                <a:latin typeface="Calibri" panose="020F0502020204030204" pitchFamily="34" charset="0"/>
              </a:defRPr>
            </a:lvl7pPr>
            <a:lvl8pPr marL="3429000" indent="-228600" defTabSz="457200" eaLnBrk="0" fontAlgn="base" hangingPunct="0">
              <a:spcBef>
                <a:spcPct val="0"/>
              </a:spcBef>
              <a:spcAft>
                <a:spcPct val="0"/>
              </a:spcAft>
              <a:defRPr>
                <a:solidFill>
                  <a:schemeClr val="tx1"/>
                </a:solidFill>
                <a:latin typeface="Calibri" panose="020F0502020204030204" pitchFamily="34" charset="0"/>
              </a:defRPr>
            </a:lvl8pPr>
            <a:lvl9pPr marL="3886200" indent="-228600" defTabSz="457200" eaLnBrk="0" fontAlgn="base" hangingPunct="0">
              <a:spcBef>
                <a:spcPct val="0"/>
              </a:spcBef>
              <a:spcAft>
                <a:spcPct val="0"/>
              </a:spcAft>
              <a:defRPr>
                <a:solidFill>
                  <a:schemeClr val="tx1"/>
                </a:solidFill>
                <a:latin typeface="Calibri" panose="020F0502020204030204" pitchFamily="34" charset="0"/>
              </a:defRPr>
            </a:lvl9pPr>
          </a:lstStyle>
          <a:p>
            <a:pPr fontAlgn="base">
              <a:spcBef>
                <a:spcPct val="0"/>
              </a:spcBef>
              <a:spcAft>
                <a:spcPct val="0"/>
              </a:spcAft>
            </a:pPr>
            <a:fld id="{7B924E87-A834-4206-92BD-A21752A20A43}" type="slidenum">
              <a:rPr lang="en-US" altLang="en-US" smtClean="0"/>
              <a:pPr fontAlgn="base">
                <a:spcBef>
                  <a:spcPct val="0"/>
                </a:spcBef>
                <a:spcAft>
                  <a:spcPct val="0"/>
                </a:spcAft>
              </a:pPr>
              <a:t>1</a:t>
            </a:fld>
            <a:endParaRPr lang="en-US" altLang="en-US"/>
          </a:p>
        </p:txBody>
      </p:sp>
    </p:spTree>
    <p:extLst>
      <p:ext uri="{BB962C8B-B14F-4D97-AF65-F5344CB8AC3E}">
        <p14:creationId xmlns:p14="http://schemas.microsoft.com/office/powerpoint/2010/main" val="238179359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513B431-A327-9D22-028F-0FF9B877C85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B2068DE-68E8-A15A-5AB7-2D608DD65D13}"/>
              </a:ext>
            </a:extLst>
          </p:cNvPr>
          <p:cNvSpPr>
            <a:spLocks noGrp="1" noRot="1" noChangeAspect="1"/>
          </p:cNvSpPr>
          <p:nvPr>
            <p:ph type="sldImg"/>
          </p:nvPr>
        </p:nvSpPr>
        <p:spPr>
          <a:xfrm>
            <a:off x="381000" y="685800"/>
            <a:ext cx="6096000" cy="3429000"/>
          </a:xfrm>
        </p:spPr>
      </p:sp>
      <p:sp>
        <p:nvSpPr>
          <p:cNvPr id="3" name="Notes Placeholder 2">
            <a:extLst>
              <a:ext uri="{FF2B5EF4-FFF2-40B4-BE49-F238E27FC236}">
                <a16:creationId xmlns:a16="http://schemas.microsoft.com/office/drawing/2014/main" id="{C144C525-0E0A-9476-AFC1-0C2B64AD1E90}"/>
              </a:ext>
            </a:extLst>
          </p:cNvPr>
          <p:cNvSpPr>
            <a:spLocks noGrp="1"/>
          </p:cNvSpPr>
          <p:nvPr>
            <p:ph type="body" idx="1"/>
          </p:nvPr>
        </p:nvSpPr>
        <p:spPr/>
        <p:txBody>
          <a:bodyPr/>
          <a:lstStyle/>
          <a:p>
            <a:pPr eaLnBrk="1" hangingPunct="1">
              <a:spcBef>
                <a:spcPct val="0"/>
              </a:spcBef>
            </a:pPr>
            <a:r>
              <a:rPr lang="en-US" sz="1800" kern="1200" dirty="0">
                <a:solidFill>
                  <a:schemeClr val="tx1"/>
                </a:solidFill>
                <a:effectLst/>
                <a:latin typeface="+mn-lt"/>
                <a:ea typeface="+mn-ea"/>
                <a:cs typeface="+mn-cs"/>
              </a:rPr>
              <a:t>Christina </a:t>
            </a:r>
          </a:p>
          <a:p>
            <a:pPr eaLnBrk="1" hangingPunct="1">
              <a:spcBef>
                <a:spcPct val="0"/>
              </a:spcBef>
            </a:pPr>
            <a:endParaRPr lang="en-US" sz="1800" kern="1200" dirty="0">
              <a:solidFill>
                <a:schemeClr val="tx1"/>
              </a:solidFill>
              <a:effectLst/>
              <a:latin typeface="+mn-lt"/>
              <a:ea typeface="+mn-ea"/>
              <a:cs typeface="+mn-cs"/>
            </a:endParaRPr>
          </a:p>
          <a:p>
            <a:pPr eaLnBrk="1" hangingPunct="1">
              <a:spcBef>
                <a:spcPct val="0"/>
              </a:spcBef>
            </a:pPr>
            <a:r>
              <a:rPr lang="en-US" sz="1800" kern="1200" dirty="0">
                <a:solidFill>
                  <a:schemeClr val="tx1"/>
                </a:solidFill>
                <a:effectLst/>
                <a:latin typeface="+mn-lt"/>
                <a:ea typeface="+mn-ea"/>
                <a:cs typeface="+mn-cs"/>
              </a:rPr>
              <a:t>Pass out half sheet </a:t>
            </a:r>
            <a:r>
              <a:rPr lang="en-US" sz="1800" kern="1200">
                <a:solidFill>
                  <a:schemeClr val="tx1"/>
                </a:solidFill>
                <a:effectLst/>
                <a:latin typeface="+mn-lt"/>
                <a:ea typeface="+mn-ea"/>
                <a:cs typeface="+mn-cs"/>
              </a:rPr>
              <a:t>for participants to use </a:t>
            </a:r>
            <a:endParaRPr lang="en-US" sz="1800" kern="1200" dirty="0">
              <a:solidFill>
                <a:schemeClr val="tx1"/>
              </a:solidFill>
              <a:effectLst/>
              <a:latin typeface="+mn-lt"/>
              <a:ea typeface="+mn-ea"/>
              <a:cs typeface="+mn-cs"/>
            </a:endParaRPr>
          </a:p>
          <a:p>
            <a:pPr eaLnBrk="1" hangingPunct="1">
              <a:spcBef>
                <a:spcPct val="0"/>
              </a:spcBef>
            </a:pPr>
            <a:endParaRPr lang="en-US" sz="18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 </a:t>
            </a:r>
          </a:p>
          <a:p>
            <a:r>
              <a:rPr lang="en-US" sz="1200" kern="1200" dirty="0">
                <a:solidFill>
                  <a:schemeClr val="tx1"/>
                </a:solidFill>
                <a:effectLst/>
                <a:latin typeface="+mn-lt"/>
                <a:ea typeface="+mn-ea"/>
                <a:cs typeface="+mn-cs"/>
              </a:rPr>
              <a:t> </a:t>
            </a:r>
          </a:p>
          <a:p>
            <a:pPr eaLnBrk="1" hangingPunct="1">
              <a:spcBef>
                <a:spcPct val="0"/>
              </a:spcBef>
            </a:pPr>
            <a:endParaRPr lang="en-US" sz="1800" kern="1200" dirty="0">
              <a:solidFill>
                <a:schemeClr val="tx1"/>
              </a:solidFill>
              <a:effectLst/>
              <a:latin typeface="+mn-lt"/>
              <a:ea typeface="+mn-ea"/>
              <a:cs typeface="+mn-cs"/>
            </a:endParaRPr>
          </a:p>
        </p:txBody>
      </p:sp>
      <p:sp>
        <p:nvSpPr>
          <p:cNvPr id="4" name="Slide Number Placeholder 3">
            <a:extLst>
              <a:ext uri="{FF2B5EF4-FFF2-40B4-BE49-F238E27FC236}">
                <a16:creationId xmlns:a16="http://schemas.microsoft.com/office/drawing/2014/main" id="{E02FCE77-24A4-A3B5-6171-789978D21906}"/>
              </a:ext>
            </a:extLst>
          </p:cNvPr>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fld id="{CC0A0E82-B373-4A4C-AF89-944DF260C051}" type="slidenum">
              <a:rPr kumimoji="0" lang="en-US" sz="1400" b="0" i="0" u="none" strike="noStrike" kern="0" cap="none" spc="0" normalizeH="0" baseline="0" noProof="0" smtClean="0">
                <a:ln>
                  <a:noFill/>
                </a:ln>
                <a:solidFill>
                  <a:srgbClr val="000000"/>
                </a:solidFill>
                <a:effectLst/>
                <a:uLnTx/>
                <a:uFillTx/>
                <a:latin typeface="Arial"/>
                <a:cs typeface="Arial"/>
                <a:sym typeface="Arial"/>
              </a:rPr>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t>2</a:t>
            </a:fld>
            <a:endParaRPr kumimoji="0" lang="en-US" sz="1400" b="0" i="0" u="none" strike="noStrike" kern="0" cap="none" spc="0" normalizeH="0" baseline="0" noProof="0">
              <a:ln>
                <a:noFill/>
              </a:ln>
              <a:solidFill>
                <a:srgbClr val="000000"/>
              </a:solidFill>
              <a:effectLst/>
              <a:uLnTx/>
              <a:uFillTx/>
              <a:latin typeface="Arial"/>
              <a:cs typeface="Arial"/>
              <a:sym typeface="Arial"/>
            </a:endParaRPr>
          </a:p>
        </p:txBody>
      </p:sp>
    </p:spTree>
    <p:extLst>
      <p:ext uri="{BB962C8B-B14F-4D97-AF65-F5344CB8AC3E}">
        <p14:creationId xmlns:p14="http://schemas.microsoft.com/office/powerpoint/2010/main" val="263567881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dirty="0">
                <a:effectLst/>
                <a:latin typeface="Calibri" panose="020F0502020204030204" pitchFamily="34" charset="0"/>
                <a:ea typeface="Calibri" panose="020F0502020204030204" pitchFamily="34" charset="0"/>
                <a:cs typeface="Times New Roman" panose="02020603050405020304" pitchFamily="18" charset="0"/>
              </a:rPr>
              <a:t>Christina </a:t>
            </a:r>
          </a:p>
          <a:p>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p>
            <a:r>
              <a:rPr lang="en-US" sz="1200" b="1" kern="1200" dirty="0">
                <a:solidFill>
                  <a:schemeClr val="tx1"/>
                </a:solidFill>
                <a:effectLst/>
                <a:latin typeface="+mn-lt"/>
                <a:ea typeface="+mn-ea"/>
                <a:cs typeface="+mn-cs"/>
              </a:rPr>
              <a:t>The National Challenge:</a:t>
            </a:r>
            <a:r>
              <a:rPr lang="en-US" sz="1200" kern="1200" dirty="0">
                <a:solidFill>
                  <a:schemeClr val="tx1"/>
                </a:solidFill>
                <a:effectLst/>
                <a:latin typeface="+mn-lt"/>
                <a:ea typeface="+mn-ea"/>
                <a:cs typeface="+mn-cs"/>
              </a:rPr>
              <a:t> Open with the data point that </a:t>
            </a:r>
            <a:r>
              <a:rPr lang="en-US" sz="1200" b="1" kern="1200" dirty="0">
                <a:solidFill>
                  <a:schemeClr val="tx1"/>
                </a:solidFill>
                <a:effectLst/>
                <a:latin typeface="+mn-lt"/>
                <a:ea typeface="+mn-ea"/>
                <a:cs typeface="+mn-cs"/>
              </a:rPr>
              <a:t>40 million people</a:t>
            </a:r>
            <a:r>
              <a:rPr lang="en-US" sz="1200" kern="1200" dirty="0">
                <a:solidFill>
                  <a:schemeClr val="tx1"/>
                </a:solidFill>
                <a:effectLst/>
                <a:latin typeface="+mn-lt"/>
                <a:ea typeface="+mn-ea"/>
                <a:cs typeface="+mn-cs"/>
              </a:rPr>
              <a:t> currently do not know where to go for support. We often hear I don’t know where to go for support – well to put some numbers to that, we collected available numbers and made some estimates - The number of people receiving PCC is estimated from No Wrong Door grantee reporting. The number of people conservatively estimated to need PCC each year is based on the number of people who are Medicare beneficiaries, Veterans, 17-year-old youths with a disability aging out of school supports, and family caregivers. A variable portion of these groups is estimated to need PCC each year.</a:t>
            </a:r>
          </a:p>
          <a:p>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Run through PCC bullets and mention they are from key elements </a:t>
            </a:r>
          </a:p>
          <a:p>
            <a:endParaRPr lang="en-US" sz="1200" kern="1200" dirty="0">
              <a:solidFill>
                <a:schemeClr val="tx1"/>
              </a:solidFill>
              <a:effectLst/>
              <a:latin typeface="+mn-lt"/>
              <a:ea typeface="+mn-ea"/>
              <a:cs typeface="+mn-cs"/>
            </a:endParaRPr>
          </a:p>
          <a:p>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This establishes the urgent "Why" behind the session</a:t>
            </a:r>
          </a:p>
          <a:p>
            <a:r>
              <a:rPr lang="en-US" sz="1200" i="1" kern="1200" dirty="0">
                <a:solidFill>
                  <a:schemeClr val="tx1"/>
                </a:solidFill>
                <a:effectLst/>
                <a:latin typeface="+mn-lt"/>
                <a:ea typeface="+mn-ea"/>
                <a:cs typeface="+mn-cs"/>
              </a:rPr>
              <a:t>Think</a:t>
            </a:r>
            <a:r>
              <a:rPr lang="en-US" sz="1200" kern="1200" dirty="0">
                <a:solidFill>
                  <a:schemeClr val="tx1"/>
                </a:solidFill>
                <a:effectLst/>
                <a:latin typeface="+mn-lt"/>
                <a:ea typeface="+mn-ea"/>
                <a:cs typeface="+mn-cs"/>
              </a:rPr>
              <a:t>: identify and write down their "tangled knot” - a challenge regarding IT procurement, data sharing, or marketing that feels hard to untangle because pulling on one thread affects the others.</a:t>
            </a:r>
          </a:p>
          <a:p>
            <a:pPr lvl="0"/>
            <a:r>
              <a:rPr lang="en-US" sz="1200" kern="1200" dirty="0">
                <a:solidFill>
                  <a:schemeClr val="tx1"/>
                </a:solidFill>
                <a:effectLst/>
                <a:latin typeface="+mn-lt"/>
                <a:ea typeface="+mn-ea"/>
                <a:cs typeface="+mn-cs"/>
              </a:rPr>
              <a:t>Contextual Challenges: Participants are encouraged to surface common challenges such as IT/MIS procurement hurdles, legacy system integration, or the burden of coordinating data entry across multiple systems, limited funding, etc.</a:t>
            </a:r>
          </a:p>
          <a:p>
            <a:pPr lvl="0"/>
            <a:r>
              <a:rPr lang="en-US" sz="1200" kern="1200" dirty="0">
                <a:solidFill>
                  <a:schemeClr val="tx1"/>
                </a:solidFill>
                <a:effectLst/>
                <a:latin typeface="+mn-lt"/>
                <a:ea typeface="+mn-ea"/>
                <a:cs typeface="+mn-cs"/>
              </a:rPr>
              <a:t>Explain handouts-  give quiet time to reflect, then share with a partner </a:t>
            </a:r>
          </a:p>
          <a:p>
            <a:r>
              <a:rPr lang="en-US" sz="1200" i="1" kern="1200" dirty="0">
                <a:solidFill>
                  <a:schemeClr val="tx1"/>
                </a:solidFill>
                <a:effectLst/>
                <a:latin typeface="+mn-lt"/>
                <a:ea typeface="+mn-ea"/>
                <a:cs typeface="+mn-cs"/>
              </a:rPr>
              <a:t>Pair:</a:t>
            </a:r>
            <a:r>
              <a:rPr lang="en-US" sz="1200" kern="1200" dirty="0">
                <a:solidFill>
                  <a:schemeClr val="tx1"/>
                </a:solidFill>
                <a:effectLst/>
                <a:latin typeface="+mn-lt"/>
                <a:ea typeface="+mn-ea"/>
                <a:cs typeface="+mn-cs"/>
              </a:rPr>
              <a:t> Share with a partner (maybe use </a:t>
            </a:r>
            <a:r>
              <a:rPr lang="en-US" sz="1200" kern="1200" dirty="0" err="1">
                <a:solidFill>
                  <a:schemeClr val="tx1"/>
                </a:solidFill>
                <a:effectLst/>
                <a:latin typeface="+mn-lt"/>
                <a:ea typeface="+mn-ea"/>
                <a:cs typeface="+mn-cs"/>
              </a:rPr>
              <a:t>padlet</a:t>
            </a:r>
            <a:r>
              <a:rPr lang="en-US" sz="1200" kern="1200" dirty="0">
                <a:solidFill>
                  <a:schemeClr val="tx1"/>
                </a:solidFill>
                <a:effectLst/>
                <a:latin typeface="+mn-lt"/>
                <a:ea typeface="+mn-ea"/>
                <a:cs typeface="+mn-cs"/>
              </a:rPr>
              <a:t> to surface learning across the room)</a:t>
            </a:r>
          </a:p>
          <a:p>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AEF15DF2-5736-4936-918E-B06DF8ABD64B}" type="slidenum">
              <a:rPr lang="en-US" smtClean="0"/>
              <a:t>3</a:t>
            </a:fld>
            <a:endParaRPr lang="en-US"/>
          </a:p>
        </p:txBody>
      </p:sp>
    </p:spTree>
    <p:extLst>
      <p:ext uri="{BB962C8B-B14F-4D97-AF65-F5344CB8AC3E}">
        <p14:creationId xmlns:p14="http://schemas.microsoft.com/office/powerpoint/2010/main" val="88169563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C780371-6A75-D834-4354-6A395C8826B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4A1523E-1593-9028-3F3B-E234F5A607E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2F86D6C-D65A-8FCA-0675-39F235760ED8}"/>
              </a:ext>
            </a:extLst>
          </p:cNvPr>
          <p:cNvSpPr>
            <a:spLocks noGrp="1"/>
          </p:cNvSpPr>
          <p:nvPr>
            <p:ph type="body" idx="1"/>
          </p:nvPr>
        </p:nvSpPr>
        <p:spPr/>
        <p:txBody>
          <a:bodyPr/>
          <a:lstStyle/>
          <a:p>
            <a:pPr eaLnBrk="1" hangingPunct="1">
              <a:spcBef>
                <a:spcPct val="0"/>
              </a:spcBef>
            </a:pPr>
            <a:r>
              <a:rPr lang="en-US" sz="1200" kern="1200">
                <a:solidFill>
                  <a:schemeClr val="tx1"/>
                </a:solidFill>
                <a:effectLst/>
                <a:latin typeface="+mn-lt"/>
                <a:ea typeface="+mn-ea"/>
                <a:cs typeface="+mn-cs"/>
              </a:rPr>
              <a:t>Christina</a:t>
            </a:r>
          </a:p>
          <a:p>
            <a:pPr eaLnBrk="1" hangingPunct="1">
              <a:spcBef>
                <a:spcPct val="0"/>
              </a:spcBef>
            </a:pPr>
            <a:endParaRPr lang="en-US" sz="1200" kern="1200">
              <a:solidFill>
                <a:schemeClr val="tx1"/>
              </a:solidFill>
              <a:effectLst/>
              <a:latin typeface="+mn-lt"/>
              <a:ea typeface="+mn-ea"/>
              <a:cs typeface="+mn-cs"/>
            </a:endParaRPr>
          </a:p>
          <a:p>
            <a:pPr eaLnBrk="1" hangingPunct="1">
              <a:spcBef>
                <a:spcPct val="0"/>
              </a:spcBef>
            </a:pPr>
            <a:endParaRPr lang="en-US" sz="1200" kern="1200">
              <a:solidFill>
                <a:schemeClr val="tx1"/>
              </a:solidFill>
              <a:effectLst/>
              <a:latin typeface="+mn-lt"/>
              <a:ea typeface="+mn-ea"/>
              <a:cs typeface="+mn-cs"/>
            </a:endParaRPr>
          </a:p>
        </p:txBody>
      </p:sp>
      <p:sp>
        <p:nvSpPr>
          <p:cNvPr id="4" name="Slide Number Placeholder 3">
            <a:extLst>
              <a:ext uri="{FF2B5EF4-FFF2-40B4-BE49-F238E27FC236}">
                <a16:creationId xmlns:a16="http://schemas.microsoft.com/office/drawing/2014/main" id="{A12D3693-F4E2-169C-8EAA-2B03EB58A58F}"/>
              </a:ext>
            </a:extLst>
          </p:cNvPr>
          <p:cNvSpPr>
            <a:spLocks noGrp="1"/>
          </p:cNvSpPr>
          <p:nvPr>
            <p:ph type="sldNum" sz="quarter" idx="5"/>
          </p:nvPr>
        </p:nvSpPr>
        <p:spPr/>
        <p:txBody>
          <a:bodyPr/>
          <a:lstStyle/>
          <a:p>
            <a:fld id="{AEF15DF2-5736-4936-918E-B06DF8ABD64B}" type="slidenum">
              <a:rPr lang="en-US" smtClean="0"/>
              <a:t>4</a:t>
            </a:fld>
            <a:endParaRPr lang="en-US"/>
          </a:p>
        </p:txBody>
      </p:sp>
    </p:spTree>
    <p:extLst>
      <p:ext uri="{BB962C8B-B14F-4D97-AF65-F5344CB8AC3E}">
        <p14:creationId xmlns:p14="http://schemas.microsoft.com/office/powerpoint/2010/main" val="17932426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DB0AA3A-ED53-C3E9-D02E-6756B861403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552C3F9-CDBD-3F5B-146F-04C36683F09F}"/>
              </a:ext>
            </a:extLst>
          </p:cNvPr>
          <p:cNvSpPr>
            <a:spLocks noGrp="1" noRot="1" noChangeAspect="1"/>
          </p:cNvSpPr>
          <p:nvPr>
            <p:ph type="sldImg"/>
          </p:nvPr>
        </p:nvSpPr>
        <p:spPr>
          <a:xfrm>
            <a:off x="381000" y="685800"/>
            <a:ext cx="6096000" cy="3429000"/>
          </a:xfrm>
        </p:spPr>
      </p:sp>
      <p:sp>
        <p:nvSpPr>
          <p:cNvPr id="3" name="Notes Placeholder 2">
            <a:extLst>
              <a:ext uri="{FF2B5EF4-FFF2-40B4-BE49-F238E27FC236}">
                <a16:creationId xmlns:a16="http://schemas.microsoft.com/office/drawing/2014/main" id="{5C7EB6B5-E1DD-C4E6-D50E-7DC414D5FD51}"/>
              </a:ext>
            </a:extLst>
          </p:cNvPr>
          <p:cNvSpPr>
            <a:spLocks noGrp="1"/>
          </p:cNvSpPr>
          <p:nvPr>
            <p:ph type="body" idx="1"/>
          </p:nvPr>
        </p:nvSpPr>
        <p:spPr/>
        <p:txBody>
          <a:bodyPr/>
          <a:lstStyle/>
          <a:p>
            <a:r>
              <a:rPr lang="en-US" sz="1600" dirty="0"/>
              <a:t>Kristie </a:t>
            </a:r>
          </a:p>
          <a:p>
            <a:endParaRPr lang="en-US" sz="1600" kern="1200" dirty="0">
              <a:solidFill>
                <a:schemeClr val="tx1"/>
              </a:solidFill>
              <a:effectLst/>
              <a:latin typeface="+mn-lt"/>
              <a:ea typeface="+mn-ea"/>
              <a:cs typeface="+mn-cs"/>
            </a:endParaRPr>
          </a:p>
          <a:p>
            <a:r>
              <a:rPr lang="en-US" sz="1600" kern="1200" dirty="0">
                <a:solidFill>
                  <a:schemeClr val="tx1"/>
                </a:solidFill>
                <a:effectLst/>
                <a:latin typeface="+mn-lt"/>
                <a:ea typeface="+mn-ea"/>
                <a:cs typeface="+mn-cs"/>
              </a:rPr>
              <a:t>NWD is an initiative initially of both ACL and CMS and also VHA as you will see in a few slides </a:t>
            </a:r>
          </a:p>
          <a:p>
            <a:endParaRPr lang="en-US" sz="1600" kern="1200" dirty="0">
              <a:solidFill>
                <a:schemeClr val="tx1"/>
              </a:solidFill>
              <a:effectLst/>
              <a:latin typeface="+mn-lt"/>
              <a:ea typeface="+mn-ea"/>
              <a:cs typeface="+mn-cs"/>
            </a:endParaRPr>
          </a:p>
          <a:p>
            <a:r>
              <a:rPr lang="en-US" sz="1600" kern="1200" dirty="0">
                <a:solidFill>
                  <a:schemeClr val="tx1"/>
                </a:solidFill>
                <a:effectLst/>
                <a:latin typeface="+mn-lt"/>
                <a:ea typeface="+mn-ea"/>
                <a:cs typeface="+mn-cs"/>
              </a:rPr>
              <a:t>The most important concept we would like you to take home today is that No Wrong Door is not a grant program, but a strategic framework/vision for how states can operationalize the ACL priorities of </a:t>
            </a:r>
            <a:r>
              <a:rPr lang="en-US" sz="1600" b="1" kern="1200" dirty="0">
                <a:solidFill>
                  <a:schemeClr val="tx1"/>
                </a:solidFill>
                <a:effectLst/>
                <a:latin typeface="+mn-lt"/>
                <a:ea typeface="+mn-ea"/>
                <a:cs typeface="+mn-cs"/>
              </a:rPr>
              <a:t>“choice and participation as related to community living” and advance the Make America Healthy Again (MAHA) agenda</a:t>
            </a:r>
          </a:p>
          <a:p>
            <a:endParaRPr lang="en-US" sz="1600" b="1" kern="1200" dirty="0">
              <a:solidFill>
                <a:schemeClr val="tx1"/>
              </a:solidFill>
              <a:effectLst/>
              <a:latin typeface="+mn-lt"/>
              <a:ea typeface="+mn-ea"/>
              <a:cs typeface="+mn-cs"/>
            </a:endParaRPr>
          </a:p>
          <a:p>
            <a:r>
              <a:rPr lang="en-US" sz="1600" b="1" kern="1200" dirty="0">
                <a:solidFill>
                  <a:schemeClr val="tx1"/>
                </a:solidFill>
                <a:effectLst/>
                <a:latin typeface="+mn-lt"/>
                <a:ea typeface="+mn-ea"/>
                <a:cs typeface="+mn-cs"/>
              </a:rPr>
              <a:t>One stop coordinated system: </a:t>
            </a:r>
            <a:r>
              <a:rPr lang="en-US" sz="1600" kern="1200" dirty="0">
                <a:solidFill>
                  <a:schemeClr val="tx1"/>
                </a:solidFill>
                <a:effectLst/>
                <a:latin typeface="+mn-lt"/>
                <a:ea typeface="+mn-ea"/>
                <a:cs typeface="+mn-cs"/>
              </a:rPr>
              <a:t>Efficiency is at the heart of this framework by maximizing use of federal and state dollars via coordination and collaboration among the network that centers on improving the experience of the individual </a:t>
            </a:r>
            <a:r>
              <a:rPr lang="en-US" sz="1600" b="1" kern="1200" dirty="0">
                <a:solidFill>
                  <a:schemeClr val="tx1"/>
                </a:solidFill>
                <a:effectLst/>
                <a:latin typeface="+mn-lt"/>
                <a:ea typeface="+mn-ea"/>
                <a:cs typeface="+mn-cs"/>
              </a:rPr>
              <a:t>“ensuring that government programs are a safety net of last resort”. Notice it promotes the use of private and public programs. </a:t>
            </a:r>
          </a:p>
          <a:p>
            <a:endParaRPr lang="en-US" sz="1600" b="1" kern="1200" dirty="0">
              <a:solidFill>
                <a:schemeClr val="tx1"/>
              </a:solidFill>
              <a:effectLst/>
              <a:latin typeface="+mn-lt"/>
              <a:ea typeface="+mn-ea"/>
              <a:cs typeface="+mn-cs"/>
            </a:endParaRPr>
          </a:p>
          <a:p>
            <a:pPr marL="0" lvl="0" indent="0">
              <a:buFont typeface="+mj-lt"/>
              <a:buNone/>
            </a:pPr>
            <a:r>
              <a:rPr lang="en-US" sz="1600" kern="1200" dirty="0">
                <a:solidFill>
                  <a:schemeClr val="tx1"/>
                </a:solidFill>
                <a:effectLst/>
                <a:latin typeface="+mn-lt"/>
                <a:ea typeface="+mn-ea"/>
                <a:cs typeface="+mn-cs"/>
              </a:rPr>
              <a:t>It helps organizations have </a:t>
            </a:r>
            <a:r>
              <a:rPr lang="en-US" sz="1600" b="1" kern="1200" dirty="0">
                <a:solidFill>
                  <a:schemeClr val="tx1"/>
                </a:solidFill>
                <a:effectLst/>
                <a:latin typeface="+mn-lt"/>
                <a:ea typeface="+mn-ea"/>
                <a:cs typeface="+mn-cs"/>
              </a:rPr>
              <a:t>a single standard process </a:t>
            </a:r>
            <a:r>
              <a:rPr lang="en-US" sz="1600" kern="1200" dirty="0">
                <a:solidFill>
                  <a:schemeClr val="tx1"/>
                </a:solidFill>
                <a:effectLst/>
                <a:latin typeface="+mn-lt"/>
                <a:ea typeface="+mn-ea"/>
                <a:cs typeface="+mn-cs"/>
              </a:rPr>
              <a:t>and  fosters collaboration and state innovation and this working together can help demonstrate the ROI of implementing the NWD vision and therefore contribute to sustainability.  </a:t>
            </a:r>
          </a:p>
          <a:p>
            <a:pPr marL="0" lvl="0" indent="0">
              <a:buFont typeface="+mj-lt"/>
              <a:buNone/>
            </a:pPr>
            <a:endParaRPr lang="en-US" sz="1600" kern="1200" dirty="0">
              <a:solidFill>
                <a:schemeClr val="tx1"/>
              </a:solidFill>
              <a:effectLst/>
              <a:latin typeface="+mn-lt"/>
              <a:ea typeface="+mn-ea"/>
              <a:cs typeface="+mn-cs"/>
            </a:endParaRPr>
          </a:p>
          <a:p>
            <a:pPr marL="0" lvl="0" indent="0">
              <a:buFont typeface="+mj-lt"/>
              <a:buNone/>
            </a:pPr>
            <a:r>
              <a:rPr lang="en-US" sz="1600" kern="1200" dirty="0">
                <a:solidFill>
                  <a:schemeClr val="tx1"/>
                </a:solidFill>
                <a:effectLst/>
                <a:latin typeface="+mn-lt"/>
                <a:ea typeface="+mn-ea"/>
                <a:cs typeface="+mn-cs"/>
              </a:rPr>
              <a:t>It is </a:t>
            </a:r>
            <a:r>
              <a:rPr lang="en-US" sz="1600" b="1" kern="1200" dirty="0">
                <a:solidFill>
                  <a:schemeClr val="tx1"/>
                </a:solidFill>
                <a:effectLst/>
                <a:latin typeface="+mn-lt"/>
                <a:ea typeface="+mn-ea"/>
                <a:cs typeface="+mn-cs"/>
              </a:rPr>
              <a:t>objective and neutral </a:t>
            </a:r>
            <a:r>
              <a:rPr lang="en-US" sz="1600" kern="1200" dirty="0">
                <a:solidFill>
                  <a:schemeClr val="tx1"/>
                </a:solidFill>
                <a:effectLst/>
                <a:latin typeface="+mn-lt"/>
                <a:ea typeface="+mn-ea"/>
                <a:cs typeface="+mn-cs"/>
              </a:rPr>
              <a:t>and can offer </a:t>
            </a:r>
            <a:r>
              <a:rPr lang="en-US" sz="1600" b="1" kern="1200" dirty="0">
                <a:solidFill>
                  <a:schemeClr val="tx1"/>
                </a:solidFill>
                <a:effectLst/>
                <a:latin typeface="+mn-lt"/>
                <a:ea typeface="+mn-ea"/>
                <a:cs typeface="+mn-cs"/>
              </a:rPr>
              <a:t>person-centered support </a:t>
            </a:r>
            <a:r>
              <a:rPr lang="en-US" sz="1600" kern="1200" dirty="0">
                <a:solidFill>
                  <a:schemeClr val="tx1"/>
                </a:solidFill>
                <a:effectLst/>
                <a:latin typeface="+mn-lt"/>
                <a:ea typeface="+mn-ea"/>
                <a:cs typeface="+mn-cs"/>
              </a:rPr>
              <a:t>in a seamless way, so people only have to tell their story once no matter what door they enter. </a:t>
            </a:r>
          </a:p>
          <a:p>
            <a:r>
              <a:rPr lang="en-US" sz="1600" kern="1200" dirty="0">
                <a:solidFill>
                  <a:schemeClr val="tx1"/>
                </a:solidFill>
                <a:effectLst/>
                <a:latin typeface="+mn-lt"/>
                <a:ea typeface="+mn-ea"/>
                <a:cs typeface="+mn-cs"/>
              </a:rPr>
              <a:t> </a:t>
            </a:r>
          </a:p>
          <a:p>
            <a:pPr eaLnBrk="1" hangingPunct="1">
              <a:spcBef>
                <a:spcPct val="0"/>
              </a:spcBef>
            </a:pPr>
            <a:endParaRPr lang="en-US" sz="800" kern="1200" dirty="0">
              <a:solidFill>
                <a:schemeClr val="tx1"/>
              </a:solidFill>
              <a:effectLst/>
              <a:latin typeface="+mn-lt"/>
              <a:ea typeface="+mn-ea"/>
              <a:cs typeface="+mn-cs"/>
            </a:endParaRPr>
          </a:p>
        </p:txBody>
      </p:sp>
      <p:sp>
        <p:nvSpPr>
          <p:cNvPr id="4" name="Slide Number Placeholder 3">
            <a:extLst>
              <a:ext uri="{FF2B5EF4-FFF2-40B4-BE49-F238E27FC236}">
                <a16:creationId xmlns:a16="http://schemas.microsoft.com/office/drawing/2014/main" id="{CFEA9A9F-E94F-CB5F-26EA-FB13D9279AC2}"/>
              </a:ext>
            </a:extLst>
          </p:cNvPr>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fld id="{CC0A0E82-B373-4A4C-AF89-944DF260C051}" type="slidenum">
              <a:rPr kumimoji="0" lang="en-US" sz="1400" b="0" i="0" u="none" strike="noStrike" kern="0" cap="none" spc="0" normalizeH="0" baseline="0" noProof="0" smtClean="0">
                <a:ln>
                  <a:noFill/>
                </a:ln>
                <a:solidFill>
                  <a:srgbClr val="000000"/>
                </a:solidFill>
                <a:effectLst/>
                <a:uLnTx/>
                <a:uFillTx/>
                <a:latin typeface="Arial"/>
                <a:cs typeface="Arial"/>
                <a:sym typeface="Arial"/>
              </a:rPr>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t>5</a:t>
            </a:fld>
            <a:endParaRPr kumimoji="0" lang="en-US" sz="1400" b="0" i="0" u="none" strike="noStrike" kern="0" cap="none" spc="0" normalizeH="0" baseline="0" noProof="0">
              <a:ln>
                <a:noFill/>
              </a:ln>
              <a:solidFill>
                <a:srgbClr val="000000"/>
              </a:solidFill>
              <a:effectLst/>
              <a:uLnTx/>
              <a:uFillTx/>
              <a:latin typeface="Arial"/>
              <a:cs typeface="Arial"/>
              <a:sym typeface="Arial"/>
            </a:endParaRPr>
          </a:p>
        </p:txBody>
      </p:sp>
    </p:spTree>
    <p:extLst>
      <p:ext uri="{BB962C8B-B14F-4D97-AF65-F5344CB8AC3E}">
        <p14:creationId xmlns:p14="http://schemas.microsoft.com/office/powerpoint/2010/main" val="155026809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3D3170F-2D9B-CEDE-CD98-CDF8DEFF016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5802733-0B3E-BFD2-D1FA-5B64580F188C}"/>
              </a:ext>
            </a:extLst>
          </p:cNvPr>
          <p:cNvSpPr>
            <a:spLocks noGrp="1" noRot="1" noChangeAspect="1"/>
          </p:cNvSpPr>
          <p:nvPr>
            <p:ph type="sldImg"/>
          </p:nvPr>
        </p:nvSpPr>
        <p:spPr>
          <a:xfrm>
            <a:off x="381000" y="685800"/>
            <a:ext cx="6096000" cy="3429000"/>
          </a:xfrm>
        </p:spPr>
      </p:sp>
      <p:sp>
        <p:nvSpPr>
          <p:cNvPr id="3" name="Notes Placeholder 2">
            <a:extLst>
              <a:ext uri="{FF2B5EF4-FFF2-40B4-BE49-F238E27FC236}">
                <a16:creationId xmlns:a16="http://schemas.microsoft.com/office/drawing/2014/main" id="{2857A014-FF48-0DE2-C8D6-8A3062C61F62}"/>
              </a:ext>
            </a:extLst>
          </p:cNvPr>
          <p:cNvSpPr>
            <a:spLocks noGrp="1"/>
          </p:cNvSpPr>
          <p:nvPr>
            <p:ph type="body" idx="1"/>
          </p:nvPr>
        </p:nvSpPr>
        <p:spPr/>
        <p:txBody>
          <a:bodyPr/>
          <a:lstStyle/>
          <a:p>
            <a:pPr marL="0" marR="0" lvl="0" indent="0" algn="l" defTabSz="914400" rtl="0" eaLnBrk="1" fontAlgn="auto" latinLnBrk="0" hangingPunct="1">
              <a:lnSpc>
                <a:spcPct val="100000"/>
              </a:lnSpc>
              <a:spcBef>
                <a:spcPct val="0"/>
              </a:spcBef>
              <a:spcAft>
                <a:spcPts val="0"/>
              </a:spcAft>
              <a:buClrTx/>
              <a:buSzTx/>
              <a:buFontTx/>
              <a:buNone/>
              <a:tabLst/>
              <a:defRPr/>
            </a:pPr>
            <a:r>
              <a:rPr lang="en-US" sz="1600" dirty="0"/>
              <a:t>Kristie </a:t>
            </a:r>
          </a:p>
          <a:p>
            <a:pPr eaLnBrk="1" hangingPunct="1">
              <a:spcBef>
                <a:spcPct val="0"/>
              </a:spcBef>
            </a:pPr>
            <a:endParaRPr lang="en-US" sz="1600" kern="1200" dirty="0">
              <a:solidFill>
                <a:schemeClr val="tx1"/>
              </a:solidFill>
              <a:effectLst/>
              <a:latin typeface="+mn-lt"/>
              <a:ea typeface="+mn-ea"/>
              <a:cs typeface="+mn-cs"/>
            </a:endParaRPr>
          </a:p>
          <a:p>
            <a:pPr eaLnBrk="1" hangingPunct="1">
              <a:spcBef>
                <a:spcPct val="0"/>
              </a:spcBef>
            </a:pPr>
            <a:r>
              <a:rPr lang="en-US" sz="1600" kern="1200" dirty="0">
                <a:solidFill>
                  <a:schemeClr val="tx1"/>
                </a:solidFill>
                <a:effectLst/>
                <a:latin typeface="+mn-lt"/>
                <a:ea typeface="+mn-ea"/>
                <a:cs typeface="+mn-cs"/>
              </a:rPr>
              <a:t> - - In the current climate with the potential for shrinking budgets, partnership will become even more important. How well do these partners collaborate in your state? Each state is in a different place in terms of No Wrong Door sophistication </a:t>
            </a:r>
          </a:p>
          <a:p>
            <a:pPr eaLnBrk="1" hangingPunct="1">
              <a:spcBef>
                <a:spcPct val="0"/>
              </a:spcBef>
            </a:pPr>
            <a:endParaRPr lang="en-US" sz="1600" kern="1200" dirty="0">
              <a:solidFill>
                <a:schemeClr val="tx1"/>
              </a:solidFill>
              <a:effectLst/>
              <a:latin typeface="+mn-lt"/>
              <a:ea typeface="+mn-ea"/>
              <a:cs typeface="+mn-cs"/>
            </a:endParaRPr>
          </a:p>
          <a:p>
            <a:pPr eaLnBrk="1" hangingPunct="1">
              <a:spcBef>
                <a:spcPct val="0"/>
              </a:spcBef>
            </a:pPr>
            <a:r>
              <a:rPr lang="en-US" sz="1600" kern="1200" dirty="0">
                <a:solidFill>
                  <a:schemeClr val="tx1"/>
                </a:solidFill>
                <a:effectLst/>
                <a:latin typeface="+mn-lt"/>
                <a:ea typeface="+mn-ea"/>
                <a:cs typeface="+mn-cs"/>
              </a:rPr>
              <a:t>States are at various points in their collaboration across access point. Share Michigan example as best practice </a:t>
            </a:r>
          </a:p>
        </p:txBody>
      </p:sp>
      <p:sp>
        <p:nvSpPr>
          <p:cNvPr id="4" name="Slide Number Placeholder 3">
            <a:extLst>
              <a:ext uri="{FF2B5EF4-FFF2-40B4-BE49-F238E27FC236}">
                <a16:creationId xmlns:a16="http://schemas.microsoft.com/office/drawing/2014/main" id="{307A8BBE-BFBF-F5A5-2BA5-AFBBF927CC0A}"/>
              </a:ext>
            </a:extLst>
          </p:cNvPr>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fld id="{CC0A0E82-B373-4A4C-AF89-944DF260C051}" type="slidenum">
              <a:rPr kumimoji="0" lang="en-US" sz="1400" b="0" i="0" u="none" strike="noStrike" kern="0" cap="none" spc="0" normalizeH="0" baseline="0" noProof="0" smtClean="0">
                <a:ln>
                  <a:noFill/>
                </a:ln>
                <a:solidFill>
                  <a:srgbClr val="000000"/>
                </a:solidFill>
                <a:effectLst/>
                <a:uLnTx/>
                <a:uFillTx/>
                <a:latin typeface="Arial"/>
                <a:cs typeface="Arial"/>
                <a:sym typeface="Arial"/>
              </a:rPr>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t>6</a:t>
            </a:fld>
            <a:endParaRPr kumimoji="0" lang="en-US" sz="1400" b="0" i="0" u="none" strike="noStrike" kern="0" cap="none" spc="0" normalizeH="0" baseline="0" noProof="0">
              <a:ln>
                <a:noFill/>
              </a:ln>
              <a:solidFill>
                <a:srgbClr val="000000"/>
              </a:solidFill>
              <a:effectLst/>
              <a:uLnTx/>
              <a:uFillTx/>
              <a:latin typeface="Arial"/>
              <a:cs typeface="Arial"/>
              <a:sym typeface="Arial"/>
            </a:endParaRPr>
          </a:p>
        </p:txBody>
      </p:sp>
    </p:spTree>
    <p:extLst>
      <p:ext uri="{BB962C8B-B14F-4D97-AF65-F5344CB8AC3E}">
        <p14:creationId xmlns:p14="http://schemas.microsoft.com/office/powerpoint/2010/main" val="414225842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EF15DF2-5736-4936-918E-B06DF8ABD64B}" type="slidenum">
              <a:rPr lang="en-US" smtClean="0"/>
              <a:t>7</a:t>
            </a:fld>
            <a:endParaRPr lang="en-US"/>
          </a:p>
        </p:txBody>
      </p:sp>
    </p:spTree>
    <p:extLst>
      <p:ext uri="{BB962C8B-B14F-4D97-AF65-F5344CB8AC3E}">
        <p14:creationId xmlns:p14="http://schemas.microsoft.com/office/powerpoint/2010/main" val="79631201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EF15DF2-5736-4936-918E-B06DF8ABD64B}" type="slidenum">
              <a:rPr lang="en-US" smtClean="0"/>
              <a:t>8</a:t>
            </a:fld>
            <a:endParaRPr lang="en-US"/>
          </a:p>
        </p:txBody>
      </p:sp>
    </p:spTree>
    <p:extLst>
      <p:ext uri="{BB962C8B-B14F-4D97-AF65-F5344CB8AC3E}">
        <p14:creationId xmlns:p14="http://schemas.microsoft.com/office/powerpoint/2010/main" val="338366120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86ADF63-A51A-B810-9573-A4CB54BDAD5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C012178-1879-7792-6497-CAD19EB896B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2D630D5-D299-CDB2-6F09-76D57D5BDB2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13FE2F64-4FB9-D955-C26E-48DD2004C5C8}"/>
              </a:ext>
            </a:extLst>
          </p:cNvPr>
          <p:cNvSpPr>
            <a:spLocks noGrp="1"/>
          </p:cNvSpPr>
          <p:nvPr>
            <p:ph type="sldNum" sz="quarter" idx="5"/>
          </p:nvPr>
        </p:nvSpPr>
        <p:spPr/>
        <p:txBody>
          <a:bodyPr/>
          <a:lstStyle/>
          <a:p>
            <a:fld id="{AEF15DF2-5736-4936-918E-B06DF8ABD64B}" type="slidenum">
              <a:rPr lang="en-US" smtClean="0"/>
              <a:t>9</a:t>
            </a:fld>
            <a:endParaRPr lang="en-US"/>
          </a:p>
        </p:txBody>
      </p:sp>
    </p:spTree>
    <p:extLst>
      <p:ext uri="{BB962C8B-B14F-4D97-AF65-F5344CB8AC3E}">
        <p14:creationId xmlns:p14="http://schemas.microsoft.com/office/powerpoint/2010/main" val="223864073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8D5D42-D6CE-B1C5-0169-FD98D019476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2BBE9F4-749A-6B23-EA9E-F598D8FE880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3B96FF4-B47C-0DF5-73A4-F8072C0EE9B7}"/>
              </a:ext>
            </a:extLst>
          </p:cNvPr>
          <p:cNvSpPr>
            <a:spLocks noGrp="1"/>
          </p:cNvSpPr>
          <p:nvPr>
            <p:ph type="body" idx="1"/>
          </p:nvPr>
        </p:nvSpPr>
        <p:spPr/>
        <p:txBody>
          <a:bodyPr/>
          <a:lstStyle/>
          <a:p>
            <a:r>
              <a:rPr lang="en-US"/>
              <a:t>Christina </a:t>
            </a:r>
          </a:p>
          <a:p>
            <a:endParaRPr lang="en-US"/>
          </a:p>
          <a:p>
            <a:r>
              <a:rPr lang="en-US"/>
              <a:t>Join MM mailing list </a:t>
            </a:r>
          </a:p>
          <a:p>
            <a:endParaRPr lang="en-US"/>
          </a:p>
          <a:p>
            <a:r>
              <a:rPr lang="en-US"/>
              <a:t>https://www.ta-community.com/t/h7yzr7z/add-me-to-the-monday-mailer-distribution-list</a:t>
            </a:r>
          </a:p>
        </p:txBody>
      </p:sp>
      <p:sp>
        <p:nvSpPr>
          <p:cNvPr id="4" name="Slide Number Placeholder 3">
            <a:extLst>
              <a:ext uri="{FF2B5EF4-FFF2-40B4-BE49-F238E27FC236}">
                <a16:creationId xmlns:a16="http://schemas.microsoft.com/office/drawing/2014/main" id="{FA94B598-B26F-E52D-9FED-10D9CB19A7B1}"/>
              </a:ext>
            </a:extLst>
          </p:cNvPr>
          <p:cNvSpPr>
            <a:spLocks noGrp="1"/>
          </p:cNvSpPr>
          <p:nvPr>
            <p:ph type="sldNum" sz="quarter" idx="5"/>
          </p:nvPr>
        </p:nvSpPr>
        <p:spPr/>
        <p:txBody>
          <a:bodyPr/>
          <a:lstStyle/>
          <a:p>
            <a:fld id="{AEF15DF2-5736-4936-918E-B06DF8ABD64B}" type="slidenum">
              <a:rPr lang="en-US" smtClean="0"/>
              <a:t>10</a:t>
            </a:fld>
            <a:endParaRPr lang="en-US"/>
          </a:p>
        </p:txBody>
      </p:sp>
    </p:spTree>
    <p:extLst>
      <p:ext uri="{BB962C8B-B14F-4D97-AF65-F5344CB8AC3E}">
        <p14:creationId xmlns:p14="http://schemas.microsoft.com/office/powerpoint/2010/main" val="2783369255"/>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3-Title slide" preserve="1" userDrawn="1">
  <p:cSld name="3-Title slide">
    <p:spTree>
      <p:nvGrpSpPr>
        <p:cNvPr id="1" name="Shape 28"/>
        <p:cNvGrpSpPr/>
        <p:nvPr/>
      </p:nvGrpSpPr>
      <p:grpSpPr>
        <a:xfrm>
          <a:off x="0" y="0"/>
          <a:ext cx="0" cy="0"/>
          <a:chOff x="0" y="0"/>
          <a:chExt cx="0" cy="0"/>
        </a:xfrm>
      </p:grpSpPr>
      <p:sp>
        <p:nvSpPr>
          <p:cNvPr id="29" name="Google Shape;29;p30"/>
          <p:cNvSpPr txBox="1">
            <a:spLocks noGrp="1"/>
          </p:cNvSpPr>
          <p:nvPr>
            <p:ph type="title"/>
          </p:nvPr>
        </p:nvSpPr>
        <p:spPr>
          <a:xfrm>
            <a:off x="1254931" y="4358090"/>
            <a:ext cx="6675412" cy="959761"/>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Titillium Web"/>
              <a:buNone/>
              <a:defRPr sz="1800" b="1">
                <a:latin typeface="+mj-lt"/>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0" name="Google Shape;30;p30"/>
          <p:cNvSpPr txBox="1">
            <a:spLocks noGrp="1"/>
          </p:cNvSpPr>
          <p:nvPr>
            <p:ph type="body" idx="1"/>
          </p:nvPr>
        </p:nvSpPr>
        <p:spPr>
          <a:xfrm>
            <a:off x="1254932" y="5323581"/>
            <a:ext cx="9604659" cy="1143280"/>
          </a:xfrm>
          <a:prstGeom prst="rect">
            <a:avLst/>
          </a:prstGeom>
          <a:noFill/>
          <a:ln>
            <a:noFill/>
          </a:ln>
        </p:spPr>
        <p:txBody>
          <a:bodyPr spcFirstLastPara="1" wrap="square" lIns="91425" tIns="45700" rIns="91425" bIns="45700" anchor="t" anchorCtr="0">
            <a:normAutofit/>
          </a:bodyPr>
          <a:lstStyle>
            <a:lvl1pPr marL="0" lvl="0" indent="0" algn="l">
              <a:lnSpc>
                <a:spcPct val="90000"/>
              </a:lnSpc>
              <a:spcBef>
                <a:spcPts val="563"/>
              </a:spcBef>
              <a:spcAft>
                <a:spcPts val="0"/>
              </a:spcAft>
              <a:buClr>
                <a:schemeClr val="dk1"/>
              </a:buClr>
              <a:buSzPts val="1600"/>
              <a:buNone/>
              <a:defRPr sz="900" i="1">
                <a:latin typeface="+mj-lt"/>
              </a:defRPr>
            </a:lvl1pPr>
            <a:lvl2pPr marL="514350" lvl="1" indent="-128588" algn="l">
              <a:lnSpc>
                <a:spcPct val="90000"/>
              </a:lnSpc>
              <a:spcBef>
                <a:spcPts val="281"/>
              </a:spcBef>
              <a:spcAft>
                <a:spcPts val="0"/>
              </a:spcAft>
              <a:buClr>
                <a:schemeClr val="dk1"/>
              </a:buClr>
              <a:buSzPts val="1400"/>
              <a:buNone/>
              <a:defRPr sz="788"/>
            </a:lvl2pPr>
            <a:lvl3pPr marL="771525" lvl="2" indent="-128588" algn="l">
              <a:lnSpc>
                <a:spcPct val="90000"/>
              </a:lnSpc>
              <a:spcBef>
                <a:spcPts val="281"/>
              </a:spcBef>
              <a:spcAft>
                <a:spcPts val="0"/>
              </a:spcAft>
              <a:buClr>
                <a:schemeClr val="dk1"/>
              </a:buClr>
              <a:buSzPts val="1200"/>
              <a:buNone/>
              <a:defRPr sz="675"/>
            </a:lvl3pPr>
            <a:lvl4pPr marL="1028700" lvl="3" indent="-128588" algn="l">
              <a:lnSpc>
                <a:spcPct val="90000"/>
              </a:lnSpc>
              <a:spcBef>
                <a:spcPts val="281"/>
              </a:spcBef>
              <a:spcAft>
                <a:spcPts val="0"/>
              </a:spcAft>
              <a:buClr>
                <a:schemeClr val="dk1"/>
              </a:buClr>
              <a:buSzPts val="1000"/>
              <a:buNone/>
              <a:defRPr sz="563"/>
            </a:lvl4pPr>
            <a:lvl5pPr marL="1285875" lvl="4" indent="-128588" algn="l">
              <a:lnSpc>
                <a:spcPct val="90000"/>
              </a:lnSpc>
              <a:spcBef>
                <a:spcPts val="281"/>
              </a:spcBef>
              <a:spcAft>
                <a:spcPts val="0"/>
              </a:spcAft>
              <a:buClr>
                <a:schemeClr val="dk1"/>
              </a:buClr>
              <a:buSzPts val="1000"/>
              <a:buNone/>
              <a:defRPr sz="563"/>
            </a:lvl5pPr>
            <a:lvl6pPr marL="1543050" lvl="5" indent="-128588" algn="l">
              <a:lnSpc>
                <a:spcPct val="90000"/>
              </a:lnSpc>
              <a:spcBef>
                <a:spcPts val="281"/>
              </a:spcBef>
              <a:spcAft>
                <a:spcPts val="0"/>
              </a:spcAft>
              <a:buClr>
                <a:schemeClr val="dk1"/>
              </a:buClr>
              <a:buSzPts val="1000"/>
              <a:buNone/>
              <a:defRPr sz="563"/>
            </a:lvl6pPr>
            <a:lvl7pPr marL="1800225" lvl="6" indent="-128588" algn="l">
              <a:lnSpc>
                <a:spcPct val="90000"/>
              </a:lnSpc>
              <a:spcBef>
                <a:spcPts val="281"/>
              </a:spcBef>
              <a:spcAft>
                <a:spcPts val="0"/>
              </a:spcAft>
              <a:buClr>
                <a:schemeClr val="dk1"/>
              </a:buClr>
              <a:buSzPts val="1000"/>
              <a:buNone/>
              <a:defRPr sz="563"/>
            </a:lvl7pPr>
            <a:lvl8pPr marL="2057400" lvl="7" indent="-128588" algn="l">
              <a:lnSpc>
                <a:spcPct val="90000"/>
              </a:lnSpc>
              <a:spcBef>
                <a:spcPts val="281"/>
              </a:spcBef>
              <a:spcAft>
                <a:spcPts val="0"/>
              </a:spcAft>
              <a:buClr>
                <a:schemeClr val="dk1"/>
              </a:buClr>
              <a:buSzPts val="1000"/>
              <a:buNone/>
              <a:defRPr sz="563"/>
            </a:lvl8pPr>
            <a:lvl9pPr marL="2314575" lvl="8" indent="-128588" algn="l">
              <a:lnSpc>
                <a:spcPct val="90000"/>
              </a:lnSpc>
              <a:spcBef>
                <a:spcPts val="281"/>
              </a:spcBef>
              <a:spcAft>
                <a:spcPts val="0"/>
              </a:spcAft>
              <a:buClr>
                <a:schemeClr val="dk1"/>
              </a:buClr>
              <a:buSzPts val="1000"/>
              <a:buNone/>
              <a:defRPr sz="563"/>
            </a:lvl9pPr>
          </a:lstStyle>
          <a:p>
            <a:endParaRPr/>
          </a:p>
        </p:txBody>
      </p:sp>
      <p:sp>
        <p:nvSpPr>
          <p:cNvPr id="33" name="Google Shape;33;p30"/>
          <p:cNvSpPr>
            <a:spLocks noGrp="1"/>
          </p:cNvSpPr>
          <p:nvPr>
            <p:ph type="pic" idx="3"/>
          </p:nvPr>
        </p:nvSpPr>
        <p:spPr>
          <a:xfrm>
            <a:off x="3" y="751441"/>
            <a:ext cx="12191999" cy="2888055"/>
          </a:xfrm>
          <a:prstGeom prst="rect">
            <a:avLst/>
          </a:prstGeom>
          <a:noFill/>
          <a:ln>
            <a:noFill/>
          </a:ln>
        </p:spPr>
        <p:txBody>
          <a:bodyPr/>
          <a:lstStyle>
            <a:lvl1pPr>
              <a:defRPr>
                <a:latin typeface="+mj-lt"/>
              </a:defRPr>
            </a:lvl1pPr>
          </a:lstStyle>
          <a:p>
            <a:endParaRPr lang="en-US"/>
          </a:p>
        </p:txBody>
      </p:sp>
      <p:pic>
        <p:nvPicPr>
          <p:cNvPr id="8" name="Google Shape;27;p29">
            <a:extLst>
              <a:ext uri="{FF2B5EF4-FFF2-40B4-BE49-F238E27FC236}">
                <a16:creationId xmlns:a16="http://schemas.microsoft.com/office/drawing/2014/main" id="{7AA2E2F3-13D0-39CB-F541-054E851B87BE}"/>
              </a:ext>
            </a:extLst>
          </p:cNvPr>
          <p:cNvPicPr preferRelativeResize="0"/>
          <p:nvPr userDrawn="1"/>
        </p:nvPicPr>
        <p:blipFill>
          <a:blip r:embed="rId2" cstate="email">
            <a:extLst>
              <a:ext uri="{28A0092B-C50C-407E-A947-70E740481C1C}">
                <a14:useLocalDpi xmlns:a14="http://schemas.microsoft.com/office/drawing/2010/main"/>
              </a:ext>
            </a:extLst>
          </a:blip>
          <a:srcRect/>
          <a:stretch/>
        </p:blipFill>
        <p:spPr>
          <a:xfrm>
            <a:off x="11272342" y="155258"/>
            <a:ext cx="568601" cy="464856"/>
          </a:xfrm>
          <a:prstGeom prst="rect">
            <a:avLst/>
          </a:prstGeom>
          <a:noFill/>
          <a:ln>
            <a:noFill/>
          </a:ln>
        </p:spPr>
      </p:pic>
      <p:cxnSp>
        <p:nvCxnSpPr>
          <p:cNvPr id="2" name="Google Shape;377;p13">
            <a:extLst>
              <a:ext uri="{FF2B5EF4-FFF2-40B4-BE49-F238E27FC236}">
                <a16:creationId xmlns:a16="http://schemas.microsoft.com/office/drawing/2014/main" id="{9BFB2F77-18AC-A1A7-15DA-C933E18CEAE8}"/>
              </a:ext>
              <a:ext uri="{C183D7F6-B498-43B3-948B-1728B52AA6E4}">
                <adec:decorative xmlns:adec="http://schemas.microsoft.com/office/drawing/2017/decorative" val="1"/>
              </a:ext>
            </a:extLst>
          </p:cNvPr>
          <p:cNvCxnSpPr/>
          <p:nvPr userDrawn="1"/>
        </p:nvCxnSpPr>
        <p:spPr>
          <a:xfrm rot="10800000" flipH="1">
            <a:off x="1343861" y="4584905"/>
            <a:ext cx="1951119" cy="123"/>
          </a:xfrm>
          <a:prstGeom prst="straightConnector1">
            <a:avLst/>
          </a:prstGeom>
          <a:noFill/>
          <a:ln w="57150" cap="flat" cmpd="sng">
            <a:solidFill>
              <a:srgbClr val="BE1E2D"/>
            </a:solidFill>
            <a:prstDash val="solid"/>
            <a:miter lim="800000"/>
            <a:headEnd type="none" w="sm" len="sm"/>
            <a:tailEnd type="none" w="sm" len="sm"/>
          </a:ln>
        </p:spPr>
      </p:cxnSp>
      <p:pic>
        <p:nvPicPr>
          <p:cNvPr id="3" name="Picture 2" descr="A group of doors with text&#10;&#10;Description automatically generated">
            <a:extLst>
              <a:ext uri="{FF2B5EF4-FFF2-40B4-BE49-F238E27FC236}">
                <a16:creationId xmlns:a16="http://schemas.microsoft.com/office/drawing/2014/main" id="{50BBA71E-05EC-A9B7-39A1-E4C488F2C0E5}"/>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49629" y="137913"/>
            <a:ext cx="835059" cy="944009"/>
          </a:xfrm>
          <a:prstGeom prst="rect">
            <a:avLst/>
          </a:prstGeom>
        </p:spPr>
      </p:pic>
    </p:spTree>
    <p:extLst>
      <p:ext uri="{BB962C8B-B14F-4D97-AF65-F5344CB8AC3E}">
        <p14:creationId xmlns:p14="http://schemas.microsoft.com/office/powerpoint/2010/main" val="410926976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1_two content section" preserve="1" userDrawn="1">
  <p:cSld name="1_two content section">
    <p:spTree>
      <p:nvGrpSpPr>
        <p:cNvPr id="1" name="Shape 131"/>
        <p:cNvGrpSpPr/>
        <p:nvPr/>
      </p:nvGrpSpPr>
      <p:grpSpPr>
        <a:xfrm>
          <a:off x="0" y="0"/>
          <a:ext cx="0" cy="0"/>
          <a:chOff x="0" y="0"/>
          <a:chExt cx="0" cy="0"/>
        </a:xfrm>
      </p:grpSpPr>
      <p:sp>
        <p:nvSpPr>
          <p:cNvPr id="132" name="Google Shape;132;p40"/>
          <p:cNvSpPr txBox="1">
            <a:spLocks noGrp="1"/>
          </p:cNvSpPr>
          <p:nvPr>
            <p:ph type="title"/>
          </p:nvPr>
        </p:nvSpPr>
        <p:spPr>
          <a:xfrm>
            <a:off x="1193801" y="227715"/>
            <a:ext cx="9973732" cy="791702"/>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sz="4400">
                <a:solidFill>
                  <a:schemeClr val="accent1"/>
                </a:solidFill>
                <a:latin typeface="+mj-lt"/>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 name="Text Placeholder 3">
            <a:extLst>
              <a:ext uri="{FF2B5EF4-FFF2-40B4-BE49-F238E27FC236}">
                <a16:creationId xmlns:a16="http://schemas.microsoft.com/office/drawing/2014/main" id="{308E77D8-7528-C2D0-266F-82F1D7C90494}"/>
              </a:ext>
            </a:extLst>
          </p:cNvPr>
          <p:cNvSpPr>
            <a:spLocks noGrp="1"/>
          </p:cNvSpPr>
          <p:nvPr>
            <p:ph type="body" sz="quarter" idx="10"/>
          </p:nvPr>
        </p:nvSpPr>
        <p:spPr>
          <a:xfrm>
            <a:off x="1193801" y="1342213"/>
            <a:ext cx="9973732" cy="4568825"/>
          </a:xfrm>
        </p:spPr>
        <p:txBody>
          <a:bodyPr/>
          <a:lstStyle>
            <a:lvl1pPr marL="129481" indent="-129481">
              <a:lnSpc>
                <a:spcPct val="100000"/>
              </a:lnSpc>
              <a:buSzPct val="100000"/>
              <a:buFont typeface="Wingdings" panose="05000000000000000000" pitchFamily="2" charset="2"/>
              <a:buChar char="§"/>
              <a:defRPr lang="en-US" sz="2400" b="0" i="0" u="none" strike="noStrike" cap="none" smtClean="0">
                <a:solidFill>
                  <a:schemeClr val="dk1"/>
                </a:solidFill>
                <a:latin typeface="+mn-lt"/>
                <a:ea typeface="Titillium Web"/>
                <a:cs typeface="Titillium Web"/>
                <a:sym typeface="Titillium Web"/>
              </a:defRPr>
            </a:lvl1pPr>
            <a:lvl2pPr marL="417017" indent="-192881">
              <a:lnSpc>
                <a:spcPct val="100000"/>
              </a:lnSpc>
              <a:defRPr lang="en-US" sz="2000" b="0" i="0" u="none" strike="noStrike" cap="none" dirty="0" smtClean="0">
                <a:solidFill>
                  <a:schemeClr val="dk1"/>
                </a:solidFill>
                <a:latin typeface="+mn-lt"/>
                <a:ea typeface="Titillium Web"/>
                <a:cs typeface="Titillium Web"/>
                <a:sym typeface="Titillium Web"/>
              </a:defRPr>
            </a:lvl2pPr>
            <a:lvl3pPr marL="643831" indent="-192881">
              <a:defRPr lang="en-US" sz="1600" b="0" i="0" u="none" strike="noStrike" cap="none" dirty="0" smtClean="0">
                <a:solidFill>
                  <a:schemeClr val="dk1"/>
                </a:solidFill>
                <a:latin typeface="+mn-lt"/>
                <a:ea typeface="Titillium Web"/>
                <a:cs typeface="Titillium Web"/>
                <a:sym typeface="Titillium Web"/>
              </a:defRPr>
            </a:lvl3pPr>
            <a:lvl4pPr marL="868859" indent="-160735">
              <a:defRPr lang="en-US" sz="1400" b="0" i="0" u="none" strike="noStrike" cap="none" dirty="0" smtClean="0">
                <a:solidFill>
                  <a:schemeClr val="dk1"/>
                </a:solidFill>
                <a:latin typeface="+mn-lt"/>
                <a:ea typeface="Titillium Web"/>
                <a:cs typeface="Titillium Web"/>
                <a:sym typeface="Titillium Web"/>
              </a:defRPr>
            </a:lvl4pPr>
            <a:lvl5pPr marL="1092994" indent="-160735">
              <a:defRPr lang="en-US" sz="1200" b="0" i="0" u="none" strike="noStrike" cap="none" dirty="0">
                <a:solidFill>
                  <a:schemeClr val="dk1"/>
                </a:solidFill>
                <a:latin typeface="+mn-lt"/>
                <a:ea typeface="Titillium Web"/>
                <a:cs typeface="Titillium Web"/>
                <a:sym typeface="Titillium Web"/>
              </a:defRPr>
            </a:lvl5pPr>
          </a:lstStyle>
          <a:p>
            <a:pPr lvl="0"/>
            <a:r>
              <a:rPr lang="en-US"/>
              <a:t>Click to edit Master text styles</a:t>
            </a:r>
          </a:p>
          <a:p>
            <a:pPr marL="320576" marR="0" lvl="1" indent="-96441" algn="l" rtl="0">
              <a:lnSpc>
                <a:spcPct val="90000"/>
              </a:lnSpc>
              <a:spcBef>
                <a:spcPts val="281"/>
              </a:spcBef>
              <a:spcAft>
                <a:spcPts val="0"/>
              </a:spcAft>
              <a:buClr>
                <a:schemeClr val="accent1"/>
              </a:buClr>
              <a:buSzPct val="100000"/>
              <a:buFont typeface="Arial"/>
              <a:buChar char="•"/>
            </a:pPr>
            <a:r>
              <a:rPr lang="en-US"/>
              <a:t>Second level</a:t>
            </a:r>
          </a:p>
          <a:p>
            <a:pPr marL="547391" marR="0" lvl="2" indent="-96441" algn="l" rtl="0">
              <a:lnSpc>
                <a:spcPct val="90000"/>
              </a:lnSpc>
              <a:spcBef>
                <a:spcPts val="281"/>
              </a:spcBef>
              <a:spcAft>
                <a:spcPts val="0"/>
              </a:spcAft>
              <a:buClr>
                <a:schemeClr val="accent2"/>
              </a:buClr>
              <a:buSzPct val="100000"/>
              <a:buFont typeface="Wingdings" panose="05000000000000000000" pitchFamily="2" charset="2"/>
              <a:buChar char="§"/>
            </a:pPr>
            <a:r>
              <a:rPr lang="en-US"/>
              <a:t>Third level</a:t>
            </a:r>
          </a:p>
          <a:p>
            <a:pPr marL="804566" marR="0" lvl="3" indent="-96441" algn="l" rtl="0">
              <a:lnSpc>
                <a:spcPct val="90000"/>
              </a:lnSpc>
              <a:spcBef>
                <a:spcPts val="281"/>
              </a:spcBef>
              <a:spcAft>
                <a:spcPts val="0"/>
              </a:spcAft>
              <a:buClr>
                <a:schemeClr val="accent3"/>
              </a:buClr>
              <a:buSzPct val="100000"/>
              <a:buFont typeface="Arial" panose="020B0604020202020204" pitchFamily="34" charset="0"/>
              <a:buChar char="•"/>
            </a:pPr>
            <a:r>
              <a:rPr lang="en-US"/>
              <a:t>Fourth level</a:t>
            </a:r>
          </a:p>
          <a:p>
            <a:pPr marL="1028700" marR="0" lvl="4" indent="-96441" algn="l" rtl="0">
              <a:lnSpc>
                <a:spcPct val="90000"/>
              </a:lnSpc>
              <a:spcBef>
                <a:spcPts val="281"/>
              </a:spcBef>
              <a:spcAft>
                <a:spcPts val="0"/>
              </a:spcAft>
              <a:buClr>
                <a:schemeClr val="accent4"/>
              </a:buClr>
              <a:buSzPct val="100000"/>
              <a:buFont typeface="Wingdings" panose="05000000000000000000" pitchFamily="2" charset="2"/>
              <a:buChar char="§"/>
            </a:pPr>
            <a:r>
              <a:rPr lang="en-US"/>
              <a:t>Fifth level</a:t>
            </a:r>
          </a:p>
        </p:txBody>
      </p:sp>
      <p:pic>
        <p:nvPicPr>
          <p:cNvPr id="2" name="Picture 1" descr="A group of doors with text&#10;&#10;Description automatically generated">
            <a:extLst>
              <a:ext uri="{FF2B5EF4-FFF2-40B4-BE49-F238E27FC236}">
                <a16:creationId xmlns:a16="http://schemas.microsoft.com/office/drawing/2014/main" id="{41D0C2C3-E06D-C0DA-3D39-83860DECB0AE}"/>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49629" y="137913"/>
            <a:ext cx="835059" cy="944009"/>
          </a:xfrm>
          <a:prstGeom prst="rect">
            <a:avLst/>
          </a:prstGeom>
        </p:spPr>
      </p:pic>
    </p:spTree>
    <p:extLst>
      <p:ext uri="{BB962C8B-B14F-4D97-AF65-F5344CB8AC3E}">
        <p14:creationId xmlns:p14="http://schemas.microsoft.com/office/powerpoint/2010/main" val="383327179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1_Comparison" preserve="1" userDrawn="1">
  <p:cSld name="1_Comparison">
    <p:bg>
      <p:bgPr>
        <a:solidFill>
          <a:srgbClr val="075190"/>
        </a:solidFill>
        <a:effectLst/>
      </p:bgPr>
    </p:bg>
    <p:spTree>
      <p:nvGrpSpPr>
        <p:cNvPr id="1" name="Shape 137"/>
        <p:cNvGrpSpPr/>
        <p:nvPr/>
      </p:nvGrpSpPr>
      <p:grpSpPr>
        <a:xfrm>
          <a:off x="0" y="0"/>
          <a:ext cx="0" cy="0"/>
          <a:chOff x="0" y="0"/>
          <a:chExt cx="0" cy="0"/>
        </a:xfrm>
      </p:grpSpPr>
      <p:sp>
        <p:nvSpPr>
          <p:cNvPr id="2" name="Google Shape;55;p33">
            <a:extLst>
              <a:ext uri="{FF2B5EF4-FFF2-40B4-BE49-F238E27FC236}">
                <a16:creationId xmlns:a16="http://schemas.microsoft.com/office/drawing/2014/main" id="{CC45F643-A167-7635-D7FF-3E96DBE0B3CC}"/>
              </a:ext>
            </a:extLst>
          </p:cNvPr>
          <p:cNvSpPr/>
          <p:nvPr userDrawn="1"/>
        </p:nvSpPr>
        <p:spPr>
          <a:xfrm>
            <a:off x="0" y="6619075"/>
            <a:ext cx="12192000" cy="246888"/>
          </a:xfrm>
          <a:prstGeom prst="rect">
            <a:avLst/>
          </a:prstGeom>
          <a:solidFill>
            <a:schemeClr val="lt1"/>
          </a:solidFill>
          <a:ln>
            <a:noFill/>
          </a:ln>
        </p:spPr>
        <p:txBody>
          <a:bodyPr spcFirstLastPara="1" wrap="square" lIns="51427" tIns="25706" rIns="51427" bIns="25706"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013" b="0" i="0" u="none" strike="noStrike" cap="none">
              <a:solidFill>
                <a:schemeClr val="lt1"/>
              </a:solidFill>
              <a:latin typeface="Calibri"/>
              <a:ea typeface="Calibri"/>
              <a:cs typeface="Calibri"/>
              <a:sym typeface="Calibri"/>
            </a:endParaRPr>
          </a:p>
        </p:txBody>
      </p:sp>
      <p:sp>
        <p:nvSpPr>
          <p:cNvPr id="3" name="Google Shape;146;p42">
            <a:extLst>
              <a:ext uri="{FF2B5EF4-FFF2-40B4-BE49-F238E27FC236}">
                <a16:creationId xmlns:a16="http://schemas.microsoft.com/office/drawing/2014/main" id="{0D439D33-6287-16FD-BBA7-D27183B36657}"/>
              </a:ext>
            </a:extLst>
          </p:cNvPr>
          <p:cNvSpPr txBox="1">
            <a:spLocks noGrp="1"/>
          </p:cNvSpPr>
          <p:nvPr>
            <p:ph type="title"/>
          </p:nvPr>
        </p:nvSpPr>
        <p:spPr>
          <a:xfrm>
            <a:off x="838200" y="3090912"/>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solidFill>
                  <a:schemeClr val="bg1"/>
                </a:solidFill>
                <a:latin typeface="+mj-lt"/>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cxnSp>
        <p:nvCxnSpPr>
          <p:cNvPr id="4" name="Google Shape;377;p13">
            <a:extLst>
              <a:ext uri="{FF2B5EF4-FFF2-40B4-BE49-F238E27FC236}">
                <a16:creationId xmlns:a16="http://schemas.microsoft.com/office/drawing/2014/main" id="{7F95637A-936D-ECF5-7A95-DE61B6A9E11E}"/>
              </a:ext>
              <a:ext uri="{C183D7F6-B498-43B3-948B-1728B52AA6E4}">
                <adec:decorative xmlns:adec="http://schemas.microsoft.com/office/drawing/2017/decorative" val="1"/>
              </a:ext>
            </a:extLst>
          </p:cNvPr>
          <p:cNvCxnSpPr>
            <a:cxnSpLocks/>
          </p:cNvCxnSpPr>
          <p:nvPr userDrawn="1"/>
        </p:nvCxnSpPr>
        <p:spPr>
          <a:xfrm>
            <a:off x="954393" y="3223786"/>
            <a:ext cx="4092060" cy="0"/>
          </a:xfrm>
          <a:prstGeom prst="straightConnector1">
            <a:avLst/>
          </a:prstGeom>
          <a:noFill/>
          <a:ln w="57150" cap="flat" cmpd="sng">
            <a:solidFill>
              <a:schemeClr val="accent3"/>
            </a:solidFill>
            <a:prstDash val="solid"/>
            <a:miter lim="800000"/>
            <a:headEnd type="none" w="sm" len="sm"/>
            <a:tailEnd type="none" w="sm" len="sm"/>
          </a:ln>
        </p:spPr>
      </p:cxnSp>
      <p:sp>
        <p:nvSpPr>
          <p:cNvPr id="5" name="Rectangle 4">
            <a:extLst>
              <a:ext uri="{FF2B5EF4-FFF2-40B4-BE49-F238E27FC236}">
                <a16:creationId xmlns:a16="http://schemas.microsoft.com/office/drawing/2014/main" id="{CD19B5EB-39AC-6B1B-BB35-20C51359F978}"/>
              </a:ext>
            </a:extLst>
          </p:cNvPr>
          <p:cNvSpPr/>
          <p:nvPr userDrawn="1"/>
        </p:nvSpPr>
        <p:spPr>
          <a:xfrm>
            <a:off x="69011" y="86264"/>
            <a:ext cx="1544129" cy="802048"/>
          </a:xfrm>
          <a:prstGeom prst="rect">
            <a:avLst/>
          </a:prstGeom>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4E9CA83A-578B-88B6-0EC5-5471A84F2A86}"/>
              </a:ext>
            </a:extLst>
          </p:cNvPr>
          <p:cNvSpPr/>
          <p:nvPr userDrawn="1"/>
        </p:nvSpPr>
        <p:spPr>
          <a:xfrm>
            <a:off x="10426460" y="86264"/>
            <a:ext cx="1544129" cy="802048"/>
          </a:xfrm>
          <a:prstGeom prst="rect">
            <a:avLst/>
          </a:prstGeom>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90138917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atin typeface="+mj-lt"/>
              </a:defRPr>
            </a:lvl1pPr>
          </a:lstStyle>
          <a:p>
            <a:r>
              <a:rPr lang="en-US"/>
              <a:t>Click to edit Master title style</a:t>
            </a:r>
          </a:p>
        </p:txBody>
      </p:sp>
      <p:sp>
        <p:nvSpPr>
          <p:cNvPr id="3" name="Content Placeholder 2"/>
          <p:cNvSpPr>
            <a:spLocks noGrp="1"/>
          </p:cNvSpPr>
          <p:nvPr>
            <p:ph idx="1"/>
          </p:nvPr>
        </p:nvSpPr>
        <p:spPr/>
        <p:txBody>
          <a:bodyPr/>
          <a:lstStyle>
            <a:lvl1pPr marL="342900" indent="-342900">
              <a:buFont typeface="Arial" panose="020B0604020202020204" pitchFamily="34" charset="0"/>
              <a:buChar char="•"/>
              <a:defRPr/>
            </a:lvl1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pic>
        <p:nvPicPr>
          <p:cNvPr id="4" name="Picture 3" descr="A group of doors with text&#10;&#10;Description automatically generated">
            <a:extLst>
              <a:ext uri="{FF2B5EF4-FFF2-40B4-BE49-F238E27FC236}">
                <a16:creationId xmlns:a16="http://schemas.microsoft.com/office/drawing/2014/main" id="{550D5512-992B-3AE8-4CAF-763B6AD88D76}"/>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49629" y="137913"/>
            <a:ext cx="835059" cy="944009"/>
          </a:xfrm>
          <a:prstGeom prst="rect">
            <a:avLst/>
          </a:prstGeom>
        </p:spPr>
      </p:pic>
    </p:spTree>
    <p:extLst>
      <p:ext uri="{BB962C8B-B14F-4D97-AF65-F5344CB8AC3E}">
        <p14:creationId xmlns:p14="http://schemas.microsoft.com/office/powerpoint/2010/main" val="269954197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itle">
  <p:cSld name="Title Slide">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4A3FE7E5-9DF4-557A-65D9-84F5F61A9A01}"/>
              </a:ext>
            </a:extLst>
          </p:cNvPr>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5" name="Rectangle 4">
            <a:extLst>
              <a:ext uri="{FF2B5EF4-FFF2-40B4-BE49-F238E27FC236}">
                <a16:creationId xmlns:a16="http://schemas.microsoft.com/office/drawing/2014/main" id="{A35B33BB-F785-0251-2376-561C69EBEDD3}"/>
              </a:ext>
            </a:extLst>
          </p:cNvPr>
          <p:cNvSpPr/>
          <p:nvPr/>
        </p:nvSpPr>
        <p:spPr>
          <a:xfrm>
            <a:off x="0" y="6334125"/>
            <a:ext cx="12188825" cy="635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cxnSp>
        <p:nvCxnSpPr>
          <p:cNvPr id="6" name="Straight Connector 5">
            <a:extLst>
              <a:ext uri="{FF2B5EF4-FFF2-40B4-BE49-F238E27FC236}">
                <a16:creationId xmlns:a16="http://schemas.microsoft.com/office/drawing/2014/main" id="{1DEB457B-469F-D1B4-A580-9C80E5C17E74}"/>
              </a:ext>
            </a:extLst>
          </p:cNvPr>
          <p:cNvCxnSpPr/>
          <p:nvPr/>
        </p:nvCxnSpPr>
        <p:spPr>
          <a:xfrm>
            <a:off x="1208088" y="4343400"/>
            <a:ext cx="9875837"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ctrTitle"/>
          </p:nvPr>
        </p:nvSpPr>
        <p:spPr>
          <a:xfrm>
            <a:off x="1097280" y="758952"/>
            <a:ext cx="10058400" cy="3566160"/>
          </a:xfrm>
        </p:spPr>
        <p:txBody>
          <a:bodyPr/>
          <a:lstStyle>
            <a:lvl1pPr algn="l">
              <a:lnSpc>
                <a:spcPct val="85000"/>
              </a:lnSpc>
              <a:defRPr sz="8000" spc="-50" baseline="0">
                <a:solidFill>
                  <a:schemeClr val="tx1">
                    <a:lumMod val="85000"/>
                    <a:lumOff val="15000"/>
                  </a:schemeClr>
                </a:solidFill>
              </a:defRPr>
            </a:lvl1pPr>
          </a:lstStyle>
          <a:p>
            <a:r>
              <a:rPr lang="en-US"/>
              <a:t>Click to edit Master title style</a:t>
            </a:r>
          </a:p>
        </p:txBody>
      </p:sp>
      <p:sp>
        <p:nvSpPr>
          <p:cNvPr id="3" name="Subtitle 2"/>
          <p:cNvSpPr>
            <a:spLocks noGrp="1"/>
          </p:cNvSpPr>
          <p:nvPr>
            <p:ph type="subTitle" idx="1"/>
          </p:nvPr>
        </p:nvSpPr>
        <p:spPr>
          <a:xfrm>
            <a:off x="1100051" y="4455621"/>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p>
        </p:txBody>
      </p:sp>
      <p:sp>
        <p:nvSpPr>
          <p:cNvPr id="7" name="Date Placeholder 3">
            <a:extLst>
              <a:ext uri="{FF2B5EF4-FFF2-40B4-BE49-F238E27FC236}">
                <a16:creationId xmlns:a16="http://schemas.microsoft.com/office/drawing/2014/main" id="{14CB2F3B-0215-C5F9-B4FE-23AA7FB50B2C}"/>
              </a:ext>
            </a:extLst>
          </p:cNvPr>
          <p:cNvSpPr>
            <a:spLocks noGrp="1"/>
          </p:cNvSpPr>
          <p:nvPr>
            <p:ph type="dt" sz="half" idx="10"/>
          </p:nvPr>
        </p:nvSpPr>
        <p:spPr/>
        <p:txBody>
          <a:bodyPr/>
          <a:lstStyle>
            <a:lvl1pPr>
              <a:defRPr/>
            </a:lvl1pPr>
          </a:lstStyle>
          <a:p>
            <a:pPr>
              <a:defRPr/>
            </a:pPr>
            <a:fld id="{7D7CDCAF-1390-49E4-B358-FA76638D4636}" type="datetime1">
              <a:rPr lang="en-US"/>
              <a:pPr>
                <a:defRPr/>
              </a:pPr>
              <a:t>9/10/2026</a:t>
            </a:fld>
            <a:endParaRPr lang="en-US"/>
          </a:p>
        </p:txBody>
      </p:sp>
      <p:sp>
        <p:nvSpPr>
          <p:cNvPr id="8" name="Footer Placeholder 4">
            <a:extLst>
              <a:ext uri="{FF2B5EF4-FFF2-40B4-BE49-F238E27FC236}">
                <a16:creationId xmlns:a16="http://schemas.microsoft.com/office/drawing/2014/main" id="{0E8941C4-928D-103A-1359-2DF4ADF3C8D0}"/>
              </a:ext>
            </a:extLst>
          </p:cNvPr>
          <p:cNvSpPr>
            <a:spLocks noGrp="1"/>
          </p:cNvSpPr>
          <p:nvPr>
            <p:ph type="ftr" sz="quarter" idx="11"/>
          </p:nvPr>
        </p:nvSpPr>
        <p:spPr/>
        <p:txBody>
          <a:bodyPr/>
          <a:lstStyle>
            <a:lvl1pPr>
              <a:defRPr/>
            </a:lvl1pPr>
          </a:lstStyle>
          <a:p>
            <a:pPr>
              <a:defRPr/>
            </a:pPr>
            <a:endParaRPr lang="en-US"/>
          </a:p>
        </p:txBody>
      </p:sp>
      <p:sp>
        <p:nvSpPr>
          <p:cNvPr id="9" name="Slide Number Placeholder 5">
            <a:extLst>
              <a:ext uri="{FF2B5EF4-FFF2-40B4-BE49-F238E27FC236}">
                <a16:creationId xmlns:a16="http://schemas.microsoft.com/office/drawing/2014/main" id="{47D2C4BF-B5D4-7479-0705-194F5161783C}"/>
              </a:ext>
            </a:extLst>
          </p:cNvPr>
          <p:cNvSpPr>
            <a:spLocks noGrp="1"/>
          </p:cNvSpPr>
          <p:nvPr>
            <p:ph type="sldNum" sz="quarter" idx="12"/>
          </p:nvPr>
        </p:nvSpPr>
        <p:spPr/>
        <p:txBody>
          <a:bodyPr/>
          <a:lstStyle>
            <a:lvl1pPr>
              <a:defRPr/>
            </a:lvl1pPr>
          </a:lstStyle>
          <a:p>
            <a:pPr>
              <a:defRPr/>
            </a:pPr>
            <a:fld id="{DD27AC29-7F93-41EE-801C-CEBC2FD1AA62}" type="slidenum">
              <a:rPr lang="en-US"/>
              <a:pPr>
                <a:defRPr/>
              </a:pPr>
              <a:t>‹#›</a:t>
            </a:fld>
            <a:endParaRPr lang="en-US"/>
          </a:p>
        </p:txBody>
      </p:sp>
    </p:spTree>
    <p:extLst>
      <p:ext uri="{BB962C8B-B14F-4D97-AF65-F5344CB8AC3E}">
        <p14:creationId xmlns:p14="http://schemas.microsoft.com/office/powerpoint/2010/main" val="295930707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cSld name="DEFAULT">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10662820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26"/>
          <p:cNvSpPr txBox="1">
            <a:spLocks noGrp="1"/>
          </p:cNvSpPr>
          <p:nvPr>
            <p:ph type="title"/>
          </p:nvPr>
        </p:nvSpPr>
        <p:spPr>
          <a:xfrm>
            <a:off x="838200" y="3090912"/>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Titillium Web"/>
              <a:buNone/>
              <a:defRPr sz="4400" b="0" i="0" u="none" strike="noStrike" cap="none">
                <a:solidFill>
                  <a:schemeClr val="dk1"/>
                </a:solidFill>
                <a:latin typeface="Titillium Web"/>
                <a:ea typeface="Titillium Web"/>
                <a:cs typeface="Titillium Web"/>
                <a:sym typeface="Titillium Web"/>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sp>
        <p:nvSpPr>
          <p:cNvPr id="7" name="Google Shape;7;p26"/>
          <p:cNvSpPr txBox="1">
            <a:spLocks noGrp="1"/>
          </p:cNvSpPr>
          <p:nvPr>
            <p:ph type="body" idx="1"/>
          </p:nvPr>
        </p:nvSpPr>
        <p:spPr>
          <a:xfrm>
            <a:off x="838200" y="4563291"/>
            <a:ext cx="10515600" cy="1613672"/>
          </a:xfrm>
          <a:prstGeom prst="rect">
            <a:avLst/>
          </a:prstGeom>
          <a:noFill/>
          <a:ln>
            <a:noFill/>
          </a:ln>
        </p:spPr>
        <p:txBody>
          <a:bodyPr spcFirstLastPara="1" wrap="square" lIns="91425" tIns="45700" rIns="91425" bIns="45700" anchor="t" anchorCtr="0">
            <a:normAutofit/>
          </a:bodyPr>
          <a:lstStyle>
            <a:lvl1pPr marL="457200" marR="0" lvl="0" indent="-228600" algn="l" rtl="0">
              <a:lnSpc>
                <a:spcPct val="90000"/>
              </a:lnSpc>
              <a:spcBef>
                <a:spcPts val="1000"/>
              </a:spcBef>
              <a:spcAft>
                <a:spcPts val="0"/>
              </a:spcAft>
              <a:buClr>
                <a:schemeClr val="dk1"/>
              </a:buClr>
              <a:buSzPts val="2800"/>
              <a:buFont typeface="Arial"/>
              <a:buNone/>
              <a:defRPr sz="2800" b="0" i="0" u="none" strike="noStrike" cap="none">
                <a:solidFill>
                  <a:schemeClr val="dk1"/>
                </a:solidFill>
                <a:latin typeface="Titillium Web"/>
                <a:ea typeface="Titillium Web"/>
                <a:cs typeface="Titillium Web"/>
                <a:sym typeface="Titillium Web"/>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Titillium Web"/>
                <a:ea typeface="Titillium Web"/>
                <a:cs typeface="Titillium Web"/>
                <a:sym typeface="Titillium Web"/>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Titillium Web"/>
                <a:ea typeface="Titillium Web"/>
                <a:cs typeface="Titillium Web"/>
                <a:sym typeface="Titillium Web"/>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Titillium Web"/>
                <a:ea typeface="Titillium Web"/>
                <a:cs typeface="Titillium Web"/>
                <a:sym typeface="Titillium Web"/>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Titillium Web"/>
                <a:ea typeface="Titillium Web"/>
                <a:cs typeface="Titillium Web"/>
                <a:sym typeface="Titillium Web"/>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8" name="Google Shape;8;p26"/>
          <p:cNvSpPr/>
          <p:nvPr/>
        </p:nvSpPr>
        <p:spPr>
          <a:xfrm>
            <a:off x="2" y="6618337"/>
            <a:ext cx="11823300" cy="246888"/>
          </a:xfrm>
          <a:prstGeom prst="rect">
            <a:avLst/>
          </a:prstGeom>
          <a:solidFill>
            <a:srgbClr val="075190"/>
          </a:solidFill>
          <a:ln>
            <a:noFill/>
          </a:ln>
        </p:spPr>
        <p:txBody>
          <a:bodyPr spcFirstLastPara="1" wrap="square" lIns="51427" tIns="25706" rIns="51427" bIns="25706"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013" b="0" i="0" u="none" strike="noStrike" cap="none">
              <a:solidFill>
                <a:schemeClr val="lt1"/>
              </a:solidFill>
              <a:latin typeface="Calibri"/>
              <a:ea typeface="Calibri"/>
              <a:cs typeface="Calibri"/>
              <a:sym typeface="Calibri"/>
            </a:endParaRPr>
          </a:p>
        </p:txBody>
      </p:sp>
      <p:sp>
        <p:nvSpPr>
          <p:cNvPr id="10" name="Google Shape;10;p26"/>
          <p:cNvSpPr/>
          <p:nvPr/>
        </p:nvSpPr>
        <p:spPr>
          <a:xfrm>
            <a:off x="10363200" y="6618337"/>
            <a:ext cx="1828800" cy="246888"/>
          </a:xfrm>
          <a:prstGeom prst="rect">
            <a:avLst/>
          </a:prstGeom>
          <a:solidFill>
            <a:srgbClr val="F9A21A"/>
          </a:solidFill>
          <a:ln>
            <a:noFill/>
          </a:ln>
        </p:spPr>
        <p:txBody>
          <a:bodyPr spcFirstLastPara="1" wrap="square" lIns="51427" tIns="51427" rIns="51427" bIns="51427"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788" b="0" i="0" u="none" strike="noStrike" cap="none">
              <a:solidFill>
                <a:srgbClr val="000000"/>
              </a:solidFill>
              <a:latin typeface="Arial"/>
              <a:ea typeface="Arial"/>
              <a:cs typeface="Arial"/>
              <a:sym typeface="Arial"/>
            </a:endParaRPr>
          </a:p>
        </p:txBody>
      </p:sp>
      <p:sp>
        <p:nvSpPr>
          <p:cNvPr id="2" name="Google Shape;10;p26">
            <a:extLst>
              <a:ext uri="{FF2B5EF4-FFF2-40B4-BE49-F238E27FC236}">
                <a16:creationId xmlns:a16="http://schemas.microsoft.com/office/drawing/2014/main" id="{39278194-149E-7248-5A15-5E78B0DCEFA0}"/>
              </a:ext>
            </a:extLst>
          </p:cNvPr>
          <p:cNvSpPr/>
          <p:nvPr userDrawn="1"/>
        </p:nvSpPr>
        <p:spPr>
          <a:xfrm>
            <a:off x="8534400" y="6618337"/>
            <a:ext cx="1828800" cy="246888"/>
          </a:xfrm>
          <a:prstGeom prst="rect">
            <a:avLst/>
          </a:prstGeom>
          <a:solidFill>
            <a:schemeClr val="accent2"/>
          </a:solidFill>
          <a:ln>
            <a:noFill/>
          </a:ln>
        </p:spPr>
        <p:txBody>
          <a:bodyPr spcFirstLastPara="1" wrap="square" lIns="51427" tIns="51427" rIns="51427" bIns="51427"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788" b="0" i="0" u="none" strike="noStrike" cap="none">
              <a:solidFill>
                <a:srgbClr val="000000"/>
              </a:solidFill>
              <a:latin typeface="Arial"/>
              <a:ea typeface="Arial"/>
              <a:cs typeface="Arial"/>
              <a:sym typeface="Arial"/>
            </a:endParaRPr>
          </a:p>
        </p:txBody>
      </p:sp>
      <p:pic>
        <p:nvPicPr>
          <p:cNvPr id="4" name="Picture 3" descr="A group of doors with text&#10;&#10;Description automatically generated">
            <a:extLst>
              <a:ext uri="{FF2B5EF4-FFF2-40B4-BE49-F238E27FC236}">
                <a16:creationId xmlns:a16="http://schemas.microsoft.com/office/drawing/2014/main" id="{9F02CAF4-CB86-4B51-F86E-78BCE6766583}"/>
              </a:ext>
            </a:extLst>
          </p:cNvPr>
          <p:cNvPicPr>
            <a:picLocks noChangeAspect="1"/>
          </p:cNvPicPr>
          <p:nvPr userDrawn="1"/>
        </p:nvPicPr>
        <p:blipFill>
          <a:blip r:embed="rId8" cstate="print">
            <a:extLst>
              <a:ext uri="{28A0092B-C50C-407E-A947-70E740481C1C}">
                <a14:useLocalDpi xmlns:a14="http://schemas.microsoft.com/office/drawing/2010/main" val="0"/>
              </a:ext>
            </a:extLst>
          </a:blip>
          <a:stretch>
            <a:fillRect/>
          </a:stretch>
        </p:blipFill>
        <p:spPr>
          <a:xfrm>
            <a:off x="149629" y="137913"/>
            <a:ext cx="835059" cy="944009"/>
          </a:xfrm>
          <a:prstGeom prst="rect">
            <a:avLst/>
          </a:prstGeom>
        </p:spPr>
      </p:pic>
    </p:spTree>
    <p:extLst>
      <p:ext uri="{BB962C8B-B14F-4D97-AF65-F5344CB8AC3E}">
        <p14:creationId xmlns:p14="http://schemas.microsoft.com/office/powerpoint/2010/main" val="4128910215"/>
      </p:ext>
    </p:extLst>
  </p:cSld>
  <p:clrMap bg1="lt1" tx1="dk1" bg2="dk2" tx2="lt2" accent1="accent1" accent2="accent2" accent3="accent3" accent4="accent4" accent5="accent5" accent6="accent6" hlink="hlink" folHlink="folHlink"/>
  <p:sldLayoutIdLst>
    <p:sldLayoutId id="2147483661" r:id="rId1"/>
    <p:sldLayoutId id="2147483662" r:id="rId2"/>
    <p:sldLayoutId id="2147483665" r:id="rId3"/>
    <p:sldLayoutId id="2147483666" r:id="rId4"/>
    <p:sldLayoutId id="2147483668" r:id="rId5"/>
    <p:sldLayoutId id="2147483672" r:id="rId6"/>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mj-lt"/>
          <a:ea typeface="Arial Black" panose="020B0A04020102020204" pitchFamily="34" charset="0"/>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L="227013" marR="0" lvl="0" indent="1588" algn="l" rtl="0">
        <a:lnSpc>
          <a:spcPct val="100000"/>
        </a:lnSpc>
        <a:spcBef>
          <a:spcPts val="0"/>
        </a:spcBef>
        <a:spcAft>
          <a:spcPts val="0"/>
        </a:spcAft>
        <a:buClr>
          <a:srgbClr val="000000"/>
        </a:buClr>
        <a:buFont typeface="Arial"/>
        <a:defRPr sz="1400" b="0" i="0" u="none" strike="noStrike" cap="none">
          <a:solidFill>
            <a:srgbClr val="000000"/>
          </a:solidFill>
          <a:latin typeface="+mj-lt"/>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3.png"/><Relationship Id="rId7"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5.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2.xml"/><Relationship Id="rId1" Type="http://schemas.openxmlformats.org/officeDocument/2006/relationships/slideLayout" Target="../slideLayouts/slideLayout4.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8.xml"/><Relationship Id="rId1" Type="http://schemas.openxmlformats.org/officeDocument/2006/relationships/slideLayout" Target="../slideLayouts/slideLayout2.xml"/><Relationship Id="rId5" Type="http://schemas.openxmlformats.org/officeDocument/2006/relationships/image" Target="../media/image17.png"/><Relationship Id="rId4" Type="http://schemas.openxmlformats.org/officeDocument/2006/relationships/image" Target="../media/image16.png"/></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19.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F7F7F7"/>
        </a:solidFill>
        <a:effectLst/>
      </p:bgPr>
    </p:bg>
    <p:spTree>
      <p:nvGrpSpPr>
        <p:cNvPr id="1" name="">
          <a:extLst>
            <a:ext uri="{FF2B5EF4-FFF2-40B4-BE49-F238E27FC236}">
              <a16:creationId xmlns:a16="http://schemas.microsoft.com/office/drawing/2014/main" id="{23F03EDB-C1A5-3F9F-206D-2367E9467AD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53D1F1D-CADA-9A10-D3C6-80A362B22607}"/>
              </a:ext>
            </a:extLst>
          </p:cNvPr>
          <p:cNvSpPr>
            <a:spLocks noGrp="1"/>
          </p:cNvSpPr>
          <p:nvPr>
            <p:ph type="ctrTitle"/>
          </p:nvPr>
        </p:nvSpPr>
        <p:spPr>
          <a:xfrm>
            <a:off x="1705674" y="1081922"/>
            <a:ext cx="8780652" cy="858837"/>
          </a:xfrm>
        </p:spPr>
        <p:txBody>
          <a:bodyPr>
            <a:noAutofit/>
          </a:bodyPr>
          <a:lstStyle/>
          <a:p>
            <a:pPr algn="ctr" eaLnBrk="1" hangingPunct="1">
              <a:defRPr/>
            </a:pPr>
            <a:r>
              <a:rPr lang="en-US" sz="3600" b="1" dirty="0">
                <a:solidFill>
                  <a:schemeClr val="accent1"/>
                </a:solidFill>
                <a:latin typeface="+mj-lt"/>
              </a:rPr>
              <a:t>Opening Every Door: Using Partnerships and Technology to Boost Access in No Wrong Door Systems </a:t>
            </a:r>
          </a:p>
        </p:txBody>
      </p:sp>
      <p:pic>
        <p:nvPicPr>
          <p:cNvPr id="94213" name="Picture 3" descr="Administration for Community Living logo">
            <a:extLst>
              <a:ext uri="{FF2B5EF4-FFF2-40B4-BE49-F238E27FC236}">
                <a16:creationId xmlns:a16="http://schemas.microsoft.com/office/drawing/2014/main" id="{471B0552-F9A4-9867-F91D-55FDC8C42183}"/>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0206037" y="137913"/>
            <a:ext cx="1838325" cy="76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3" descr="No Wrong Door logo">
            <a:extLst>
              <a:ext uri="{FF2B5EF4-FFF2-40B4-BE49-F238E27FC236}">
                <a16:creationId xmlns:a16="http://schemas.microsoft.com/office/drawing/2014/main" id="{C596BF70-9247-8E48-9EF2-45B4EFBBCBFE}"/>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49629" y="137913"/>
            <a:ext cx="835059" cy="944009"/>
          </a:xfrm>
          <a:prstGeom prst="rect">
            <a:avLst/>
          </a:prstGeom>
        </p:spPr>
      </p:pic>
      <p:grpSp>
        <p:nvGrpSpPr>
          <p:cNvPr id="15" name="Group 14">
            <a:extLst>
              <a:ext uri="{FF2B5EF4-FFF2-40B4-BE49-F238E27FC236}">
                <a16:creationId xmlns:a16="http://schemas.microsoft.com/office/drawing/2014/main" id="{C26EE3A4-BC29-97F7-113D-C081B6E4A285}"/>
              </a:ext>
            </a:extLst>
          </p:cNvPr>
          <p:cNvGrpSpPr/>
          <p:nvPr/>
        </p:nvGrpSpPr>
        <p:grpSpPr>
          <a:xfrm>
            <a:off x="0" y="3320790"/>
            <a:ext cx="12192000" cy="2502416"/>
            <a:chOff x="60872" y="3125729"/>
            <a:chExt cx="12192000" cy="2502416"/>
          </a:xfrm>
        </p:grpSpPr>
        <p:pic>
          <p:nvPicPr>
            <p:cNvPr id="8" name="Picture 7" descr="A red door with a white handle&#10;&#10;AI-generated content may be incorrect.">
              <a:extLst>
                <a:ext uri="{FF2B5EF4-FFF2-40B4-BE49-F238E27FC236}">
                  <a16:creationId xmlns:a16="http://schemas.microsoft.com/office/drawing/2014/main" id="{510E038F-4713-3D29-27C7-1FE17EFA3339}"/>
                </a:ext>
              </a:extLst>
            </p:cNvPr>
            <p:cNvPicPr>
              <a:picLocks noChangeAspect="1"/>
            </p:cNvPicPr>
            <p:nvPr/>
          </p:nvPicPr>
          <p:blipFill>
            <a:blip r:embed="rId5">
              <a:extLst>
                <a:ext uri="{28A0092B-C50C-407E-A947-70E740481C1C}">
                  <a14:useLocalDpi xmlns:a14="http://schemas.microsoft.com/office/drawing/2010/main" val="0"/>
                </a:ext>
              </a:extLst>
            </a:blip>
            <a:srcRect l="1893"/>
            <a:stretch/>
          </p:blipFill>
          <p:spPr>
            <a:xfrm>
              <a:off x="60872" y="3125732"/>
              <a:ext cx="3154775" cy="2502413"/>
            </a:xfrm>
            <a:prstGeom prst="rect">
              <a:avLst/>
            </a:prstGeom>
          </p:spPr>
        </p:pic>
        <p:pic>
          <p:nvPicPr>
            <p:cNvPr id="10" name="Picture 9" descr="A blue door with a white handle&#10;&#10;AI-generated content may be incorrect.">
              <a:extLst>
                <a:ext uri="{FF2B5EF4-FFF2-40B4-BE49-F238E27FC236}">
                  <a16:creationId xmlns:a16="http://schemas.microsoft.com/office/drawing/2014/main" id="{ADC50567-2D69-9DC3-9532-1CE6FC839295}"/>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093903" y="3125731"/>
              <a:ext cx="3215647" cy="2502413"/>
            </a:xfrm>
            <a:prstGeom prst="rect">
              <a:avLst/>
            </a:prstGeom>
          </p:spPr>
        </p:pic>
        <p:pic>
          <p:nvPicPr>
            <p:cNvPr id="12" name="Picture 11" descr="A yellow door with a handle&#10;&#10;AI-generated content may be incorrect.">
              <a:extLst>
                <a:ext uri="{FF2B5EF4-FFF2-40B4-BE49-F238E27FC236}">
                  <a16:creationId xmlns:a16="http://schemas.microsoft.com/office/drawing/2014/main" id="{7DA1891A-B21F-6C4C-D87B-1D3FFE87F470}"/>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096000" y="3125730"/>
              <a:ext cx="3215647" cy="2502413"/>
            </a:xfrm>
            <a:prstGeom prst="rect">
              <a:avLst/>
            </a:prstGeom>
          </p:spPr>
        </p:pic>
        <p:pic>
          <p:nvPicPr>
            <p:cNvPr id="14" name="Picture 13" descr="A green door with a handle&#10;&#10;AI-generated content may be incorrect.">
              <a:extLst>
                <a:ext uri="{FF2B5EF4-FFF2-40B4-BE49-F238E27FC236}">
                  <a16:creationId xmlns:a16="http://schemas.microsoft.com/office/drawing/2014/main" id="{20F5D6EF-A012-8D06-68E1-0C7B08CB77B7}"/>
                </a:ext>
              </a:extLst>
            </p:cNvPr>
            <p:cNvPicPr>
              <a:picLocks noChangeAspect="1"/>
            </p:cNvPicPr>
            <p:nvPr/>
          </p:nvPicPr>
          <p:blipFill>
            <a:blip r:embed="rId8">
              <a:extLst>
                <a:ext uri="{28A0092B-C50C-407E-A947-70E740481C1C}">
                  <a14:useLocalDpi xmlns:a14="http://schemas.microsoft.com/office/drawing/2010/main" val="0"/>
                </a:ext>
              </a:extLst>
            </a:blip>
            <a:srcRect r="1893"/>
            <a:stretch/>
          </p:blipFill>
          <p:spPr>
            <a:xfrm>
              <a:off x="9098097" y="3125729"/>
              <a:ext cx="3154775" cy="2502413"/>
            </a:xfrm>
            <a:prstGeom prst="rect">
              <a:avLst/>
            </a:prstGeom>
          </p:spPr>
        </p:pic>
      </p:grpSp>
      <p:sp>
        <p:nvSpPr>
          <p:cNvPr id="3" name="TextBox 2">
            <a:extLst>
              <a:ext uri="{FF2B5EF4-FFF2-40B4-BE49-F238E27FC236}">
                <a16:creationId xmlns:a16="http://schemas.microsoft.com/office/drawing/2014/main" id="{14E96591-0CD9-AA74-0F1A-B0D3F63054DD}"/>
              </a:ext>
            </a:extLst>
          </p:cNvPr>
          <p:cNvSpPr txBox="1"/>
          <p:nvPr/>
        </p:nvSpPr>
        <p:spPr>
          <a:xfrm>
            <a:off x="2164702" y="2766792"/>
            <a:ext cx="7277877" cy="369332"/>
          </a:xfrm>
          <a:prstGeom prst="rect">
            <a:avLst/>
          </a:prstGeom>
          <a:noFill/>
        </p:spPr>
        <p:txBody>
          <a:bodyPr wrap="square" rtlCol="0">
            <a:spAutoFit/>
          </a:bodyPr>
          <a:lstStyle/>
          <a:p>
            <a:pPr algn="ctr">
              <a:spcAft>
                <a:spcPts val="1200"/>
              </a:spcAft>
            </a:pPr>
            <a:r>
              <a:rPr lang="en-US" b="1" dirty="0"/>
              <a:t>August 25, 2026</a:t>
            </a:r>
            <a:endParaRPr lang="en-US" sz="2800" b="1" dirty="0">
              <a:solidFill>
                <a:schemeClr val="bg2"/>
              </a:solidFill>
            </a:endParaRPr>
          </a:p>
        </p:txBody>
      </p:sp>
    </p:spTree>
    <p:extLst>
      <p:ext uri="{BB962C8B-B14F-4D97-AF65-F5344CB8AC3E}">
        <p14:creationId xmlns:p14="http://schemas.microsoft.com/office/powerpoint/2010/main" val="344085055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A8B1769-FD96-3FD1-30C8-B7B7215500F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9276A01-74A5-6D8C-516F-4DDC3E7ACCC9}"/>
              </a:ext>
            </a:extLst>
          </p:cNvPr>
          <p:cNvSpPr>
            <a:spLocks noGrp="1"/>
          </p:cNvSpPr>
          <p:nvPr>
            <p:ph type="title"/>
          </p:nvPr>
        </p:nvSpPr>
        <p:spPr>
          <a:xfrm>
            <a:off x="835818" y="198544"/>
            <a:ext cx="10515600" cy="791702"/>
          </a:xfrm>
        </p:spPr>
        <p:txBody>
          <a:bodyPr/>
          <a:lstStyle/>
          <a:p>
            <a:pPr algn="ctr"/>
            <a:r>
              <a:rPr lang="en-US" b="1">
                <a:solidFill>
                  <a:schemeClr val="accent1"/>
                </a:solidFill>
              </a:rPr>
              <a:t>Agenda</a:t>
            </a:r>
          </a:p>
        </p:txBody>
      </p:sp>
      <p:graphicFrame>
        <p:nvGraphicFramePr>
          <p:cNvPr id="5" name="Diagram 4">
            <a:extLst>
              <a:ext uri="{FF2B5EF4-FFF2-40B4-BE49-F238E27FC236}">
                <a16:creationId xmlns:a16="http://schemas.microsoft.com/office/drawing/2014/main" id="{366C4AA7-59E3-3962-B898-1D0EF9EF050B}"/>
              </a:ext>
            </a:extLst>
          </p:cNvPr>
          <p:cNvGraphicFramePr/>
          <p:nvPr>
            <p:extLst>
              <p:ext uri="{D42A27DB-BD31-4B8C-83A1-F6EECF244321}">
                <p14:modId xmlns:p14="http://schemas.microsoft.com/office/powerpoint/2010/main" val="3244121769"/>
              </p:ext>
            </p:extLst>
          </p:nvPr>
        </p:nvGraphicFramePr>
        <p:xfrm>
          <a:off x="986471" y="1237129"/>
          <a:ext cx="10013222" cy="501488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20911781"/>
      </p:ext>
    </p:extLst>
  </p:cSld>
  <p:clrMapOvr>
    <a:masterClrMapping/>
  </p:clrMapOvr>
  <p:transition spd="slow">
    <p:push dir="u"/>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D1302A-040E-5E11-1C08-5BBC84BE2AC8}"/>
              </a:ext>
            </a:extLst>
          </p:cNvPr>
          <p:cNvSpPr>
            <a:spLocks noGrp="1"/>
          </p:cNvSpPr>
          <p:nvPr>
            <p:ph type="title"/>
          </p:nvPr>
        </p:nvSpPr>
        <p:spPr>
          <a:xfrm>
            <a:off x="1322960" y="164653"/>
            <a:ext cx="9973732" cy="791702"/>
          </a:xfrm>
        </p:spPr>
        <p:txBody>
          <a:bodyPr/>
          <a:lstStyle/>
          <a:p>
            <a:r>
              <a:rPr lang="en-US" b="1" dirty="0"/>
              <a:t>No Wrong Door Reach &amp; Marketing</a:t>
            </a:r>
          </a:p>
        </p:txBody>
      </p:sp>
      <p:sp>
        <p:nvSpPr>
          <p:cNvPr id="4" name="Rectangle 3">
            <a:extLst>
              <a:ext uri="{FF2B5EF4-FFF2-40B4-BE49-F238E27FC236}">
                <a16:creationId xmlns:a16="http://schemas.microsoft.com/office/drawing/2014/main" id="{9C348217-AE8E-6343-2147-D08C3E06A2F8}"/>
              </a:ext>
            </a:extLst>
          </p:cNvPr>
          <p:cNvSpPr/>
          <p:nvPr/>
        </p:nvSpPr>
        <p:spPr>
          <a:xfrm>
            <a:off x="6833937" y="1059120"/>
            <a:ext cx="4829694" cy="5315661"/>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6166D6E-9CC8-26C9-1E82-C80F1D8D2F39}"/>
              </a:ext>
            </a:extLst>
          </p:cNvPr>
          <p:cNvSpPr txBox="1"/>
          <p:nvPr/>
        </p:nvSpPr>
        <p:spPr>
          <a:xfrm>
            <a:off x="7108962" y="1251626"/>
            <a:ext cx="4279644" cy="4739759"/>
          </a:xfrm>
          <a:prstGeom prst="rect">
            <a:avLst/>
          </a:prstGeom>
          <a:noFill/>
        </p:spPr>
        <p:txBody>
          <a:bodyPr wrap="square" rtlCol="0">
            <a:spAutoFit/>
          </a:bodyPr>
          <a:lstStyle/>
          <a:p>
            <a:pPr algn="ctr">
              <a:spcAft>
                <a:spcPts val="600"/>
              </a:spcAft>
            </a:pPr>
            <a:r>
              <a:rPr lang="en-US" sz="1650" b="1" dirty="0"/>
              <a:t>Person-centered counseling:</a:t>
            </a:r>
          </a:p>
          <a:p>
            <a:pPr marL="285750" indent="-285750">
              <a:buFont typeface="Arial" panose="020B0604020202020204" pitchFamily="34" charset="0"/>
              <a:buChar char="•"/>
            </a:pPr>
            <a:r>
              <a:rPr lang="en-US" sz="1650" dirty="0"/>
              <a:t>Assists with any immediate needs and plans for future needs</a:t>
            </a:r>
          </a:p>
          <a:p>
            <a:pPr marL="285750" indent="-285750">
              <a:buFont typeface="Arial" panose="020B0604020202020204" pitchFamily="34" charset="0"/>
              <a:buChar char="•"/>
            </a:pPr>
            <a:r>
              <a:rPr lang="en-US" sz="1650" dirty="0"/>
              <a:t>Identifies goals, strengths, and preferences, and who should be part of the process</a:t>
            </a:r>
          </a:p>
          <a:p>
            <a:pPr marL="285750" indent="-285750">
              <a:buFont typeface="Arial" panose="020B0604020202020204" pitchFamily="34" charset="0"/>
              <a:buChar char="•"/>
            </a:pPr>
            <a:r>
              <a:rPr lang="en-US" sz="1650" dirty="0"/>
              <a:t>Involves a comprehensive review of and linkage to private resources and informal supports</a:t>
            </a:r>
          </a:p>
          <a:p>
            <a:pPr marL="285750" indent="-285750">
              <a:buFont typeface="Arial" panose="020B0604020202020204" pitchFamily="34" charset="0"/>
              <a:buChar char="•"/>
            </a:pPr>
            <a:r>
              <a:rPr lang="en-US" sz="1650" dirty="0"/>
              <a:t>Facilitates informed choice of available options and the development of the person-centered plan</a:t>
            </a:r>
          </a:p>
          <a:p>
            <a:pPr marL="285750" indent="-285750">
              <a:buFont typeface="Arial" panose="020B0604020202020204" pitchFamily="34" charset="0"/>
              <a:buChar char="•"/>
            </a:pPr>
            <a:r>
              <a:rPr lang="en-US" sz="1650" dirty="0"/>
              <a:t>Helps individuals apply for public programs and navigate through the entire eligibility process</a:t>
            </a:r>
          </a:p>
          <a:p>
            <a:pPr marL="285750" indent="-285750">
              <a:buFont typeface="Arial" panose="020B0604020202020204" pitchFamily="34" charset="0"/>
              <a:buChar char="•"/>
            </a:pPr>
            <a:r>
              <a:rPr lang="en-US" sz="1650" dirty="0"/>
              <a:t>Follows-up to ensure services are initiated and meet the needs of the individual, and is adjusted as necessary</a:t>
            </a:r>
          </a:p>
        </p:txBody>
      </p:sp>
      <p:pic>
        <p:nvPicPr>
          <p:cNvPr id="14" name="Picture 13">
            <a:extLst>
              <a:ext uri="{FF2B5EF4-FFF2-40B4-BE49-F238E27FC236}">
                <a16:creationId xmlns:a16="http://schemas.microsoft.com/office/drawing/2014/main" id="{678A1321-5AE9-669F-1226-C14BD2CE42BB}"/>
              </a:ext>
            </a:extLst>
          </p:cNvPr>
          <p:cNvPicPr>
            <a:picLocks noChangeAspect="1"/>
          </p:cNvPicPr>
          <p:nvPr/>
        </p:nvPicPr>
        <p:blipFill>
          <a:blip r:embed="rId3"/>
          <a:stretch>
            <a:fillRect/>
          </a:stretch>
        </p:blipFill>
        <p:spPr>
          <a:xfrm>
            <a:off x="803394" y="1598767"/>
            <a:ext cx="5558077" cy="4286407"/>
          </a:xfrm>
          <a:prstGeom prst="rect">
            <a:avLst/>
          </a:prstGeom>
        </p:spPr>
      </p:pic>
    </p:spTree>
    <p:extLst>
      <p:ext uri="{BB962C8B-B14F-4D97-AF65-F5344CB8AC3E}">
        <p14:creationId xmlns:p14="http://schemas.microsoft.com/office/powerpoint/2010/main" val="18406165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703B1F-DDAE-B871-5AD9-D041EBC3F6F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E0F983F-1C95-E2A8-19C7-304C37415B70}"/>
              </a:ext>
            </a:extLst>
          </p:cNvPr>
          <p:cNvSpPr>
            <a:spLocks noGrp="1"/>
          </p:cNvSpPr>
          <p:nvPr>
            <p:ph type="title"/>
          </p:nvPr>
        </p:nvSpPr>
        <p:spPr/>
        <p:txBody>
          <a:bodyPr/>
          <a:lstStyle/>
          <a:p>
            <a:r>
              <a:rPr lang="en-US"/>
              <a:t>ACL’s Vision for Access Systems </a:t>
            </a:r>
          </a:p>
        </p:txBody>
      </p:sp>
    </p:spTree>
    <p:extLst>
      <p:ext uri="{BB962C8B-B14F-4D97-AF65-F5344CB8AC3E}">
        <p14:creationId xmlns:p14="http://schemas.microsoft.com/office/powerpoint/2010/main" val="347161113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3CFF3AC-3121-13A6-4B69-A09147453DD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4998C26-6104-A120-3D48-3CE05BF25648}"/>
              </a:ext>
            </a:extLst>
          </p:cNvPr>
          <p:cNvSpPr>
            <a:spLocks noGrp="1"/>
          </p:cNvSpPr>
          <p:nvPr>
            <p:ph type="title"/>
          </p:nvPr>
        </p:nvSpPr>
        <p:spPr>
          <a:xfrm>
            <a:off x="835818" y="276934"/>
            <a:ext cx="10515600" cy="791702"/>
          </a:xfrm>
        </p:spPr>
        <p:txBody>
          <a:bodyPr/>
          <a:lstStyle/>
          <a:p>
            <a:pPr algn="ctr"/>
            <a:r>
              <a:rPr lang="en-US" b="1">
                <a:solidFill>
                  <a:schemeClr val="accent1"/>
                </a:solidFill>
              </a:rPr>
              <a:t>No Wrong Door</a:t>
            </a:r>
          </a:p>
        </p:txBody>
      </p:sp>
      <p:pic>
        <p:nvPicPr>
          <p:cNvPr id="6" name="Picture 5" descr="Screenshot of the six elements of a no wrong door system. Listed in order, they are one-stop coordinated system (not just one entity or network); single standard process (common protocols and information exchange); objective and neutral (impartial and unbiased); person-centered (focusing on you and not the system); seamless and person-friendly (tell your story once); and use of private and public programs (streamlined access to long-term services and supports).">
            <a:extLst>
              <a:ext uri="{FF2B5EF4-FFF2-40B4-BE49-F238E27FC236}">
                <a16:creationId xmlns:a16="http://schemas.microsoft.com/office/drawing/2014/main" id="{4C610AFE-C9EA-4B45-9783-58733049B28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0506" y="1364337"/>
            <a:ext cx="11470989" cy="2937208"/>
          </a:xfrm>
          <a:prstGeom prst="rect">
            <a:avLst/>
          </a:prstGeom>
        </p:spPr>
      </p:pic>
      <p:sp>
        <p:nvSpPr>
          <p:cNvPr id="3" name="Rectangle: Rounded Corners 2">
            <a:extLst>
              <a:ext uri="{FF2B5EF4-FFF2-40B4-BE49-F238E27FC236}">
                <a16:creationId xmlns:a16="http://schemas.microsoft.com/office/drawing/2014/main" id="{5D8BC78B-27BC-B6E9-72C2-907A68C4E6C0}"/>
              </a:ext>
            </a:extLst>
          </p:cNvPr>
          <p:cNvSpPr/>
          <p:nvPr/>
        </p:nvSpPr>
        <p:spPr>
          <a:xfrm>
            <a:off x="780362" y="4972876"/>
            <a:ext cx="10631276" cy="720092"/>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a:t>A No Wrong Door system makes it easier for people to get the services they need.</a:t>
            </a:r>
          </a:p>
        </p:txBody>
      </p:sp>
    </p:spTree>
    <p:extLst>
      <p:ext uri="{BB962C8B-B14F-4D97-AF65-F5344CB8AC3E}">
        <p14:creationId xmlns:p14="http://schemas.microsoft.com/office/powerpoint/2010/main" val="4094466164"/>
      </p:ext>
    </p:extLst>
  </p:cSld>
  <p:clrMapOvr>
    <a:masterClrMapping/>
  </p:clrMapOvr>
  <p:transition spd="slow">
    <p:push dir="u"/>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7A8F856-4C85-CDDF-3E84-511D972A9B4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E73CB8C-85C8-E9FA-4A81-7B80AB111035}"/>
              </a:ext>
            </a:extLst>
          </p:cNvPr>
          <p:cNvSpPr>
            <a:spLocks noGrp="1"/>
          </p:cNvSpPr>
          <p:nvPr>
            <p:ph type="title"/>
          </p:nvPr>
        </p:nvSpPr>
        <p:spPr>
          <a:xfrm>
            <a:off x="803166" y="265930"/>
            <a:ext cx="10585668" cy="791702"/>
          </a:xfrm>
        </p:spPr>
        <p:txBody>
          <a:bodyPr>
            <a:noAutofit/>
          </a:bodyPr>
          <a:lstStyle/>
          <a:p>
            <a:pPr algn="ctr"/>
            <a:r>
              <a:rPr lang="en-US" sz="3600" b="1">
                <a:solidFill>
                  <a:schemeClr val="accent1"/>
                </a:solidFill>
              </a:rPr>
              <a:t>Federal Vision; State Governance</a:t>
            </a:r>
            <a:endParaRPr lang="en-US" sz="3600" b="1">
              <a:solidFill>
                <a:schemeClr val="accent1"/>
              </a:solidFill>
              <a:highlight>
                <a:srgbClr val="FFFF00"/>
              </a:highlight>
            </a:endParaRPr>
          </a:p>
        </p:txBody>
      </p:sp>
      <p:sp>
        <p:nvSpPr>
          <p:cNvPr id="3" name="TextBox 2">
            <a:extLst>
              <a:ext uri="{FF2B5EF4-FFF2-40B4-BE49-F238E27FC236}">
                <a16:creationId xmlns:a16="http://schemas.microsoft.com/office/drawing/2014/main" id="{0CC6E864-CFA7-1FF3-2303-C48DDBA512B5}"/>
              </a:ext>
            </a:extLst>
          </p:cNvPr>
          <p:cNvSpPr txBox="1"/>
          <p:nvPr/>
        </p:nvSpPr>
        <p:spPr>
          <a:xfrm>
            <a:off x="706859" y="1957692"/>
            <a:ext cx="3029694" cy="3446026"/>
          </a:xfrm>
          <a:prstGeom prst="roundRect">
            <a:avLst/>
          </a:prstGeom>
          <a:solidFill>
            <a:schemeClr val="accent2"/>
          </a:solidFill>
        </p:spPr>
        <p:txBody>
          <a:bodyPr wrap="square" rtlCol="0">
            <a:spAutoFit/>
          </a:bodyPr>
          <a:lstStyle/>
          <a:p>
            <a:pPr algn="ctr"/>
            <a:r>
              <a:rPr lang="en-US" sz="2000">
                <a:solidFill>
                  <a:schemeClr val="bg1"/>
                </a:solidFill>
              </a:rPr>
              <a:t>No Wrong Door is a network of state agencies and community-based organizations that help people access long-term services and supports (LTSS) by coordinating entry points.</a:t>
            </a:r>
          </a:p>
        </p:txBody>
      </p:sp>
      <p:pic>
        <p:nvPicPr>
          <p:cNvPr id="6" name="Picture 1">
            <a:extLst>
              <a:ext uri="{FF2B5EF4-FFF2-40B4-BE49-F238E27FC236}">
                <a16:creationId xmlns:a16="http://schemas.microsoft.com/office/drawing/2014/main" id="{8FFF1524-EB28-2643-A0E2-F83776AD5E6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18500" y="1125181"/>
            <a:ext cx="6272946" cy="4925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195885294"/>
      </p:ext>
    </p:extLst>
  </p:cSld>
  <p:clrMapOvr>
    <a:masterClrMapping/>
  </p:clrMapOvr>
  <p:transition spd="slow">
    <p:push dir="u"/>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80A982-5732-B126-AB21-B7BEF886AF6C}"/>
              </a:ext>
            </a:extLst>
          </p:cNvPr>
          <p:cNvSpPr>
            <a:spLocks noGrp="1"/>
          </p:cNvSpPr>
          <p:nvPr>
            <p:ph type="title"/>
          </p:nvPr>
        </p:nvSpPr>
        <p:spPr/>
        <p:txBody>
          <a:bodyPr/>
          <a:lstStyle/>
          <a:p>
            <a:r>
              <a:rPr lang="en-US" dirty="0"/>
              <a:t>State Panel </a:t>
            </a:r>
          </a:p>
        </p:txBody>
      </p:sp>
    </p:spTree>
    <p:extLst>
      <p:ext uri="{BB962C8B-B14F-4D97-AF65-F5344CB8AC3E}">
        <p14:creationId xmlns:p14="http://schemas.microsoft.com/office/powerpoint/2010/main" val="158809810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85AAA670-CCE3-E379-823C-55E5C953E6E8}"/>
              </a:ext>
            </a:extLst>
          </p:cNvPr>
          <p:cNvSpPr>
            <a:spLocks noGrp="1"/>
          </p:cNvSpPr>
          <p:nvPr>
            <p:ph type="title"/>
          </p:nvPr>
        </p:nvSpPr>
        <p:spPr/>
        <p:txBody>
          <a:bodyPr/>
          <a:lstStyle/>
          <a:p>
            <a:r>
              <a:rPr lang="en-US" dirty="0"/>
              <a:t>State Innovations </a:t>
            </a:r>
          </a:p>
        </p:txBody>
      </p:sp>
      <p:sp>
        <p:nvSpPr>
          <p:cNvPr id="3" name="Text Placeholder 2">
            <a:extLst>
              <a:ext uri="{FF2B5EF4-FFF2-40B4-BE49-F238E27FC236}">
                <a16:creationId xmlns:a16="http://schemas.microsoft.com/office/drawing/2014/main" id="{7C9D2C3F-6D61-C3C4-6089-4B6A4B386168}"/>
              </a:ext>
            </a:extLst>
          </p:cNvPr>
          <p:cNvSpPr>
            <a:spLocks noGrp="1"/>
          </p:cNvSpPr>
          <p:nvPr>
            <p:ph type="body" sz="quarter" idx="10"/>
          </p:nvPr>
        </p:nvSpPr>
        <p:spPr>
          <a:xfrm>
            <a:off x="701458" y="1390389"/>
            <a:ext cx="10466075" cy="4520649"/>
          </a:xfrm>
        </p:spPr>
        <p:txBody>
          <a:bodyPr/>
          <a:lstStyle/>
          <a:p>
            <a:pPr marL="0" indent="0">
              <a:buNone/>
            </a:pPr>
            <a:r>
              <a:rPr lang="en-US" dirty="0"/>
              <a:t> </a:t>
            </a:r>
          </a:p>
          <a:p>
            <a:pPr marL="0" indent="0">
              <a:buNone/>
            </a:pPr>
            <a:endParaRPr lang="en-US" dirty="0"/>
          </a:p>
          <a:p>
            <a:pPr marL="0" indent="0">
              <a:buNone/>
            </a:pPr>
            <a:endParaRPr lang="en-US" dirty="0"/>
          </a:p>
          <a:p>
            <a:pPr marL="0" indent="0">
              <a:buNone/>
            </a:pPr>
            <a:endParaRPr lang="en-US" dirty="0"/>
          </a:p>
          <a:p>
            <a:pPr marL="0" indent="0">
              <a:buNone/>
            </a:pPr>
            <a:r>
              <a:rPr lang="en-US" dirty="0"/>
              <a:t> </a:t>
            </a:r>
          </a:p>
        </p:txBody>
      </p:sp>
      <p:sp>
        <p:nvSpPr>
          <p:cNvPr id="7" name="Rectangle 6">
            <a:extLst>
              <a:ext uri="{FF2B5EF4-FFF2-40B4-BE49-F238E27FC236}">
                <a16:creationId xmlns:a16="http://schemas.microsoft.com/office/drawing/2014/main" id="{466802CC-1706-F486-9ED3-34A24A445728}"/>
              </a:ext>
            </a:extLst>
          </p:cNvPr>
          <p:cNvSpPr/>
          <p:nvPr/>
        </p:nvSpPr>
        <p:spPr>
          <a:xfrm>
            <a:off x="4283900" y="1664803"/>
            <a:ext cx="3118981" cy="3674502"/>
          </a:xfrm>
          <a:prstGeom prst="rect">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384589C5-ABBB-B78B-2156-78D17D2E0CE5}"/>
              </a:ext>
            </a:extLst>
          </p:cNvPr>
          <p:cNvSpPr/>
          <p:nvPr/>
        </p:nvSpPr>
        <p:spPr>
          <a:xfrm>
            <a:off x="701458" y="1658623"/>
            <a:ext cx="3144032" cy="3674502"/>
          </a:xfrm>
          <a:prstGeom prst="rect">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2E66ABAE-7A57-E3B5-0B1C-CDE8C776C0A2}"/>
              </a:ext>
            </a:extLst>
          </p:cNvPr>
          <p:cNvSpPr/>
          <p:nvPr/>
        </p:nvSpPr>
        <p:spPr>
          <a:xfrm>
            <a:off x="7866345" y="1658623"/>
            <a:ext cx="3301188" cy="3674501"/>
          </a:xfrm>
          <a:prstGeom prst="rect">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4" name="Picture 13">
            <a:extLst>
              <a:ext uri="{FF2B5EF4-FFF2-40B4-BE49-F238E27FC236}">
                <a16:creationId xmlns:a16="http://schemas.microsoft.com/office/drawing/2014/main" id="{2DD3E105-A027-D8EA-A754-85FD69153C00}"/>
              </a:ext>
            </a:extLst>
          </p:cNvPr>
          <p:cNvPicPr>
            <a:picLocks noChangeAspect="1"/>
          </p:cNvPicPr>
          <p:nvPr/>
        </p:nvPicPr>
        <p:blipFill>
          <a:blip r:embed="rId3"/>
          <a:stretch>
            <a:fillRect/>
          </a:stretch>
        </p:blipFill>
        <p:spPr>
          <a:xfrm>
            <a:off x="4747364" y="3001143"/>
            <a:ext cx="2192055" cy="2192055"/>
          </a:xfrm>
          <a:prstGeom prst="rect">
            <a:avLst/>
          </a:prstGeom>
        </p:spPr>
      </p:pic>
      <p:sp>
        <p:nvSpPr>
          <p:cNvPr id="15" name="TextBox 14">
            <a:extLst>
              <a:ext uri="{FF2B5EF4-FFF2-40B4-BE49-F238E27FC236}">
                <a16:creationId xmlns:a16="http://schemas.microsoft.com/office/drawing/2014/main" id="{236A8130-830E-1673-23DE-B7063EBE249D}"/>
              </a:ext>
            </a:extLst>
          </p:cNvPr>
          <p:cNvSpPr txBox="1"/>
          <p:nvPr/>
        </p:nvSpPr>
        <p:spPr>
          <a:xfrm>
            <a:off x="4554350" y="2160657"/>
            <a:ext cx="2028440" cy="707886"/>
          </a:xfrm>
          <a:prstGeom prst="rect">
            <a:avLst/>
          </a:prstGeom>
          <a:noFill/>
        </p:spPr>
        <p:txBody>
          <a:bodyPr wrap="none" rtlCol="0">
            <a:spAutoFit/>
          </a:bodyPr>
          <a:lstStyle/>
          <a:p>
            <a:r>
              <a:rPr lang="en-US" sz="4000" dirty="0"/>
              <a:t>Virginia </a:t>
            </a:r>
          </a:p>
        </p:txBody>
      </p:sp>
      <p:sp>
        <p:nvSpPr>
          <p:cNvPr id="16" name="TextBox 15">
            <a:extLst>
              <a:ext uri="{FF2B5EF4-FFF2-40B4-BE49-F238E27FC236}">
                <a16:creationId xmlns:a16="http://schemas.microsoft.com/office/drawing/2014/main" id="{4FE7ED4D-0F1F-96DE-0438-8A7AE3C0B410}"/>
              </a:ext>
            </a:extLst>
          </p:cNvPr>
          <p:cNvSpPr txBox="1"/>
          <p:nvPr/>
        </p:nvSpPr>
        <p:spPr>
          <a:xfrm>
            <a:off x="8421974" y="2160657"/>
            <a:ext cx="2295821" cy="707886"/>
          </a:xfrm>
          <a:prstGeom prst="rect">
            <a:avLst/>
          </a:prstGeom>
          <a:noFill/>
        </p:spPr>
        <p:txBody>
          <a:bodyPr wrap="none" rtlCol="0">
            <a:spAutoFit/>
          </a:bodyPr>
          <a:lstStyle/>
          <a:p>
            <a:r>
              <a:rPr lang="en-US" sz="4000" dirty="0"/>
              <a:t>Maryland</a:t>
            </a:r>
          </a:p>
        </p:txBody>
      </p:sp>
      <p:pic>
        <p:nvPicPr>
          <p:cNvPr id="18" name="Picture 17">
            <a:extLst>
              <a:ext uri="{FF2B5EF4-FFF2-40B4-BE49-F238E27FC236}">
                <a16:creationId xmlns:a16="http://schemas.microsoft.com/office/drawing/2014/main" id="{A3FEDBDE-1CE2-B433-85C8-4F723C6D685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421974" y="2868542"/>
            <a:ext cx="2381121" cy="2381121"/>
          </a:xfrm>
          <a:prstGeom prst="rect">
            <a:avLst/>
          </a:prstGeom>
        </p:spPr>
      </p:pic>
      <p:pic>
        <p:nvPicPr>
          <p:cNvPr id="19" name="Picture 18">
            <a:extLst>
              <a:ext uri="{FF2B5EF4-FFF2-40B4-BE49-F238E27FC236}">
                <a16:creationId xmlns:a16="http://schemas.microsoft.com/office/drawing/2014/main" id="{3AB4D757-8ADE-C34C-7EC5-31E37AC06109}"/>
              </a:ext>
            </a:extLst>
          </p:cNvPr>
          <p:cNvPicPr>
            <a:picLocks noChangeAspect="1"/>
          </p:cNvPicPr>
          <p:nvPr/>
        </p:nvPicPr>
        <p:blipFill>
          <a:blip r:embed="rId5"/>
          <a:stretch>
            <a:fillRect/>
          </a:stretch>
        </p:blipFill>
        <p:spPr>
          <a:xfrm>
            <a:off x="918575" y="3001142"/>
            <a:ext cx="2192056" cy="2192056"/>
          </a:xfrm>
          <a:prstGeom prst="rect">
            <a:avLst/>
          </a:prstGeom>
        </p:spPr>
      </p:pic>
      <p:sp>
        <p:nvSpPr>
          <p:cNvPr id="20" name="TextBox 19">
            <a:extLst>
              <a:ext uri="{FF2B5EF4-FFF2-40B4-BE49-F238E27FC236}">
                <a16:creationId xmlns:a16="http://schemas.microsoft.com/office/drawing/2014/main" id="{DA5AFDBC-B1FD-B924-A4A3-4A042925BF00}"/>
              </a:ext>
            </a:extLst>
          </p:cNvPr>
          <p:cNvSpPr txBox="1"/>
          <p:nvPr/>
        </p:nvSpPr>
        <p:spPr>
          <a:xfrm>
            <a:off x="1380455" y="2160657"/>
            <a:ext cx="1268296" cy="707886"/>
          </a:xfrm>
          <a:prstGeom prst="rect">
            <a:avLst/>
          </a:prstGeom>
          <a:noFill/>
        </p:spPr>
        <p:txBody>
          <a:bodyPr wrap="none" rtlCol="0">
            <a:spAutoFit/>
          </a:bodyPr>
          <a:lstStyle/>
          <a:p>
            <a:r>
              <a:rPr lang="en-US" sz="4000" dirty="0"/>
              <a:t>Utah</a:t>
            </a:r>
          </a:p>
        </p:txBody>
      </p:sp>
    </p:spTree>
    <p:extLst>
      <p:ext uri="{BB962C8B-B14F-4D97-AF65-F5344CB8AC3E}">
        <p14:creationId xmlns:p14="http://schemas.microsoft.com/office/powerpoint/2010/main" val="238561418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1774499-439C-72A9-ABBB-DCA5CC54A46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1AD6ADE-83B5-ECDC-3D49-A76E3FCF60A7}"/>
              </a:ext>
            </a:extLst>
          </p:cNvPr>
          <p:cNvSpPr>
            <a:spLocks noGrp="1"/>
          </p:cNvSpPr>
          <p:nvPr>
            <p:ph type="title"/>
          </p:nvPr>
        </p:nvSpPr>
        <p:spPr>
          <a:xfrm>
            <a:off x="857249" y="144711"/>
            <a:ext cx="10515600" cy="791702"/>
          </a:xfrm>
        </p:spPr>
        <p:txBody>
          <a:bodyPr>
            <a:normAutofit/>
          </a:bodyPr>
          <a:lstStyle/>
          <a:p>
            <a:pPr algn="ctr"/>
            <a:r>
              <a:rPr lang="en-US" b="1" dirty="0">
                <a:solidFill>
                  <a:schemeClr val="accent1"/>
                </a:solidFill>
              </a:rPr>
              <a:t>Discussion </a:t>
            </a:r>
          </a:p>
        </p:txBody>
      </p:sp>
      <p:sp>
        <p:nvSpPr>
          <p:cNvPr id="4" name="Speech Bubble: Oval 3">
            <a:extLst>
              <a:ext uri="{FF2B5EF4-FFF2-40B4-BE49-F238E27FC236}">
                <a16:creationId xmlns:a16="http://schemas.microsoft.com/office/drawing/2014/main" id="{99B9D6A5-4896-7146-766C-FA5106D4D11C}"/>
              </a:ext>
            </a:extLst>
          </p:cNvPr>
          <p:cNvSpPr/>
          <p:nvPr/>
        </p:nvSpPr>
        <p:spPr>
          <a:xfrm>
            <a:off x="2194560" y="1874520"/>
            <a:ext cx="7254239" cy="3337560"/>
          </a:xfrm>
          <a:prstGeom prst="wedgeEllipseCallout">
            <a:avLst/>
          </a:prstGeom>
          <a:solidFill>
            <a:srgbClr val="0A5090"/>
          </a:solidFill>
        </p:spPr>
        <p:style>
          <a:lnRef idx="1">
            <a:schemeClr val="accent3"/>
          </a:lnRef>
          <a:fillRef idx="3">
            <a:schemeClr val="accent3"/>
          </a:fillRef>
          <a:effectRef idx="2">
            <a:schemeClr val="accent3"/>
          </a:effectRef>
          <a:fontRef idx="minor">
            <a:schemeClr val="lt1"/>
          </a:fontRef>
        </p:style>
        <p:txBody>
          <a:bodyPr rtlCol="0" anchor="ctr"/>
          <a:lstStyle/>
          <a:p>
            <a:pPr marR="0" lvl="0">
              <a:lnSpc>
                <a:spcPct val="107000"/>
              </a:lnSpc>
              <a:spcBef>
                <a:spcPts val="200"/>
              </a:spcBef>
              <a:spcAft>
                <a:spcPts val="0"/>
              </a:spcAft>
            </a:pPr>
            <a:r>
              <a:rPr lang="en-US" sz="3600" dirty="0">
                <a:effectLst/>
                <a:ea typeface="Calibri" panose="020F0502020204030204" pitchFamily="34" charset="0"/>
                <a:cs typeface="Times New Roman" panose="02020603050405020304" pitchFamily="18" charset="0"/>
              </a:rPr>
              <a:t>How can this be applied to your own work? </a:t>
            </a:r>
            <a:endParaRPr lang="en-US" sz="3600" dirty="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12719322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D56BF93-5BA7-FCFA-2210-734C0554F4E5}"/>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192E32AE-724F-8F30-0934-F2595CBAD31C}"/>
              </a:ext>
            </a:extLst>
          </p:cNvPr>
          <p:cNvSpPr>
            <a:spLocks noGrp="1"/>
          </p:cNvSpPr>
          <p:nvPr>
            <p:ph type="title"/>
          </p:nvPr>
        </p:nvSpPr>
        <p:spPr>
          <a:xfrm>
            <a:off x="1234920" y="338139"/>
            <a:ext cx="9780912" cy="791702"/>
          </a:xfrm>
        </p:spPr>
        <p:txBody>
          <a:bodyPr>
            <a:normAutofit/>
          </a:bodyPr>
          <a:lstStyle/>
          <a:p>
            <a:pPr algn="ctr"/>
            <a:r>
              <a:rPr lang="en-US" b="1" dirty="0">
                <a:solidFill>
                  <a:schemeClr val="accent1"/>
                </a:solidFill>
              </a:rPr>
              <a:t>Stay in touch!</a:t>
            </a:r>
            <a:endParaRPr lang="en-US" dirty="0"/>
          </a:p>
        </p:txBody>
      </p:sp>
      <p:sp>
        <p:nvSpPr>
          <p:cNvPr id="5" name="Text Placeholder 5">
            <a:extLst>
              <a:ext uri="{FF2B5EF4-FFF2-40B4-BE49-F238E27FC236}">
                <a16:creationId xmlns:a16="http://schemas.microsoft.com/office/drawing/2014/main" id="{09CFC0FA-B92B-09F8-3099-EE4B53DC562F}"/>
              </a:ext>
            </a:extLst>
          </p:cNvPr>
          <p:cNvSpPr txBox="1">
            <a:spLocks noGrp="1"/>
          </p:cNvSpPr>
          <p:nvPr>
            <p:ph type="body" sz="quarter" idx="10"/>
          </p:nvPr>
        </p:nvSpPr>
        <p:spPr>
          <a:xfrm>
            <a:off x="1488831" y="1277162"/>
            <a:ext cx="9527000" cy="830956"/>
          </a:xfrm>
          <a:prstGeom prst="rect">
            <a:avLst/>
          </a:prstGeom>
          <a:solidFill>
            <a:schemeClr val="accent3">
              <a:lumMod val="20000"/>
              <a:lumOff val="80000"/>
            </a:schemeClr>
          </a:solidFill>
          <a:ln w="38100">
            <a:solidFill>
              <a:schemeClr val="accent3"/>
            </a:solidFill>
          </a:ln>
        </p:spPr>
        <p:txBody>
          <a:bodyPr wrap="square" rtlCol="0">
            <a:spAutoFit/>
          </a:bodyPr>
          <a:lstStyle/>
          <a:p>
            <a:pPr marL="0" indent="0" algn="ctr">
              <a:spcBef>
                <a:spcPts val="0"/>
              </a:spcBef>
              <a:buNone/>
            </a:pPr>
            <a:r>
              <a:rPr lang="en-US" kern="1200" dirty="0">
                <a:solidFill>
                  <a:schemeClr val="tx1"/>
                </a:solidFill>
              </a:rPr>
              <a:t>The Monday Mailer is a </a:t>
            </a:r>
            <a:r>
              <a:rPr lang="en-US" u="sng" kern="1200" dirty="0">
                <a:solidFill>
                  <a:schemeClr val="tx1"/>
                </a:solidFill>
              </a:rPr>
              <a:t>brief</a:t>
            </a:r>
            <a:r>
              <a:rPr lang="en-US" kern="1200" dirty="0">
                <a:solidFill>
                  <a:schemeClr val="tx1"/>
                </a:solidFill>
              </a:rPr>
              <a:t>, weekly email with resources, events, and opportunities related to No Wrong Door</a:t>
            </a:r>
            <a:endParaRPr lang="en-US" dirty="0">
              <a:solidFill>
                <a:srgbClr val="000000"/>
              </a:solidFill>
            </a:endParaRPr>
          </a:p>
        </p:txBody>
      </p:sp>
      <p:pic>
        <p:nvPicPr>
          <p:cNvPr id="14" name="Picture 13">
            <a:extLst>
              <a:ext uri="{FF2B5EF4-FFF2-40B4-BE49-F238E27FC236}">
                <a16:creationId xmlns:a16="http://schemas.microsoft.com/office/drawing/2014/main" id="{FBC1FC95-9FFC-CC5C-D4E8-85D955397053}"/>
              </a:ext>
              <a:ext uri="{C183D7F6-B498-43B3-948B-1728B52AA6E4}">
                <adec:decorative xmlns:adec="http://schemas.microsoft.com/office/drawing/2017/decorative" val="1"/>
              </a:ext>
            </a:extLst>
          </p:cNvPr>
          <p:cNvPicPr>
            <a:picLocks noChangeAspect="1"/>
          </p:cNvPicPr>
          <p:nvPr/>
        </p:nvPicPr>
        <p:blipFill>
          <a:blip r:embed="rId3"/>
          <a:stretch>
            <a:fillRect/>
          </a:stretch>
        </p:blipFill>
        <p:spPr>
          <a:xfrm>
            <a:off x="1488831" y="2366583"/>
            <a:ext cx="5586743" cy="3990531"/>
          </a:xfrm>
          <a:prstGeom prst="rect">
            <a:avLst/>
          </a:prstGeom>
          <a:ln w="38100">
            <a:solidFill>
              <a:schemeClr val="accent3"/>
            </a:solidFill>
          </a:ln>
        </p:spPr>
      </p:pic>
      <p:pic>
        <p:nvPicPr>
          <p:cNvPr id="1026" name="Picture 2">
            <a:extLst>
              <a:ext uri="{FF2B5EF4-FFF2-40B4-BE49-F238E27FC236}">
                <a16:creationId xmlns:a16="http://schemas.microsoft.com/office/drawing/2014/main" id="{6A1C20BF-9C7D-72FE-0463-2AD5F6FD4CFB}"/>
              </a:ext>
              <a:ext uri="{C183D7F6-B498-43B3-948B-1728B52AA6E4}">
                <adec:decorative xmlns:adec="http://schemas.microsoft.com/office/drawing/2017/decorative" val="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816793" y="2687381"/>
            <a:ext cx="3040778" cy="30407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827650874"/>
      </p:ext>
    </p:extLst>
  </p:cSld>
  <p:clrMapOvr>
    <a:masterClrMapping/>
  </p:clrMapOvr>
</p:sld>
</file>

<file path=ppt/theme/theme1.xml><?xml version="1.0" encoding="utf-8"?>
<a:theme xmlns:a="http://schemas.openxmlformats.org/drawingml/2006/main" name="1_Office Theme">
  <a:themeElements>
    <a:clrScheme name="Custom 3">
      <a:dk1>
        <a:srgbClr val="000000"/>
      </a:dk1>
      <a:lt1>
        <a:srgbClr val="FFFFFF"/>
      </a:lt1>
      <a:dk2>
        <a:srgbClr val="44546A"/>
      </a:dk2>
      <a:lt2>
        <a:srgbClr val="E7E6E6"/>
      </a:lt2>
      <a:accent1>
        <a:srgbClr val="075190"/>
      </a:accent1>
      <a:accent2>
        <a:srgbClr val="BE1E2D"/>
      </a:accent2>
      <a:accent3>
        <a:srgbClr val="F9A21A"/>
      </a:accent3>
      <a:accent4>
        <a:srgbClr val="7F7F7F"/>
      </a:accent4>
      <a:accent5>
        <a:srgbClr val="F2F2F2"/>
      </a:accent5>
      <a:accent6>
        <a:srgbClr val="FFFFFF"/>
      </a:accent6>
      <a:hlink>
        <a:srgbClr val="075190"/>
      </a:hlink>
      <a:folHlink>
        <a:srgbClr val="0070C0"/>
      </a:folHlink>
    </a:clrScheme>
    <a:fontScheme name="ACL PPT Fonts">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0ED00043F0018547B53C91B356715BFD" ma:contentTypeVersion="4" ma:contentTypeDescription="Create a new document." ma:contentTypeScope="" ma:versionID="9835ba944d3d2e848c75ae240d941276">
  <xsd:schema xmlns:xsd="http://www.w3.org/2001/XMLSchema" xmlns:xs="http://www.w3.org/2001/XMLSchema" xmlns:p="http://schemas.microsoft.com/office/2006/metadata/properties" xmlns:ns2="2c6b83c9-dbb3-4355-b6f8-03a59a44af03" xmlns:ns3="5a9bd1c2-a2b9-4ba3-8b00-fe8ab2a29afe" xmlns:ns4="418d3868-efa3-4f64-a28a-56bad9217e7a" xmlns:ns5="12427596-4ea5-4c66-ae35-c77a1b89deab" targetNamespace="http://schemas.microsoft.com/office/2006/metadata/properties" ma:root="true" ma:fieldsID="fd83aa66ed8aa47a45f60e684a2faeae" ns2:_="" ns3:_="" ns4:_="" ns5:_="">
    <xsd:import namespace="2c6b83c9-dbb3-4355-b6f8-03a59a44af03"/>
    <xsd:import namespace="5a9bd1c2-a2b9-4ba3-8b00-fe8ab2a29afe"/>
    <xsd:import namespace="418d3868-efa3-4f64-a28a-56bad9217e7a"/>
    <xsd:import namespace="12427596-4ea5-4c66-ae35-c77a1b89deab"/>
    <xsd:element name="properties">
      <xsd:complexType>
        <xsd:sequence>
          <xsd:element name="documentManagement">
            <xsd:complexType>
              <xsd:all>
                <xsd:element ref="ns2:MediaServiceMetadata" minOccurs="0"/>
                <xsd:element ref="ns2:MediaServiceFastMetadata" minOccurs="0"/>
                <xsd:element ref="ns2:MediaServiceObjectDetectorVersions" minOccurs="0"/>
                <xsd:element ref="ns3:SharedWithUsers" minOccurs="0"/>
                <xsd:element ref="ns3:SharedWithDetails" minOccurs="0"/>
                <xsd:element ref="ns2:MediaServiceSearchProperties" minOccurs="0"/>
                <xsd:element ref="ns2:MediaServiceDateTaken" minOccurs="0"/>
                <xsd:element ref="ns2:MediaServiceOCR" minOccurs="0"/>
                <xsd:element ref="ns2:MediaServiceGenerationTime" minOccurs="0"/>
                <xsd:element ref="ns2:MediaServiceEventHashCode" minOccurs="0"/>
                <xsd:element ref="ns2:MediaLengthInSeconds" minOccurs="0"/>
                <xsd:element ref="ns2:MediaServiceLocation" minOccurs="0"/>
                <xsd:element ref="ns4:lcf76f155ced4ddcb4097134ff3c332f" minOccurs="0"/>
                <xsd:element ref="ns5:TaxCatchAll"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c6b83c9-dbb3-4355-b6f8-03a59a44af03"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bjectDetectorVersions" ma:index="10" nillable="true" ma:displayName="MediaServiceObjectDetectorVersions" ma:hidden="true" ma:indexed="true" ma:internalName="MediaServiceObjectDetectorVersions" ma:readOnly="true">
      <xsd:simpleType>
        <xsd:restriction base="dms:Text"/>
      </xsd:simpleType>
    </xsd:element>
    <xsd:element name="MediaServiceSearchProperties" ma:index="13" nillable="true" ma:displayName="MediaServiceSearchProperties" ma:hidden="true" ma:internalName="MediaServiceSearchProperties" ma:readOnly="true">
      <xsd:simpleType>
        <xsd:restriction base="dms:Note"/>
      </xsd:simpleType>
    </xsd:element>
    <xsd:element name="MediaServiceDateTaken" ma:index="14" nillable="true" ma:displayName="MediaServiceDateTaken" ma:hidden="true" ma:indexed="true" ma:internalName="MediaServiceDateTaken"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LengthInSeconds" ma:index="18" nillable="true" ma:displayName="MediaLengthInSeconds" ma:hidden="true" ma:internalName="MediaLengthInSeconds" ma:readOnly="true">
      <xsd:simpleType>
        <xsd:restriction base="dms:Unknown"/>
      </xsd:simpleType>
    </xsd:element>
    <xsd:element name="MediaServiceLocation" ma:index="19"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5a9bd1c2-a2b9-4ba3-8b00-fe8ab2a29afe" elementFormDefault="qualified">
    <xsd:import namespace="http://schemas.microsoft.com/office/2006/documentManagement/types"/>
    <xsd:import namespace="http://schemas.microsoft.com/office/infopath/2007/PartnerControls"/>
    <xsd:element name="SharedWithUsers" ma:index="1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2" nillable="true" ma:displayName="Shared With Details"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18d3868-efa3-4f64-a28a-56bad9217e7a" elementFormDefault="qualified">
    <xsd:import namespace="http://schemas.microsoft.com/office/2006/documentManagement/types"/>
    <xsd:import namespace="http://schemas.microsoft.com/office/infopath/2007/PartnerControls"/>
    <xsd:element name="lcf76f155ced4ddcb4097134ff3c332f" ma:index="21" nillable="true" ma:taxonomy="true" ma:internalName="lcf76f155ced4ddcb4097134ff3c332f" ma:taxonomyFieldName="MediaServiceImageTags" ma:displayName="Image Tags" ma:readOnly="false" ma:fieldId="{5cf76f15-5ced-4ddc-b409-7134ff3c332f}" ma:taxonomyMulti="true" ma:sspId="2a6b2b66-40d8-4e06-8a39-adc3ecd4519b" ma:termSetId="09814cd3-568e-fe90-9814-8d621ff8fb84" ma:anchorId="fba54fb3-c3e1-fe81-a776-ca4b69148c4d" ma:open="tru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12427596-4ea5-4c66-ae35-c77a1b89deab" elementFormDefault="qualified">
    <xsd:import namespace="http://schemas.microsoft.com/office/2006/documentManagement/types"/>
    <xsd:import namespace="http://schemas.microsoft.com/office/infopath/2007/PartnerControls"/>
    <xsd:element name="TaxCatchAll" ma:index="22" nillable="true" ma:displayName="Taxonomy Catch All Column" ma:hidden="true" ma:list="{06896fb9-1ce4-4935-8377-abd60a8e4be1}" ma:internalName="TaxCatchAll" ma:showField="CatchAllData" ma:web="12427596-4ea5-4c66-ae35-c77a1b89deab">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12427596-4ea5-4c66-ae35-c77a1b89deab" xsi:nil="true"/>
    <lcf76f155ced4ddcb4097134ff3c332f xmlns="418d3868-efa3-4f64-a28a-56bad9217e7a">
      <Terms xmlns="http://schemas.microsoft.com/office/infopath/2007/PartnerControls"/>
    </lcf76f155ced4ddcb4097134ff3c332f>
  </documentManagement>
</p:properties>
</file>

<file path=customXml/item4.xml><?xml version="1.0" encoding="utf-8"?>
<PAW xmlns="http://www.net-centric.com/PAWPP">
  <Shape xmlns="" ID="8A2C+dwXdU9BH+cd7Y6kf1RjqYc=" pdftag="H1" isBookmarkSet="no" bookmark="yes" Order="_x0033_"/>
  <Shape xmlns="" ID="MThbhlH5q4ff8HQbCVSXeflKO/8=" isBookmarkSet="no" formula="no" inline="no" bookmark="no" Order="_x0032_" pdftag="Figure" validate="no" artifact="_x0030_" Lang=""/>
  <Shape xmlns="" ID="NpzvrrKJ8vrJ1gFs4k2+QIC3Vyk=" pdftag="Figure" isBookmarkSet="no" formula="no" inline="no" artifact="_x0030_" bookmark="no" Order="_x0031_" validate="no" Lang=""/>
  <Shape xmlns="" ID="RFRPs+XVhSzIZTxFudYOjyRfxJ0=" isBookmarkSet="no" Order="_x0035_" formula="no" artifact="_x0031_" inline="no" bookmark="no" pdftag="_x005B_Artifact_x005D_" validate="no"/>
  <Shape xmlns="" ID="0AhhSBJ/wPsyf5a/Nrkiuk8aTZI=" pdftag="P" isBookmarkSet="no" bookmark="no" Order="_x0034_"/>
  <Shape xmlns="" ID="dlVUcRHQzDcfn5LeGqXU9CPie9g=" pdftag="H2" isBookmarkSet="no" bookmark="yes" Order="_x0031_"/>
  <Shape xmlns="" ID="97qjv3wL5tn3PZsdzRdf0PYppgg=" pdftag="P" isBookmarkSet="no" bookmark="no" Order="_x0032_"/>
  <Shape xmlns="" ID="v7R59hNjayav4jGa1tBjtBYNyVs=" formula="no" artifact="_x0030_" pdftag="Figure" inline="no" isBookmarkSet="no" bookmark="no" Order="_x0033_" validate="no" Lang=""/>
  <Shape xmlns="" ID="HZM1PamG7S/AD75bUYoNSyOpu1A=" pdftag="P" isBookmarkSet="no" bookmark="no" Order="_x0034_"/>
  <Shape xmlns="" ID="XaDrBDc0EeHddaAlHzOQmHsGPVo=" pdftag="H2" isBookmarkSet="no" bookmark="yes" Order="_x0031_"/>
  <Shape xmlns="" ID="9jbMxACa+QNkilPIbshWKY0vwCM=" Order="_x0032_" formula="no" artifact="_x0031_" inline="no" isBookmarkSet="no" bookmark="no" pdftag="_x005B_Artifact_x005D_" validate="no" Lang=""/>
  <Shape xmlns="" ID="Uud+ycUovwUNBNx+jRXdKMEDWq0=" pdftag="H2" isBookmarkSet="no" bookmark="yes" Order="_x0031_"/>
  <Shape xmlns="" ID="XJ0+D5CIMeFea53w13MJfbopJAY=" pdftag="P" isBookmarkSet="no" bookmark="no" Order="_x0031_"/>
  <Shape xmlns="" ID="NmjrQhB7+PV4Azxz2EiGK8CpSPQ=" pdftag="H2" isBookmarkSet="no" bookmark="yes" Order="_x0032_"/>
  <Shape xmlns="" ID="JzOtxarOg3YtLos3ivQlFqr4IN4=" formula="no" artifact="_x0030_" pdftag="Figure" inline="no" isBookmarkSet="no" bookmark="no" Order="_x0033_" validate="no" Lang=""/>
  <Shape xmlns="" ID="KtD7z7tU/yX5c5xZSCOUOXk9Hps=" pdftag="H2" isBookmarkSet="no" bookmark="yes" Order="_x0031_"/>
  <Shape xmlns="" ID="111mBYlUsvEPGC/guHER9XONSAI=" Order="_x0032_" formula="no" artifact="_x0031_" inline="no" isBookmarkSet="no" bookmark="no" pdftag="_x005B_Artifact_x005D_" validate="no" Lang=""/>
  <Shape xmlns="" ID="cC8eyISKNCq2vlnfe/FSka0YvP4=" pdftag="P" isBookmarkSet="no" bookmark="no" Order="_x0032_"/>
  <Shape xmlns="" ID="OG0nejCWKs0uBaY71rje+IC7Ryw=" pdftag="H2" isBookmarkSet="no" bookmark="yes" Order="_x0031_"/>
  <Shape xmlns="" ID="bihH513oEiteauyIYIutrr5bG58=" Order="_x0031_" pdftag="_x005B_Artifact_x005D_" isBookmarkSet="no" bookmark="no"/>
  <Shape xmlns="" ID="kHWDuuBEjhk2j4YXaNSl1snjQn8=" Order="_x0035_" artifact="_x0031_" formula="no" inline="no" isBookmarkSet="no" bookmark="no" pdftag="_x005B_Artifact_x005D_" validate="no"/>
  <Shape xmlns="" ID="/mBSw/lq9f6grztbd+9mraTbQr0=" Order="_x0034_" artifact="_x0031_" pdftag="_x005B_Artifact_x005D_" validate="no" formula="no" inline="no"/>
  <Shape xmlns="" ID="qWvFz0xLYfw8TVKbXpmq2JPi/CY=" pdftag="P" isBookmarkSet="no" bookmark="no" Order="_x0032_"/>
  <Shape xmlns="" ID="Unf0ExNcUxuChm6VuzRiUw/yj4I=" formula="no" artifact="_x0030_" pdftag="Figure" inline="no" isBookmarkSet="no" bookmark="no" Order="_x0032_" validate="no" Lang=""/>
  <Shape xmlns="" ID="t8Ybzk0t/YQvTdR5ztZLpEGKO/U=" pdftag="H2" isBookmarkSet="no" bookmark="yes" Order="_x0031_"/>
  <Shape xmlns="" ID="Cxe+gvSHjqq/ua/XXAJnfKgZISw=" Order="_x0034_" formula="no" artifact="_x0031_" inline="no" isBookmarkSet="no" bookmark="no" pdftag="_x005B_Artifact_x005D_" validate="no"/>
  <Shape xmlns="" ID="JoTYR6J7CexRcWKHiIiARNL15dQ=" Order="_x0033_" artifact="_x0031_" formula="no" inline="no" isBookmarkSet="no" bookmark="no" pdftag="_x005B_Artifact_x005D_" validate="no"/>
  <Shape xmlns="" ID="js3jCtM3NRdAnjPemZJEEYnhckk=" Order="_x0035_" artifact="_x0031_" formula="no" inline="no" isBookmarkSet="no" bookmark="no" pdftag="_x005B_Artifact_x005D_" validate="no"/>
  <Shape xmlns="" ID="DcwwsybYFh+7VY9fJD2LNj2gdOg=" pdftag="H2" isBookmarkSet="no" bookmark="yes" Order="_x0031_"/>
  <Shape xmlns="" ID="vwl3L+rer8J1quXI2kIT/CsiGPY=" Order="_x0033_" artifact="_x0031_" formula="no" inline="no" isBookmarkSet="no" bookmark="no" pdftag="_x005B_Artifact_x005D_" validate="no" Lang=""/>
  <Shape xmlns="" ID="0pOLQ660Gzh/jm0B1B02ycxENuM=" pdftag="H2" isBookmarkSet="no" bookmark="yes" Order="_x0031_"/>
  <Shape xmlns="" ID="ndCcy5BZoI6wTBK2N1QH/BDWnC8=" pdftag="P" isBookmarkSet="no" bookmark="no" Order="_x0032_"/>
  <Shape xmlns="" ID="hwVcJACKKZ2eElZaSqQVbP4G1Yk=" pdftag="P" isBookmarkSet="no" bookmark="no" Order="_x0033_"/>
  <Shape xmlns="" ID="S7jogKbDuA5FbecogqRLxarVB2I=" pdftag="P" isBookmarkSet="no" bookmark="no" Order="_x0036_"/>
  <Shape xmlns="" ID="WUEcxomKgXjwBJpsPzyVqpeRz9o=" pdftag="P" isBookmarkSet="no" bookmark="no" Order="_x0035_"/>
  <Shape xmlns="" ID="JTYIh4SyFul+kmeK4iyjJtA8nkY=" Order="_x0035_" artifact="_x0031_" formula="no" inline="no" isBookmarkSet="no" bookmark="no" pdftag="_x005B_Artifact_x005D_" validate="no"/>
  <Shape xmlns="" ID="RAofdGStmm16T1S5kVRdX9sZwG0=" pdftag="P" isBookmarkSet="no" bookmark="no" Order="_x0034_"/>
  <Shape xmlns="" ID="XP7Puis2lYt3mhTSfufaxeVpjq8=" pdftag="P" isBookmarkSet="no" bookmark="no" Order="_x0037_"/>
  <Shape xmlns="" ID="jzaNjc+wmh3zlJkPoHvcNCxd9HA=" pdftag="H2" isBookmarkSet="no" bookmark="yes" Order="_x0031_"/>
  <Shape xmlns="" ID="69moCfH6LUPn/z33hM9oEU+jXEA=" Order="_x0033_" artifact="_x0031_" pdftag="_x005B_Artifact_x005D_" validate="no" formula="no" inline="no"/>
  <Shape xmlns="" ID="udIUkY7dG9RYCZyDHaGEcrUOS4M=" formula="no" artifact="_x0030_" pdftag="Figure" inline="no" isBookmarkSet="no" bookmark="no" Order="_x0032_" validate="no" Lang=""/>
  <Shape xmlns="" ID="L0kf8qduP6nPD8P7CrJln5YvwDM=" Order="_x0034_" formula="no" artifact="_x0031_" inline="no" isBookmarkSet="no" bookmark="no" pdftag="_x005B_Artifact_x005D_" validate="no"/>
  <Shape xmlns="" ID="uPX7/46xCsxNTbSxOQY/XwjEVfA=" pdftag="H2" isBookmarkSet="no" bookmark="yes" Order="_x0031_"/>
  <Shape xmlns="" ID="JtF6XMDOJl1IiHB8eYAjroTALBo=" pdftag="P" isBookmarkSet="no" bookmark="no" Order="_x0033_"/>
  <Shape xmlns="" ID="v5z+GvHgT0v/cl+A6qMqxDciUPg=" formula="no" artifact="_x0030_" pdftag="Figure" inline="no" isBookmarkSet="no" bookmark="no" Order="_x0032_" validate="no" Lang=""/>
  <Shape xmlns="" ID="fEE2riKPLASCEAL3Wz3odcgk0rk=" Order="_x0033_" formula="no" artifact="_x0031_" inline="no" isBookmarkSet="no" bookmark="no" pdftag="_x005B_Artifact_x005D_" validate="no" Lang=""/>
  <Shape xmlns="" ID="7UJv4LhGJLV6hJDES2u+y+98kBE=" pdftag="H2" isBookmarkSet="no" bookmark="yes" Order="_x0032_"/>
  <Shape xmlns="" ID="C2DIWRJutrN9EHzQGxdhgKxjJQM=" formula="no" artifact="_x0030_" pdftag="Figure" inline="no" isBookmarkSet="no" bookmark="no" Order="_x0031_" validate="no" Lang=""/>
  <Shape xmlns="" ID="ye2xdQzMCCU4sW/l+jMrHT/FqA4=" pdftag="H2" isBookmarkSet="no" bookmark="yes" Order="_x0031_"/>
  <Shape xmlns="" ID="J/jiAJ5WJ6BircEYaOk6c9gtipw=" formula="no" pdftag="Figure" artifact="_x0030_" inline="no" isBookmarkSet="no" bookmark="no" Order="_x0032_" validate="no" Lang=""/>
  <Shape xmlns="" ID="OtMASpkfxCITISW8qeNnjXBHfio=" pdftag="P" isBookmarkSet="no" bookmark="no" Order="_x0033_"/>
  <Shape xmlns="" ID="5yc43vRjfi+pZo6Xm8xIPw3Gdd4=" pdftag="P" isBookmarkSet="no" bookmark="no" Order="_x0034_"/>
  <Shape xmlns="" ID="sUYWcQHQAwuCcBYVToDv+nvYxeA=" pdftag="P" isBookmarkSet="no" bookmark="no" Order="_x0035_"/>
  <Shape xmlns="" ID="3zzeBXWrFji6c82tanom33ilvto=" pdftag="H2" isBookmarkSet="no" bookmark="yes" Order="_x0031_"/>
  <Shape xmlns="" ID="Q8/CfcRvUZ2Wv58I4/LnAN4m3uM=" Order="_x0033_" validate="no" formula="no" artifact="_x0031_" pdftag="_x005B_Artifact_x005D_" inline="no"/>
  <Shape xmlns="" ID="Skl2OVDYdU7QQZrCuJ/a6zruc68=" formula="no" artifact="_x0030_" pdftag="Figure" inline="no" isBookmarkSet="no" bookmark="no" Order="_x0032_" validate="no" Lang=""/>
  <Shape xmlns="" ID="OKb4hBc61PPImUa0XyCmQHJe/So=" pdftag="H2" isBookmarkSet="no" bookmark="yes" Order="_x0031_"/>
  <Shape xmlns="" ID="qd1I1wyJTwbqptwwE+eeaozDmtU=" pdftag="H2" isBookmarkSet="no" bookmark="yes" Order="_x0031_"/>
  <Shape xmlns="" ID="JlvRvuNW2OqydEAqwiN8aYm5zdo=" Order="_x0032_" formula="no" artifact="_x0031_" inline="no" isBookmarkSet="no" bookmark="no" pdftag="_x005B_Artifact_x005D_" validate="no" Lang=""/>
  <Shape xmlns="" ID="+ngXv7HWCNIL8XlyZXfFH3Ya2r8=" pdftag="H2" isBookmarkSet="no" bookmark="yes" Order="_x0031_"/>
  <Shape xmlns="" ID="miDy0NGKVe186yviFSQzOcJhFEQ=" pdftag="P" isBookmarkSet="no" bookmark="no" Order="_x0033_"/>
  <Shape xmlns="" ID="/VDgAoHA/r+QmhWNHx0CcIj9Alk=" formula="no" artifact="_x0030_" pdftag="Figure" inline="no" isBookmarkSet="no" bookmark="no" Order="_x0032_" validate="no" Lang=""/>
  <Shape xmlns="" ID="ajGMbI+75u3fomHhXKvnOANnkL4=" Order="_x0031_" formula="no" artifact="_x0031_" inline="no" isBookmarkSet="no" bookmark="no" pdftag="_x005B_Artifact_x005D_" validate="no"/>
  <Shape xmlns="" ID="AEutsGtsiQAa5TepNj9WcC9wpio=" Order="_x0034_" artifact="_x0031_" formula="no" inline="no" isBookmarkSet="no" bookmark="no" pdftag="_x005B_Artifact_x005D_" validate="no" Lang=""/>
  <Shape xmlns="" ID="/4HJKcmrhcx8D+3ODBZnZCniMKc=" pdftag="H2" isBookmarkSet="no" Order="_x0031_" bookmark="yes"/>
  <Shape xmlns="" ID="WosruogNH/kKrLgskDbx55XGzGc=" pdftag="P" isBookmarkSet="no" bookmark="no" Order="_x0032_"/>
  <Shape xmlns="" ID="fH9MO34vaQhi+69GtYZ0ULa+u7g=" Order="_x0031_" artifact="_x0031_" formula="no" inline="no" isBookmarkSet="no" bookmark="no" pdftag="_x005B_Artifact_x005D_" validate="no"/>
  <Shape xmlns="" ID="UU5SER2+O1nOfLKFILftsgG5vrI=" pdftag="H2" isBookmarkSet="no" bookmark="yes" Order="_x0031_"/>
  <Shape xmlns="" ID="e4g7ZzNYHTOB4g0gIghWc45IIwI=" pdftag="P" isBookmarkSet="no" bookmark="no" Order="_x0032_"/>
  <Shape xmlns="" ID="Ce6w4A+a4SyoPEm+cp9SfEVk4r8=" pdftag="P" isBookmarkSet="no" bookmark="no" Order="_x0033_"/>
  <Shape xmlns="" ID="OA+9l4cp9QodGWlWH/XRAmAru5A=" formula="no" Order="_x0034_" inline="no" artifact="_x0031_" isBookmarkSet="no" bookmark="no" pdftag="_x005B_Artifact_x005D_" validate="no" Lang=""/>
  <Shape xmlns="" ID="zdoVLk00/TjiweLpsOiXbAHSUP0=" Order="_x0034_" artifact="_x0031_" formula="no" inline="no" isBookmarkSet="no" bookmark="no" pdftag="_x005B_Artifact_x005D_" validate="no" Lang=""/>
  <Shape xmlns="" ID="jHS/MUh19KA+nDF7FjWeKyJg8jE=" pdftag="P" isBookmarkSet="no" bookmark="no" Order="_x0031_"/>
  <Shape xmlns="" ID="dMw/NjU8nUBJvDqP0hSDuJh9cl0=" Order="_x0033_" artifact="_x0031_" formula="no" inline="no" isBookmarkSet="no" bookmark="no" pdftag="_x005B_Artifact_x005D_" validate="no" Lang=""/>
  <Shape xmlns="" ID="GCru0CrXv4ugVP36QIRRvyiLWQU=" Order="_x0035_" artifact="_x0031_" formula="no" inline="no" isBookmarkSet="no" bookmark="no" pdftag="_x005B_Artifact_x005D_" validate="no" Lang=""/>
  <Shape xmlns="" ID="cHgGvT/jhNo001Ke2lqk3+93U3I=" Order="_x0034_" artifact="_x0031_" formula="no" inline="no" isBookmarkSet="no" bookmark="no" pdftag="_x005B_Artifact_x005D_" validate="no" Lang=""/>
  <Shape xmlns="" ID="gcpahW2Z6YsAvrNeIVtQe1izjE4=" Order="_x0031_" artifact="_x0031_" formula="no" inline="no" isBookmarkSet="no" bookmark="no" pdftag="_x005B_Artifact_x005D_" validate="no"/>
  <Shape xmlns="" ID="6UrqA+5vaLk+BfgaNLqCGrS5J4s=" pdftag="H2" isBookmarkSet="no" bookmark="yes" Order="_x0031_"/>
  <Shape xmlns="" ID="TeGsvNeVBIg6V9nFX0OO96mZwpw=" pdftag="H2" isBookmarkSet="no" bookmark="yes" Order="_x0031_"/>
  <Shape xmlns="" ID="t7LmtSkPT2lhHELbOotnQaX//iM=" pdftag="P" isBookmarkSet="no" bookmark="no" Order="_x0032_"/>
  <Shape xmlns="" ID="qpDuKogwIcn4D8YySaSohp32eiA=" Order="_x0034_" artifact="_x0031_" formula="no" inline="no" isBookmarkSet="no" bookmark="no" pdftag="_x005B_Artifact_x005D_" validate="no" Lang=""/>
  <Shape xmlns="" ID="Rv8M3boOk2dfymNiSMTJNciJGCk=" Order="_x0031_" artifact="_x0031_" formula="no" inline="no" isBookmarkSet="no" bookmark="no" pdftag="_x005B_Artifact_x005D_" validate="no"/>
  <Shape xmlns="" ID="GdShfZ3XPznRbVSZN+GE3rVyC0M=" Order="_x0035_" artifact="_x0031_" formula="no" inline="no" isBookmarkSet="no" bookmark="no" pdftag="_x005B_Artifact_x005D_" validate="no" Lang=""/>
  <Shape xmlns="" ID="wD8KAl0t70VAX813/KNf268iJdg=" pdftag="H2" isBookmarkSet="no" bookmark="yes" Order="_x0031_"/>
  <Shape xmlns="" ID="i5MUKbVeaoSxBOCgE+r6Vi7JPyM=" pdftag="P" isBookmarkSet="no" bookmark="no" Order="_x0032_"/>
  <Shape xmlns="" ID="3wrsTEo6HYlvaAovQDfEA9UhieU=" Order="_x0034_" artifact="_x0031_" formula="no" inline="no" isBookmarkSet="no" bookmark="no" pdftag="_x005B_Artifact_x005D_" validate="no" Lang=""/>
  <Shape xmlns="" ID="FJybFfvzM5Q2L2cFlju/5cwnsKI=" Order="_x0031_" artifact="_x0031_" formula="no" inline="no" isBookmarkSet="no" bookmark="no" pdftag="_x005B_Artifact_x005D_" validate="no"/>
  <Shape xmlns="" ID="pAXKeQwwRDz3NAf3DS9mf+mV4B4=" Order="_x0035_" artifact="_x0031_" formula="no" inline="no" isBookmarkSet="no" bookmark="no" pdftag="_x005B_Artifact_x005D_" validate="no" Lang=""/>
  <Shape xmlns="" ID="P7iA2wo1lcMaynucbtFozEcQWjo=" Order="_x0034_" artifact="_x0031_" formula="no" inline="no" isBookmarkSet="no" bookmark="no" pdftag="_x005B_Artifact_x005D_" validate="no" Lang=""/>
  <Shape xmlns="" ID="hU9Fr7J9gSXuw98i28U7HGBj+kE=" pdftag="H2" isBookmarkSet="no" bookmark="yes" Order="_x0031_"/>
  <Shape xmlns="" ID="yB6YpLwAfHvrmeQnPeQuja7g51Q=" pdftag="P" isBookmarkSet="no" bookmark="no" Order="_x0032_"/>
  <Shape xmlns="" ID="yrxNj35o7396aW39gZj4U/MMqYQ=" Order="_x0031_" artifact="_x0031_" formula="no" inline="no" isBookmarkSet="no" bookmark="no" pdftag="_x005B_Artifact_x005D_" validate="no"/>
  <Shape xmlns="" ID="vVt+YdG3awG0N6wENzQqn9M4JiQ=" pdftag="H2" isBookmarkSet="no" bookmark="yes" Order="_x0031_"/>
  <Shape xmlns="" ID="m3sQkcxYd0aUkT9QmHEaSYuySVc=" pdftag="H2" isBookmarkSet="no" bookmark="yes" Order="_x0031_"/>
  <Shape xmlns="" ID="BKW0I4FEuKbok+IpawMhtdDxzNg=" pdftag="P" isBookmarkSet="no" bookmark="no" Order="_x0032_"/>
  <Shape xmlns="" ID="4ICYt0iosWI/abnY5SMQkyHW1R4=" Order="_x0034_" artifact="_x0031_" formula="no" inline="no" isBookmarkSet="no" bookmark="no" pdftag="_x005B_Artifact_x005D_" validate="no" Lang=""/>
  <Shape xmlns="" ID="Vynp+aTQXEWZHXPt09XdKn8T4R4=" Order="_x0031_" artifact="_x0031_" formula="no" inline="no" isBookmarkSet="no" bookmark="no" pdftag="_x005B_Artifact_x005D_" validate="no"/>
  <Shape xmlns="" ID="tPwYJjt7xIZ6YwbJBiPjH3H7KDc=" Order="_x0035_" artifact="_x0031_" formula="no" inline="no" isBookmarkSet="no" bookmark="no" pdftag="_x005B_Artifact_x005D_" validate="no" Lang=""/>
  <Shape xmlns="" ID="kFCKnOdsGaT06RbO1C5QzwvPmL0=" Order="_x0035_" artifact="_x0031_" formula="no" inline="no" isBookmarkSet="no" bookmark="no" pdftag="_x005B_Artifact_x005D_" validate="no" Lang=""/>
  <Shape xmlns="" ID="TmUX0Ws+4Q5hJ+SERC+q4vbyzms=" pdftag="H2" isBookmarkSet="no" bookmark="yes" Order="_x0031_"/>
  <Shape xmlns="" ID="eJ4vEBoAJVMuaE39a0BqB1NK7jU=" pdftag="P" isBookmarkSet="no" bookmark="no" Order="_x0032_"/>
  <Shape xmlns="" ID="RSunb5Y6emWAZ6x0p/W/0RAWm8I=" Order="_x0034_" artifact="_x0031_" formula="no" inline="no" isBookmarkSet="no" bookmark="no" pdftag="_x005B_Artifact_x005D_" validate="no" Lang=""/>
  <Shape xmlns="" ID="qA6FU1Do+m91hJT5d3aMebDnqTo=" Order="_x0031_" artifact="_x0031_" formula="no" inline="no" isBookmarkSet="no" bookmark="no" pdftag="_x005B_Artifact_x005D_" validate="no"/>
  <Shape xmlns="" ID="HKJRupOepYxkBYJc9YX+50sR+MA=" pdftag="H2" isBookmarkSet="no" bookmark="yes" Order="_x0031_"/>
  <Shape xmlns="" ID="CdraE9fllR8I21sPZepTczzfJFs=" pdftag="P" isBookmarkSet="no" bookmark="no" Order="_x0032_"/>
  <Shape xmlns="" ID="cOFqzM8tryMYnCedxOyEcNmpRQA=" Order="_x0034_" artifact="_x0031_" formula="no" inline="no" isBookmarkSet="no" bookmark="no" pdftag="_x005B_Artifact_x005D_" validate="no" Lang=""/>
  <Shape xmlns="" ID="QKBybJMEa8jom+8g2trdsF7o5Us=" Order="_x0031_" artifact="_x0031_" formula="no" inline="no" isBookmarkSet="no" bookmark="no" pdftag="_x005B_Artifact_x005D_" validate="no"/>
  <Shape xmlns="" ID="afLPCjQZFt1nuUgjaF+vGoPXCpw=" pdftag="H2" isBookmarkSet="no" Order="_x0031_" bookmark="yes"/>
  <Shape xmlns="" ID="5KfQLul/WBz66o8rfpeJTF4esOc=" pdftag="P" isBookmarkSet="no" bookmark="no" Order="_x0033_"/>
  <Shape xmlns="" ID="GQFCBm+4LHrQh1te0ETeXtkBYjQ=" pdftag="P" isBookmarkSet="no" bookmark="no" Order="_x0032_"/>
  <Shape xmlns="" ID="vb6eE7vSZRXWCsYaDUMSYQ+fCUM=" Order="_x0035_" artifact="_x0031_" formula="no" inline="no" isBookmarkSet="no" bookmark="no" pdftag="_x005B_Artifact_x005D_" validate="no" Lang=""/>
  <Shape xmlns="" ID="v+CUGWhUqpbjkFCtJsx1IAd+9KU=" Order="_x0031_" artifact="_x0031_" formula="no" inline="no" isBookmarkSet="no" bookmark="no" pdftag="_x005B_Artifact_x005D_" validate="no"/>
  <Shape xmlns="" ID="lJFWpPp2WJgUTyYT80Ppc/GP6bE=" Order="_x0036_" artifact="_x0031_" formula="no" inline="no" isBookmarkSet="no" bookmark="no" pdftag="_x005B_Artifact_x005D_" validate="no" Lang=""/>
  <Shape xmlns="" ID="XPBfU6hqFabN1HMfRAE7bhcLaKY=" pdftag="H2" isBookmarkSet="no" bookmark="yes" Order="_x0031_"/>
  <Shape xmlns="" ID="IKSpBn9gqqS8wqCqCQRP2OoCrsA=" pdftag="H2" isBookmarkSet="no" bookmark="yes" Order="_x0031_"/>
  <Shape xmlns="" ID="FeZ/bqQDu6RAYCmSutDqbcOUk/w=" pdftag="P" isBookmarkSet="no" bookmark="no" Order="_x0032_"/>
  <Shape xmlns="" ID="9ozA1eYHT0H2LJE0KWKh/w17Aro=" pdftag="P" isBookmarkSet="no" bookmark="no" Order="_x0033_"/>
  <Shape xmlns="" ID="GyHBDzsgMUI5AhAvUZST8mTjhiE=" formula="no" Order="_x0034_" inline="no" artifact="_x0031_" isBookmarkSet="no" bookmark="no" pdftag="_x005B_Artifact_x005D_" validate="no" Lang=""/>
  <Shape xmlns="" ID="g8rsC/wRuGwIqgKfkQtyG9WU+Dw=" Order="_x0034_" artifact="_x0031_" formula="no" inline="no" isBookmarkSet="no" bookmark="no" pdftag="_x005B_Artifact_x005D_" validate="no" Lang=""/>
  <Shape xmlns="" ID="bQnl8IkTI+Tra9dBAPmRtKnNGhI=" pdftag="H2" isBookmarkSet="no" bookmark="yes" Order="_x0031_"/>
  <Shape xmlns="" ID="yGSX31jkzZ/Obb5505CgFefQi14=" pdftag="P" isBookmarkSet="no" bookmark="no" Order="_x0032_"/>
  <Shape xmlns="" ID="VkR4y/mRnnOczd7l/1/3hbki+uk=" pdftag="H2" isBookmarkSet="no" bookmark="yes" Order="_x0031_"/>
  <Shape xmlns="" ID="Lzt1iTnOAJ+Th6K1Wnjz2PxR3oU=" pdftag="P" isBookmarkSet="no" bookmark="no" Order="_x0032_"/>
  <Shape xmlns="" ID="Hg+LFSMNiYibm6xruPkxx0Wx36g=" Order="_x0037_" artifact="_x0031_" formula="no" inline="no" isBookmarkSet="no" bookmark="no" pdftag="_x005B_Artifact_x005D_" validate="no" Lang=""/>
  <Shape xmlns="" ID="p7xAMgbT0guW+DFZ0e+JjVkTJKU=" pdftag="P" isBookmarkSet="no" bookmark="no" Order="_x0033_"/>
  <Shape xmlns="" ID="Pm1x4T+F+3uCrtFQ1IWCE4lmO+A=" Order="_x0033_" artifact="_x0031_" formula="no" inline="no" isBookmarkSet="no" bookmark="no" pdftag="_x005B_Artifact_x005D_" validate="no" Lang=""/>
  <Shape xmlns="" ID="U1jkkV0J5N+LXvFuXg6InBcFHRA=" Order="_x0036_" artifact="_x0031_" formula="no" inline="no" isBookmarkSet="no" bookmark="no" pdftag="_x005B_Artifact_x005D_" validate="no" Lang=""/>
  <Shape xmlns="" ID="lF/ToW5YLD2hyB0DJqfcVldx0XY=" Order="_x0032_" artifact="_x0031_" formula="no" inline="no" isBookmarkSet="no" bookmark="no" pdftag="_x005B_Artifact_x005D_" validate="no" Lang=""/>
  <HyperLink xmlns="" ID="HZM1PamG7S/AD75bUYoNSyOpu1A=-16763452237.2_494.5602" plainAltText="No_x0020_Wrong_x0020_Door_x0020_Resource_x0020_Center_x0020_Promotional_x0020_Video" language="" Lang=""/>
  <HyperLink xmlns="" ID="kHWDuuBEjhk2j4YXaNSl1snjQn8=-329227020161.9881_467.522" plainAltText="https:_x002F__x002F_www.ncoa.org_x002F_page_x002F_center-for-economic-well-being_x002F_"/>
  <HyperLink xmlns="" ID="XP7Puis2lYt3mhTSfufaxeVpjq8=606741931667.2_480.9656" plainAltText="ACL:_x0020_Mission_x002C__x0020_Vision_x002C__x0020__x0026__x0020_Priorities" language="" Lang=""/>
  <HyperLink xmlns="" ID="miDy0NGKVe186yviFSQzOcJhFEQ=37108706140.04354_494.2677" plainAltText="Milwaukee_x0020_County_x0020_DHHS_x0020_Annual_x0020_Report_x0020_2023" language="" Lang=""/>
  <SubText xmlns="" ID="MThbhlH5q4ff8HQbCVSXeflKO/8=" ActualText=""/>
  <HyperLink xmlns="" ID="kHWDuuBEjhk2j4YXaNSl1snjQn8=818609602267.0806_467.522" plainAltText="NCOA_x0020_Center_x0020_for_x0020_Economic_x0020_Well-Being" language=""/>
  <SubText xmlns="" ID="NpzvrrKJ8vrJ1gFs4k2+QIC3Vyk=" ActualText=""/>
  <SubText xmlns="" ID="v7R59hNjayav4jGa1tBjtBYNyVs=" ActualText=""/>
  <SubText xmlns="" ID="JzOtxarOg3YtLos3ivQlFqr4IN4=" ActualText=""/>
  <SubText xmlns="" ID="Unf0ExNcUxuChm6VuzRiUw/yj4I=" ActualText=""/>
  <SubText xmlns="" ID="udIUkY7dG9RYCZyDHaGEcrUOS4M=" ActualText=""/>
  <SubText xmlns="" ID="v5z+GvHgT0v/cl+A6qMqxDciUPg=" ActualText=""/>
  <SubText xmlns="" ID="C2DIWRJutrN9EHzQGxdhgKxjJQM=" ActualText=""/>
  <SubText xmlns="" ID="J/jiAJ5WJ6BircEYaOk6c9gtipw=" ActualText=""/>
  <SubText xmlns="" ID="Skl2OVDYdU7QQZrCuJ/a6zruc68=" ActualText=""/>
  <SubText xmlns="" ID="/VDgAoHA/r+QmhWNHx0CcIj9Alk=" ActualText=""/>
  <SubText xmlns="" ID="OA+9l4cp9QodGWlWH/XRAmAru5A=" ActualText=""/>
  <SubText xmlns="" ID="GyHBDzsgMUI5AhAvUZST8mTjhiE=" ActualText=""/>
  <SubText xmlns="" ID="RFRPs+XVhSzIZTxFudYOjyRfxJ0=" ActualText=""/>
  <SubText xmlns="" ID="9jbMxACa+QNkilPIbshWKY0vwCM=" ActualText=""/>
  <SubText xmlns="" ID="111mBYlUsvEPGC/guHER9XONSAI=" ActualText=""/>
  <SubText xmlns="" ID="Cxe+gvSHjqq/ua/XXAJnfKgZISw=" ActualText=""/>
  <SubText xmlns="" ID="L0kf8qduP6nPD8P7CrJln5YvwDM=" ActualText=""/>
  <SubText xmlns="" ID="fEE2riKPLASCEAL3Wz3odcgk0rk=" ActualText=""/>
  <SubText xmlns="" ID="Q8/CfcRvUZ2Wv58I4/LnAN4m3uM=" ActualText=""/>
  <SubText xmlns="" ID="JlvRvuNW2OqydEAqwiN8aYm5zdo=" ActualText=""/>
  <SubText xmlns="" ID="ajGMbI+75u3fomHhXKvnOANnkL4=" ActualText=""/>
  <Shape xmlns="" ID="9qN9OcnI0SRk+CJldUP/mUu+aDs=" pdftag="" Order="_x0033_" bookmark="no"/>
</PAW>
</file>

<file path=customXml/itemProps1.xml><?xml version="1.0" encoding="utf-8"?>
<ds:datastoreItem xmlns:ds="http://schemas.openxmlformats.org/officeDocument/2006/customXml" ds:itemID="{DD14866B-815A-4C33-B844-2BAB60977F7E}">
  <ds:schemaRefs>
    <ds:schemaRef ds:uri="12427596-4ea5-4c66-ae35-c77a1b89deab"/>
    <ds:schemaRef ds:uri="2c6b83c9-dbb3-4355-b6f8-03a59a44af03"/>
    <ds:schemaRef ds:uri="418d3868-efa3-4f64-a28a-56bad9217e7a"/>
    <ds:schemaRef ds:uri="5a9bd1c2-a2b9-4ba3-8b00-fe8ab2a29afe"/>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2.xml><?xml version="1.0" encoding="utf-8"?>
<ds:datastoreItem xmlns:ds="http://schemas.openxmlformats.org/officeDocument/2006/customXml" ds:itemID="{CB522C94-93F9-4DB4-B8FA-05DE39C61208}">
  <ds:schemaRefs>
    <ds:schemaRef ds:uri="http://schemas.microsoft.com/sharepoint/v3/contenttype/forms"/>
  </ds:schemaRefs>
</ds:datastoreItem>
</file>

<file path=customXml/itemProps3.xml><?xml version="1.0" encoding="utf-8"?>
<ds:datastoreItem xmlns:ds="http://schemas.openxmlformats.org/officeDocument/2006/customXml" ds:itemID="{A1AF63B9-3E0A-45D6-9493-F053F86EDE8C}">
  <ds:schemaRefs>
    <ds:schemaRef ds:uri="http://schemas.microsoft.com/office/2006/metadata/properties"/>
    <ds:schemaRef ds:uri="http://purl.org/dc/terms/"/>
    <ds:schemaRef ds:uri="2c6b83c9-dbb3-4355-b6f8-03a59a44af03"/>
    <ds:schemaRef ds:uri="http://schemas.microsoft.com/office/2006/documentManagement/types"/>
    <ds:schemaRef ds:uri="http://schemas.openxmlformats.org/package/2006/metadata/core-properties"/>
    <ds:schemaRef ds:uri="http://purl.org/dc/dcmitype/"/>
    <ds:schemaRef ds:uri="http://purl.org/dc/elements/1.1/"/>
    <ds:schemaRef ds:uri="http://schemas.microsoft.com/office/infopath/2007/PartnerControls"/>
    <ds:schemaRef ds:uri="12427596-4ea5-4c66-ae35-c77a1b89deab"/>
    <ds:schemaRef ds:uri="418d3868-efa3-4f64-a28a-56bad9217e7a"/>
    <ds:schemaRef ds:uri="5a9bd1c2-a2b9-4ba3-8b00-fe8ab2a29afe"/>
    <ds:schemaRef ds:uri="http://www.w3.org/XML/1998/namespace"/>
  </ds:schemaRefs>
</ds:datastoreItem>
</file>

<file path=customXml/itemProps4.xml><?xml version="1.0" encoding="utf-8"?>
<ds:datastoreItem xmlns:ds="http://schemas.openxmlformats.org/officeDocument/2006/customXml" ds:itemID="{652AEE94-E110-47B8-A35B-441BCC4B1A48}">
  <ds:schemaRefs>
    <ds:schemaRef ds:uri=""/>
    <ds:schemaRef ds:uri="http://www.net-centric.com/PAWPP"/>
  </ds:schemaRefs>
</ds:datastoreItem>
</file>

<file path=docMetadata/LabelInfo.xml><?xml version="1.0" encoding="utf-8"?>
<clbl:labelList xmlns:clbl="http://schemas.microsoft.com/office/2020/mipLabelMetadata">
  <clbl:label id="{d58addea-5053-4a80-8499-ba4d944910df}" enabled="0" method="" siteId="{d58addea-5053-4a80-8499-ba4d944910df}" removed="1"/>
</clbl:labelList>
</file>

<file path=docProps/app.xml><?xml version="1.0" encoding="utf-8"?>
<Properties xmlns="http://schemas.openxmlformats.org/officeDocument/2006/extended-properties" xmlns:vt="http://schemas.openxmlformats.org/officeDocument/2006/docPropsVTypes">
  <TotalTime>525</TotalTime>
  <Words>924</Words>
  <Application>Microsoft Office PowerPoint</Application>
  <PresentationFormat>Widescreen</PresentationFormat>
  <Paragraphs>94</Paragraphs>
  <Slides>10</Slides>
  <Notes>10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10</vt:i4>
      </vt:variant>
    </vt:vector>
  </HeadingPairs>
  <TitlesOfParts>
    <vt:vector size="16" baseType="lpstr">
      <vt:lpstr>Aptos</vt:lpstr>
      <vt:lpstr>Arial</vt:lpstr>
      <vt:lpstr>Calibri</vt:lpstr>
      <vt:lpstr>Titillium Web</vt:lpstr>
      <vt:lpstr>Wingdings</vt:lpstr>
      <vt:lpstr>1_Office Theme</vt:lpstr>
      <vt:lpstr>Opening Every Door: Using Partnerships and Technology to Boost Access in No Wrong Door Systems </vt:lpstr>
      <vt:lpstr>Agenda</vt:lpstr>
      <vt:lpstr>No Wrong Door Reach &amp; Marketing</vt:lpstr>
      <vt:lpstr>ACL’s Vision for Access Systems </vt:lpstr>
      <vt:lpstr>No Wrong Door</vt:lpstr>
      <vt:lpstr>Federal Vision; State Governance</vt:lpstr>
      <vt:lpstr>State Panel </vt:lpstr>
      <vt:lpstr>State Innovations </vt:lpstr>
      <vt:lpstr>Discussion </vt:lpstr>
      <vt:lpstr>Stay in touch!</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Enhancing State No Wrong Door Systems for Efficient Access to Long-Term Services and Supports</dc:title>
  <dc:creator>Avery, Emily M</dc:creator>
  <cp:lastModifiedBy>Zontine, Catherine G</cp:lastModifiedBy>
  <cp:revision>9</cp:revision>
  <dcterms:created xsi:type="dcterms:W3CDTF">2025-04-30T14:13:59Z</dcterms:created>
  <dcterms:modified xsi:type="dcterms:W3CDTF">2026-09-10T20:30:44Z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ediaServiceImageTags">
    <vt:lpwstr/>
  </property>
  <property fmtid="{D5CDD505-2E9C-101B-9397-08002B2CF9AE}" pid="3" name="ContentTypeId">
    <vt:lpwstr>0x0101000ED00043F0018547B53C91B356715BFD</vt:lpwstr>
  </property>
</Properties>
</file>