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3" r:id="rId2"/>
  </p:sldMasterIdLst>
  <p:notesMasterIdLst>
    <p:notesMasterId r:id="rId23"/>
  </p:notesMasterIdLst>
  <p:sldIdLst>
    <p:sldId id="256" r:id="rId3"/>
    <p:sldId id="276" r:id="rId4"/>
    <p:sldId id="257" r:id="rId5"/>
    <p:sldId id="268" r:id="rId6"/>
    <p:sldId id="258" r:id="rId7"/>
    <p:sldId id="269" r:id="rId8"/>
    <p:sldId id="270" r:id="rId9"/>
    <p:sldId id="259" r:id="rId10"/>
    <p:sldId id="272" r:id="rId11"/>
    <p:sldId id="271" r:id="rId12"/>
    <p:sldId id="260" r:id="rId13"/>
    <p:sldId id="261" r:id="rId14"/>
    <p:sldId id="262" r:id="rId15"/>
    <p:sldId id="263" r:id="rId16"/>
    <p:sldId id="273" r:id="rId17"/>
    <p:sldId id="264" r:id="rId18"/>
    <p:sldId id="265" r:id="rId19"/>
    <p:sldId id="266" r:id="rId20"/>
    <p:sldId id="275" r:id="rId21"/>
    <p:sldId id="274" r:id="rId22"/>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8965" autoAdjust="0"/>
  </p:normalViewPr>
  <p:slideViewPr>
    <p:cSldViewPr snapToGrid="0">
      <p:cViewPr varScale="1">
        <p:scale>
          <a:sx n="54" d="100"/>
          <a:sy n="54" d="100"/>
        </p:scale>
        <p:origin x="452" y="52"/>
      </p:cViewPr>
      <p:guideLst/>
    </p:cSldViewPr>
  </p:slideViewPr>
  <p:outlineViewPr>
    <p:cViewPr>
      <p:scale>
        <a:sx n="33" d="100"/>
        <a:sy n="33" d="100"/>
      </p:scale>
      <p:origin x="0" y="-2016"/>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2" d="100"/>
          <a:sy n="92" d="100"/>
        </p:scale>
        <p:origin x="373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20AAA911-30D4-46FE-BAD8-6FD34216DC2A}"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9104CE17-011C-4980-AE28-076BD66C53E0}" type="slidenum">
              <a:rPr lang="en-US"/>
              <a:pPr>
                <a:defRPr/>
              </a:pPr>
              <a:t>‹#›</a:t>
            </a:fld>
            <a:endParaRPr lang="en-US"/>
          </a:p>
        </p:txBody>
      </p:sp>
    </p:spTree>
    <p:extLst>
      <p:ext uri="{BB962C8B-B14F-4D97-AF65-F5344CB8AC3E}">
        <p14:creationId xmlns:p14="http://schemas.microsoft.com/office/powerpoint/2010/main" val="30888726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3B6D934A-EB79-40F9-997C-FA29AA76C7F7}" type="slidenum">
              <a:rPr lang="en-US" smtClean="0"/>
              <a:pPr>
                <a:defRPr/>
              </a:pPr>
              <a:t>1</a:t>
            </a:fld>
            <a:endParaRPr lang="en-US"/>
          </a:p>
        </p:txBody>
      </p:sp>
    </p:spTree>
    <p:extLst>
      <p:ext uri="{BB962C8B-B14F-4D97-AF65-F5344CB8AC3E}">
        <p14:creationId xmlns:p14="http://schemas.microsoft.com/office/powerpoint/2010/main" val="217968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eaLnBrk="1" hangingPunct="1">
              <a:spcBef>
                <a:spcPct val="0"/>
              </a:spcBef>
            </a:pPr>
            <a:r>
              <a:rPr lang="en-US" altLang="en-US" i="1" dirty="0" smtClean="0"/>
              <a:t>People seeking services will have variable backgrounds. Some will come with many skills and resources. Some will be very familiar with human services systems. However, others may be completely unfamiliar. Some people will have few resources. Some may have serious or multiple barriers to engaging in a discovery process. The right skills and attitudes will help the person-centered counseling professional better meet each person where they are.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04F16F-445A-47C4-83C2-B5AE821938CF}"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3579328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The foundation values of choice, direction, and control can be difficult to apply at times. Many times we are not even aware that we are making assumptions. It takes skill and effort not to get caught up in our own views or experiences when supporting others. Systems as a whole push standardized approaches. It takes commitment to keep a focus on each person as an individual. We have to make sure that good intentions don’t override people’s choices and views.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9205534-974D-4B30-95CF-0BA14E9CB1EF}"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3032352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Choice, direction, and control are different but related values. The next three screens will explore each definition a bit more. These values will also be continually explored in the illustrations and information in further lessons. Let’s start with choice. At its most basic level it means that the person has options. However, it also means that the person has enough information and effective strategies to meaningfully select from those options.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436FB42-233D-4226-A5E4-95ED62AC3086}"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2931533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Each person has an internal orientation as to what makes sense to them. When provided high-quality information, choice, and control, people will often make good decisions. These will be in the context of their own values, beliefs, and experiences. Using discovery conversations and taking the time to share information in ways the person understands is central to this. The ideal result is that a person creates a situation that works well for them from the available options. However, there are times when supporting self-direction can be challenging.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2C79264-F00A-48B4-BED6-1259A1CB2509}"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3006826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2C79264-F00A-48B4-BED6-1259A1CB2509}"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965901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Control is the ability to exercise influence on aspects of life that are important to an individual. The control or lack of control is highly tied to a person’s sense of security and comfort. When people are denied access to healthy control in their lives they will still seek control — often in unhealthy or destructive ways. Helping people find services that help them experience control is important. However, each person has different needs for control.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38CF46-AEF8-4B7C-B296-45AA8FD6CD36}"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3018172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While each Person-Centered Counseling professional strives to support choice, direction, and control there are many barriers and challenges. Some are blatant and some are subtler. They can include the attitudes, beliefs, and resources each person brings to the situation. They can include how the person’s needs are expressed. They can include the local resources available. The professional must continually use person-centered thinking skills and practices to help them return to the person’s views.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27DC74E-D3D2-4ABE-9EF4-16597B749503}"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30123212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Congratulations! You have now finished the lesson. Let’s take a few moments to review the key ideas and learning objectives. This lesson gave some context of the three values of the person-centered counseling approach. In future lessons, you will learn more about person-centered approaches, such as discovery. Having the foundation of these core values will help you stay on track.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0ECE1D-25B5-4259-87E9-90CDAA052E04}"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4051438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0ECE1D-25B5-4259-87E9-90CDAA052E04}" type="slidenum">
              <a:rPr lang="en-US" altLang="en-US" smtClean="0"/>
              <a:pPr fontAlgn="base">
                <a:spcBef>
                  <a:spcPct val="0"/>
                </a:spcBef>
                <a:spcAft>
                  <a:spcPct val="0"/>
                </a:spcAft>
              </a:pPr>
              <a:t>19</a:t>
            </a:fld>
            <a:endParaRPr lang="en-US" altLang="en-US" smtClean="0"/>
          </a:p>
        </p:txBody>
      </p:sp>
    </p:spTree>
    <p:extLst>
      <p:ext uri="{BB962C8B-B14F-4D97-AF65-F5344CB8AC3E}">
        <p14:creationId xmlns:p14="http://schemas.microsoft.com/office/powerpoint/2010/main" val="1152169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0ECE1D-25B5-4259-87E9-90CDAA052E04}" type="slidenum">
              <a:rPr lang="en-US" altLang="en-US" smtClean="0"/>
              <a:pPr fontAlgn="base">
                <a:spcBef>
                  <a:spcPct val="0"/>
                </a:spcBef>
                <a:spcAft>
                  <a:spcPct val="0"/>
                </a:spcAft>
              </a:pPr>
              <a:t>20</a:t>
            </a:fld>
            <a:endParaRPr lang="en-US" altLang="en-US" smtClean="0"/>
          </a:p>
        </p:txBody>
      </p:sp>
    </p:spTree>
    <p:extLst>
      <p:ext uri="{BB962C8B-B14F-4D97-AF65-F5344CB8AC3E}">
        <p14:creationId xmlns:p14="http://schemas.microsoft.com/office/powerpoint/2010/main" val="3612494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Welcome to the lesson on the Core Values of Person-Centered Counseling. This lesson is part of the course on Person-Centered Thinking and Practices in the Person-Centered Counseling Training Program.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6A9A37-C2C7-4DD0-BB18-A424462242A3}"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1066712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6A9A37-C2C7-4DD0-BB18-A424462242A3}"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1365940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People engage the No Wrong Door system for a variety of reasons. Some believe that additional support or resources may be helpful. Some people may come with a strong sense of what they want. Others may be exploring options. Some may be in crisis or on the brink of a significant transition. Or they may simply be trying to make life a little better. It’s important that you, as a Person-Centered Counseling professional, have the skills to explore each person’s situation in a purposeful but open-ended way. This will help them identify what is most important to each person.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24021B0-25A7-4E4D-839C-61F481F8A44E}"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594908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24021B0-25A7-4E4D-839C-61F481F8A44E}"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2217462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24021B0-25A7-4E4D-839C-61F481F8A44E}"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938706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Human services professionals are often good at solving problems. However, it can be easy to start creating solutions before fully understanding the person and the situation. The goal of person-centered counseling is to help people make good decisions about how they want to manage their lives. These must be based on the person’s own culture, values, and preferences. Their needs and the resources available to them will influence their decisions but not define them. To do this job well, you must have skills in discovering what is important to people as well as what their needs are.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BC4907-8A9E-4DD2-893B-16F4B3F79962}"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3329112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BC4907-8A9E-4DD2-893B-16F4B3F79962}"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1567583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BC4907-8A9E-4DD2-893B-16F4B3F79962}"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14596171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860446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53740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184905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27383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72919534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021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242297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413984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79047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95342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836980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66808176"/>
      </p:ext>
    </p:extLst>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fontAlgn="auto">
              <a:spcAft>
                <a:spcPts val="0"/>
              </a:spcAft>
              <a:defRPr/>
            </a:pPr>
            <a:r>
              <a:rPr lang="en-US" altLang="en-US" smtClean="0"/>
              <a:t>Person-Centered Thinking and Practices</a:t>
            </a:r>
            <a:endParaRPr lang="en-US" altLang="en-US" dirty="0" smtClean="0"/>
          </a:p>
        </p:txBody>
      </p:sp>
      <p:sp>
        <p:nvSpPr>
          <p:cNvPr id="6147" name="Subtitle 2"/>
          <p:cNvSpPr>
            <a:spLocks noGrp="1"/>
          </p:cNvSpPr>
          <p:nvPr>
            <p:ph type="subTitle" idx="1"/>
          </p:nvPr>
        </p:nvSpPr>
        <p:spPr/>
        <p:txBody>
          <a:bodyPr/>
          <a:lstStyle/>
          <a:p>
            <a:r>
              <a:rPr lang="en-US" altLang="en-US" dirty="0" smtClean="0"/>
              <a:t>1 The Core Values of Person-Centered Counseling (PCC)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fontAlgn="auto">
              <a:spcAft>
                <a:spcPts val="0"/>
              </a:spcAft>
              <a:defRPr/>
            </a:pPr>
            <a:r>
              <a:rPr lang="en-US" altLang="en-US" dirty="0" smtClean="0"/>
              <a:t>Engaging People in Purposeful Discovery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intensity and length of discovery will vary. It will be influenced by the person’s circumstances and reason for seeking assistance. However, with a person-centered approach, the PCC professional can provide information that makes sense to the person. The professional will find person-centered thinking (PCT) skills helpful to ensuring this process incorporates the values of choice, direction, and control. The rest of this course helps teach PCT skills.</a:t>
            </a:r>
          </a:p>
        </p:txBody>
      </p:sp>
    </p:spTree>
    <p:extLst>
      <p:ext uri="{BB962C8B-B14F-4D97-AF65-F5344CB8AC3E}">
        <p14:creationId xmlns:p14="http://schemas.microsoft.com/office/powerpoint/2010/main" val="18300708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fontAlgn="auto">
              <a:spcAft>
                <a:spcPts val="0"/>
              </a:spcAft>
              <a:defRPr/>
            </a:pPr>
            <a:r>
              <a:rPr lang="en-US" altLang="en-US" smtClean="0"/>
              <a:t>Important Attitudes</a:t>
            </a:r>
          </a:p>
        </p:txBody>
      </p:sp>
      <p:sp>
        <p:nvSpPr>
          <p:cNvPr id="14339" name="Content Placeholder 2"/>
          <p:cNvSpPr>
            <a:spLocks noGrp="1"/>
          </p:cNvSpPr>
          <p:nvPr>
            <p:ph idx="1"/>
          </p:nvPr>
        </p:nvSpPr>
        <p:spPr/>
        <p:txBody>
          <a:bodyPr/>
          <a:lstStyle/>
          <a:p>
            <a:pPr marL="0" indent="0">
              <a:buNone/>
            </a:pPr>
            <a:r>
              <a:rPr lang="en-US" altLang="en-US" dirty="0" smtClean="0"/>
              <a:t>As a Person-Centered Counseling (PCC) professional, you will want to ensure the values of choice, direction, and control are present in all interactions. You will also want to engage with people in ways that are likely to be useful and empowering. You need to be able to engage person-centered skills and support self-direction. The following attitudes will help.</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fontAlgn="auto">
              <a:spcAft>
                <a:spcPts val="0"/>
              </a:spcAft>
              <a:defRPr/>
            </a:pPr>
            <a:r>
              <a:rPr lang="en-US" altLang="en-US" smtClean="0"/>
              <a:t>The Problem with “Good Intentions” and Untested Assumptions</a:t>
            </a:r>
          </a:p>
        </p:txBody>
      </p:sp>
      <p:sp>
        <p:nvSpPr>
          <p:cNvPr id="16387" name="Content Placeholder 2"/>
          <p:cNvSpPr>
            <a:spLocks noGrp="1"/>
          </p:cNvSpPr>
          <p:nvPr>
            <p:ph idx="1"/>
          </p:nvPr>
        </p:nvSpPr>
        <p:spPr/>
        <p:txBody>
          <a:bodyPr>
            <a:normAutofit/>
          </a:bodyPr>
          <a:lstStyle/>
          <a:p>
            <a:pPr marL="0" indent="0">
              <a:buNone/>
            </a:pPr>
            <a:r>
              <a:rPr lang="en-US" altLang="en-US" dirty="0" smtClean="0"/>
              <a:t>The foundation values of choice, direction, and control can be difficult to apply at times. Many times we are not even aware that we are making assumptions. It takes skill and effort not to get caught up in our own views or experiences when supporting others. Systems as a whole push standardized approaches. It takes commitment to keep a focus on each person as an individual. We have to make sure that good intentions don’t override people’s choices and views.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fontAlgn="auto">
              <a:spcAft>
                <a:spcPts val="0"/>
              </a:spcAft>
              <a:defRPr/>
            </a:pPr>
            <a:r>
              <a:rPr lang="en-US" altLang="en-US" smtClean="0"/>
              <a:t>Supporting Choice</a:t>
            </a:r>
          </a:p>
        </p:txBody>
      </p:sp>
      <p:sp>
        <p:nvSpPr>
          <p:cNvPr id="18435" name="Content Placeholder 2"/>
          <p:cNvSpPr>
            <a:spLocks noGrp="1"/>
          </p:cNvSpPr>
          <p:nvPr>
            <p:ph idx="1"/>
          </p:nvPr>
        </p:nvSpPr>
        <p:spPr/>
        <p:txBody>
          <a:bodyPr/>
          <a:lstStyle/>
          <a:p>
            <a:pPr marL="0" indent="0">
              <a:buNone/>
            </a:pPr>
            <a:r>
              <a:rPr lang="en-US" altLang="en-US" dirty="0" smtClean="0"/>
              <a:t>Supporting choice can be more complicated than simply offering choices. Making good choices from those options requires access to high-quality information. This information must be provided in ways that are understandable and useful to the individual. Some people have had few opportunities or experiences in making their own choices. There are often barriers and challenges to supporting people in making their best choices.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fontAlgn="auto">
              <a:spcAft>
                <a:spcPts val="0"/>
              </a:spcAft>
              <a:defRPr/>
            </a:pPr>
            <a:r>
              <a:rPr lang="en-US" altLang="en-US" dirty="0" smtClean="0"/>
              <a:t>Supporting Direction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Informed choice and control support positive self-direction. People want to be able to decide for themselves how to live day-to-day. They want to direct the larger events of their lives in a way that makes sense to them. Services should fit within the person’s expectations. However, at times, a person’s choices appear risky or ill-informed. The Person-Centered Counseling (PCC) professional and others will struggle more with how to balance support for safety with support for direction. In situations of immediate and extreme risk of harm to self or others, the professional may need to engage protective or crisis services. They should know their roles and boundaries in terms of mandated reporting and similar responsibilities.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fontAlgn="auto">
              <a:spcAft>
                <a:spcPts val="0"/>
              </a:spcAft>
              <a:defRPr/>
            </a:pPr>
            <a:r>
              <a:rPr lang="en-US" altLang="en-US" dirty="0" smtClean="0"/>
              <a:t>Supporting Direction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However, in most situations, people have a right to decline available services even if there is a risk. They have the right to engage in the portions they want and refuse the portions they don’t want. Denying people these rights is not only against the value of direction, it invites anger or discouragement. It also prevents people from experiencing the opportunity to take responsibility for decisions and to learn as a result, which is sometimes referred to as “the dignity of risk.” Denying direction also presumes that PCC professionals know better what the person needs. This is not always the true. In fact, if people are properly supported, they usually have a pretty good idea of what will work for them and why. Respecting people’s choices in directing their services is part of your role as a PCC professional.</a:t>
            </a:r>
          </a:p>
        </p:txBody>
      </p:sp>
    </p:spTree>
    <p:extLst>
      <p:ext uri="{BB962C8B-B14F-4D97-AF65-F5344CB8AC3E}">
        <p14:creationId xmlns:p14="http://schemas.microsoft.com/office/powerpoint/2010/main" val="3810484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fontAlgn="auto">
              <a:spcAft>
                <a:spcPts val="0"/>
              </a:spcAft>
              <a:defRPr/>
            </a:pPr>
            <a:r>
              <a:rPr lang="en-US" altLang="en-US" smtClean="0"/>
              <a:t>Supporting Control</a:t>
            </a:r>
          </a:p>
        </p:txBody>
      </p:sp>
      <p:sp>
        <p:nvSpPr>
          <p:cNvPr id="22531" name="Content Placeholder 2"/>
          <p:cNvSpPr>
            <a:spLocks noGrp="1"/>
          </p:cNvSpPr>
          <p:nvPr>
            <p:ph idx="1"/>
          </p:nvPr>
        </p:nvSpPr>
        <p:spPr/>
        <p:txBody>
          <a:bodyPr/>
          <a:lstStyle/>
          <a:p>
            <a:pPr marL="0" indent="0">
              <a:buNone/>
            </a:pPr>
            <a:r>
              <a:rPr lang="en-US" altLang="en-US" dirty="0" smtClean="0"/>
              <a:t>Helping people experience control as they find support and services is a central value of person-centered counseling (PCC).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fontAlgn="auto">
              <a:spcAft>
                <a:spcPts val="0"/>
              </a:spcAft>
              <a:defRPr/>
            </a:pPr>
            <a:r>
              <a:rPr lang="en-US" altLang="en-US" dirty="0" smtClean="0"/>
              <a:t>Overcoming Barriers and Challenges to Core Values </a:t>
            </a:r>
          </a:p>
        </p:txBody>
      </p:sp>
      <p:sp>
        <p:nvSpPr>
          <p:cNvPr id="24579" name="Content Placeholder 2"/>
          <p:cNvSpPr>
            <a:spLocks noGrp="1"/>
          </p:cNvSpPr>
          <p:nvPr>
            <p:ph idx="1"/>
          </p:nvPr>
        </p:nvSpPr>
        <p:spPr/>
        <p:txBody>
          <a:bodyPr/>
          <a:lstStyle/>
          <a:p>
            <a:pPr marL="0" indent="0">
              <a:buNone/>
            </a:pPr>
            <a:r>
              <a:rPr lang="en-US" altLang="en-US" dirty="0" smtClean="0"/>
              <a:t>Supporting choice, direction, and control can be complicated at times.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fontAlgn="auto">
              <a:spcAft>
                <a:spcPts val="0"/>
              </a:spcAft>
              <a:defRPr/>
            </a:pPr>
            <a:r>
              <a:rPr lang="en-US" altLang="en-US" dirty="0" smtClean="0"/>
              <a:t>Conclusion and Lesson Review (1/3)</a:t>
            </a:r>
          </a:p>
        </p:txBody>
      </p:sp>
      <p:sp>
        <p:nvSpPr>
          <p:cNvPr id="22531" name="Content Placeholder 2"/>
          <p:cNvSpPr>
            <a:spLocks noGrp="1"/>
          </p:cNvSpPr>
          <p:nvPr>
            <p:ph idx="1"/>
          </p:nvPr>
        </p:nvSpPr>
        <p:spPr/>
        <p:txBody>
          <a:bodyPr rtlCol="0">
            <a:normAutofit/>
          </a:bodyPr>
          <a:lstStyle/>
          <a:p>
            <a:pPr marL="182880" indent="-182880" fontAlgn="auto">
              <a:spcAft>
                <a:spcPts val="0"/>
              </a:spcAft>
              <a:defRPr/>
            </a:pPr>
            <a:r>
              <a:rPr lang="en-US" altLang="en-US" dirty="0" smtClean="0"/>
              <a:t>The three core values of person-centered counseling (PCC) are choice, direction, and control. </a:t>
            </a:r>
          </a:p>
          <a:p>
            <a:pPr marL="182880" indent="-182880" fontAlgn="auto">
              <a:spcAft>
                <a:spcPts val="0"/>
              </a:spcAft>
              <a:defRPr/>
            </a:pPr>
            <a:r>
              <a:rPr lang="en-US" altLang="en-US" dirty="0" smtClean="0"/>
              <a:t>Discovery is a distinct process from assessment. The value of discovery is that it produces a well-balance and holistic view of the person that places their goals and needs in context. It is easier to support choice, direction, and control with this type of information. </a:t>
            </a:r>
          </a:p>
          <a:p>
            <a:pPr marL="182880" indent="-182880" fontAlgn="auto">
              <a:spcAft>
                <a:spcPts val="0"/>
              </a:spcAft>
              <a:defRPr/>
            </a:pPr>
            <a:r>
              <a:rPr lang="en-US" altLang="en-US" dirty="0" smtClean="0"/>
              <a:t>Attitudes that make PCC possible include believing in the rights and responsibilities of all people to direct their own services to the greatest extent possible.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fontAlgn="auto">
              <a:spcAft>
                <a:spcPts val="0"/>
              </a:spcAft>
              <a:defRPr/>
            </a:pPr>
            <a:r>
              <a:rPr lang="en-US" altLang="en-US" dirty="0" smtClean="0"/>
              <a:t>Conclusion and Lesson Review (2/3)</a:t>
            </a:r>
          </a:p>
        </p:txBody>
      </p:sp>
      <p:sp>
        <p:nvSpPr>
          <p:cNvPr id="22531" name="Content Placeholder 2"/>
          <p:cNvSpPr>
            <a:spLocks noGrp="1"/>
          </p:cNvSpPr>
          <p:nvPr>
            <p:ph idx="1"/>
          </p:nvPr>
        </p:nvSpPr>
        <p:spPr/>
        <p:txBody>
          <a:bodyPr rtlCol="0">
            <a:normAutofit/>
          </a:bodyPr>
          <a:lstStyle/>
          <a:p>
            <a:pPr marL="182880" indent="-182880" fontAlgn="auto">
              <a:spcAft>
                <a:spcPts val="0"/>
              </a:spcAft>
              <a:defRPr/>
            </a:pPr>
            <a:r>
              <a:rPr lang="en-US" altLang="en-US" dirty="0" smtClean="0"/>
              <a:t>Supporting choice, direction, and control can be challenging in some circumstances. You may need additional training or support in working with situations in which people experience conditions that impair judgment or make it difficult to ensure informed choice. </a:t>
            </a:r>
          </a:p>
          <a:p>
            <a:pPr marL="182880" indent="-182880" fontAlgn="auto">
              <a:spcAft>
                <a:spcPts val="0"/>
              </a:spcAft>
              <a:defRPr/>
            </a:pPr>
            <a:r>
              <a:rPr lang="en-US" altLang="en-US" dirty="0" smtClean="0"/>
              <a:t>Trauma-informed processes consider people’s comfort and need for healthy control. They are a good universal design approach.</a:t>
            </a:r>
          </a:p>
        </p:txBody>
      </p:sp>
    </p:spTree>
    <p:extLst>
      <p:ext uri="{BB962C8B-B14F-4D97-AF65-F5344CB8AC3E}">
        <p14:creationId xmlns:p14="http://schemas.microsoft.com/office/powerpoint/2010/main" val="11710190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5142931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fontAlgn="auto">
              <a:spcAft>
                <a:spcPts val="0"/>
              </a:spcAft>
              <a:defRPr/>
            </a:pPr>
            <a:r>
              <a:rPr lang="en-US" altLang="en-US" dirty="0" smtClean="0"/>
              <a:t>Conclusion and Lesson Review (3/3)</a:t>
            </a:r>
          </a:p>
        </p:txBody>
      </p:sp>
      <p:sp>
        <p:nvSpPr>
          <p:cNvPr id="22531" name="Content Placeholder 2"/>
          <p:cNvSpPr>
            <a:spLocks noGrp="1"/>
          </p:cNvSpPr>
          <p:nvPr>
            <p:ph sz="half" idx="1"/>
          </p:nvPr>
        </p:nvSpPr>
        <p:spPr/>
        <p:txBody>
          <a:bodyPr rtlCol="0">
            <a:normAutofit/>
          </a:bodyPr>
          <a:lstStyle/>
          <a:p>
            <a:pPr marL="0" indent="0" algn="ctr" fontAlgn="auto">
              <a:spcAft>
                <a:spcPts val="0"/>
              </a:spcAft>
              <a:buNone/>
              <a:defRPr/>
            </a:pPr>
            <a:r>
              <a:rPr lang="en-US" altLang="en-US" b="1" dirty="0" smtClean="0"/>
              <a:t>Learning Objective</a:t>
            </a:r>
          </a:p>
          <a:p>
            <a:pPr marL="0" indent="0" fontAlgn="auto">
              <a:spcAft>
                <a:spcPts val="0"/>
              </a:spcAft>
              <a:buNone/>
              <a:defRPr/>
            </a:pPr>
            <a:r>
              <a:rPr lang="en-US" altLang="en-US" dirty="0" smtClean="0"/>
              <a:t>After completing this lesson, you will be able to list the three core values of person-centered counseling and give an example of each value in practice. </a:t>
            </a:r>
          </a:p>
        </p:txBody>
      </p:sp>
      <p:sp>
        <p:nvSpPr>
          <p:cNvPr id="2" name="Content Placeholder 1"/>
          <p:cNvSpPr>
            <a:spLocks noGrp="1"/>
          </p:cNvSpPr>
          <p:nvPr>
            <p:ph sz="half" idx="2"/>
          </p:nvPr>
        </p:nvSpPr>
        <p:spPr>
          <a:xfrm>
            <a:off x="6172200" y="1825625"/>
            <a:ext cx="5181600" cy="4351338"/>
          </a:xfrm>
        </p:spPr>
        <p:txBody>
          <a:bodyPr>
            <a:normAutofit/>
          </a:bodyPr>
          <a:lstStyle/>
          <a:p>
            <a:pPr marL="0" indent="0" algn="ctr">
              <a:buNone/>
            </a:pPr>
            <a:r>
              <a:rPr lang="en-US" b="1" dirty="0" smtClean="0"/>
              <a:t>Reflection on Learning Objective</a:t>
            </a:r>
          </a:p>
          <a:p>
            <a:pPr marL="0" indent="0">
              <a:buNone/>
            </a:pPr>
            <a:r>
              <a:rPr lang="en-US" dirty="0" smtClean="0"/>
              <a:t>Directions: Review the objective(s) on this page. Write down your answers to the following questions. </a:t>
            </a:r>
          </a:p>
          <a:p>
            <a:pPr marL="457200" indent="-457200">
              <a:buFont typeface="+mj-lt"/>
              <a:buAutoNum type="arabicPeriod"/>
            </a:pPr>
            <a:r>
              <a:rPr lang="en-US" sz="2200" dirty="0" smtClean="0"/>
              <a:t>What did you learn in this lesson that you felt was important? </a:t>
            </a:r>
          </a:p>
          <a:p>
            <a:pPr marL="457200" indent="-457200">
              <a:buFont typeface="+mj-lt"/>
              <a:buAutoNum type="arabicPeriod"/>
            </a:pPr>
            <a:r>
              <a:rPr lang="en-US" sz="2200" dirty="0" smtClean="0"/>
              <a:t>What will you do differently because of the content in this lesson?</a:t>
            </a:r>
          </a:p>
        </p:txBody>
      </p:sp>
    </p:spTree>
    <p:extLst>
      <p:ext uri="{BB962C8B-B14F-4D97-AF65-F5344CB8AC3E}">
        <p14:creationId xmlns:p14="http://schemas.microsoft.com/office/powerpoint/2010/main" val="17185429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fontAlgn="auto">
              <a:spcAft>
                <a:spcPts val="0"/>
              </a:spcAft>
              <a:defRPr/>
            </a:pPr>
            <a:r>
              <a:rPr lang="en-US" altLang="en-US" dirty="0" smtClean="0"/>
              <a:t>Welcome!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Person-centered counseling (PCC) is an approach to counseling that is built on the core values of choice, direction, and control. This lesson reviews these core values in the context of using person-centered thinking (PCT) practices in a No Wrong Door (NWD) system. The lesson will help the learner understand these values as a foundation to person-centered approaches. It will also review some common challenges in applying them. It helps the learner connect the PCT skills they will learn in other lessons to the values. Finally, it will review some ideas for how to maintain theses values in practice when the system or others make this difficult. The remaining lessons in the course provide more details regarding how these values and other critical attitudes and skills can be applied through PCT and related skills.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fontAlgn="auto">
              <a:spcAft>
                <a:spcPts val="0"/>
              </a:spcAft>
              <a:defRPr/>
            </a:pPr>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list the three core values of person-centered counseling and give an example of each value in practice.</a:t>
            </a:r>
          </a:p>
        </p:txBody>
      </p:sp>
    </p:spTree>
    <p:extLst>
      <p:ext uri="{BB962C8B-B14F-4D97-AF65-F5344CB8AC3E}">
        <p14:creationId xmlns:p14="http://schemas.microsoft.com/office/powerpoint/2010/main" val="3061130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fontAlgn="auto">
              <a:spcAft>
                <a:spcPts val="0"/>
              </a:spcAft>
              <a:defRPr/>
            </a:pPr>
            <a:r>
              <a:rPr lang="en-US" altLang="en-US" dirty="0" smtClean="0"/>
              <a:t>The Core Values in Action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Person–centered counseling (PCC) is a specific approach to supporting people seeking long-term services and support (LTSS). It applies to anyone, of any age, and with any LTSS concern. It does not start with screening processes or assessing people for program eligibility. It starts with active listening and discovery. These approaches ensure people are heard. (Discovery is taught more thoroughly later on in the course.) They help people formulate meaningful goals and actions related to their concerns.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fontAlgn="auto">
              <a:spcAft>
                <a:spcPts val="0"/>
              </a:spcAft>
              <a:defRPr/>
            </a:pPr>
            <a:r>
              <a:rPr lang="en-US" altLang="en-US" dirty="0" smtClean="0"/>
              <a:t>The Core Values in Action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Person-centered counseling approaches help do more than obtain access to services. They help people organize their resources in ways that support their overall quality of life. The information may be formulated into a formal person-centered plan, if the person chooses. Person-centered counseling may be a one-time contact between a person and the professional. Or it may be a series of exchanges over time. It may also include others who the person identifies as important.</a:t>
            </a:r>
          </a:p>
        </p:txBody>
      </p:sp>
    </p:spTree>
    <p:extLst>
      <p:ext uri="{BB962C8B-B14F-4D97-AF65-F5344CB8AC3E}">
        <p14:creationId xmlns:p14="http://schemas.microsoft.com/office/powerpoint/2010/main" val="36087112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fontAlgn="auto">
              <a:spcAft>
                <a:spcPts val="0"/>
              </a:spcAft>
              <a:defRPr/>
            </a:pPr>
            <a:r>
              <a:rPr lang="en-US" altLang="en-US" dirty="0" smtClean="0"/>
              <a:t>The Core Values in Action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You will learn more about the role of a PCC professional and how these approaches apply in a variety of situations in this and the other courses. However, the core values of choice, direction, and control on the part of the person who is seeking support are always part of the approach. </a:t>
            </a:r>
          </a:p>
        </p:txBody>
      </p:sp>
    </p:spTree>
    <p:extLst>
      <p:ext uri="{BB962C8B-B14F-4D97-AF65-F5344CB8AC3E}">
        <p14:creationId xmlns:p14="http://schemas.microsoft.com/office/powerpoint/2010/main" val="2101308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fontAlgn="auto">
              <a:spcAft>
                <a:spcPts val="0"/>
              </a:spcAft>
              <a:defRPr/>
            </a:pPr>
            <a:r>
              <a:rPr lang="en-US" altLang="en-US" dirty="0" smtClean="0"/>
              <a:t>Engaging People in Purposeful Discovery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It’s important to understand what is meaningful to an individual. To do this, a Person-Centered Counseling (PCC) professional must engage in discovery. Both discovery and assessment can be performed using person-centered practices. However, discovery is not the same as assessment. Assessment is a process related to understanding if a person is eligible for a specific program or service. Discovery is a process that is meant to elicit an accurate, culturally relevant, and well-balanced understanding of the person’s “to/for balance.” It considers the person in their current and past context. It includes strengths, gifts, hopes, expectations, relationships, and other resources.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fontAlgn="auto">
              <a:spcAft>
                <a:spcPts val="0"/>
              </a:spcAft>
              <a:defRPr/>
            </a:pPr>
            <a:r>
              <a:rPr lang="en-US" altLang="en-US" dirty="0" smtClean="0"/>
              <a:t>Engaging People in Purposeful Discovery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What is learned during the discovery process can help identify if a person may be interested in pursuing supports that require screening and assessments. It may provide information that helps complete these activities. Discovery should include what a person has tried and what is already working for them. It should help get a sense of resources a person has including unpaid support.</a:t>
            </a:r>
          </a:p>
        </p:txBody>
      </p:sp>
    </p:spTree>
    <p:extLst>
      <p:ext uri="{BB962C8B-B14F-4D97-AF65-F5344CB8AC3E}">
        <p14:creationId xmlns:p14="http://schemas.microsoft.com/office/powerpoint/2010/main" val="191755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mombGxlgwbUJavVaxQkCbk8jpR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716AFBCB-4BC8-4725-830D-561FAE86DF97}">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397</TotalTime>
  <Words>2491</Words>
  <Application>Microsoft Office PowerPoint</Application>
  <PresentationFormat>Widescreen</PresentationFormat>
  <Paragraphs>89</Paragraphs>
  <Slides>20</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vt:lpstr>
      <vt:lpstr>Welcome! (2/2)</vt:lpstr>
      <vt:lpstr>The Core Values in Action (1/3)</vt:lpstr>
      <vt:lpstr>The Core Values in Action (2/3)</vt:lpstr>
      <vt:lpstr>The Core Values in Action (3/3)</vt:lpstr>
      <vt:lpstr>Engaging People in Purposeful Discovery (1/3)</vt:lpstr>
      <vt:lpstr>Engaging People in Purposeful Discovery (2/3)</vt:lpstr>
      <vt:lpstr>Engaging People in Purposeful Discovery (3/3)</vt:lpstr>
      <vt:lpstr>Important Attitudes</vt:lpstr>
      <vt:lpstr>The Problem with “Good Intentions” and Untested Assumptions</vt:lpstr>
      <vt:lpstr>Supporting Choice</vt:lpstr>
      <vt:lpstr>Supporting Direction (1/2)</vt:lpstr>
      <vt:lpstr>Supporting Direction (2/2)</vt:lpstr>
      <vt:lpstr>Supporting Control</vt:lpstr>
      <vt:lpstr>Overcoming Barriers and Challenges to Core Values </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The Core Values of Person-Centered Counseling (PCC)</dc:title>
  <dc:subject>The Core Values of Person-Centered Counseling (PCC)</dc:subject>
  <dc:creator>Administration for Community Living (ACL)</dc:creator>
  <cp:keywords>NWD, PCC, PCT, values, attitudes</cp:keywords>
  <cp:lastModifiedBy>Weiss, Falyn</cp:lastModifiedBy>
  <cp:revision>20</cp:revision>
  <dcterms:created xsi:type="dcterms:W3CDTF">2019-08-27T14:38:25Z</dcterms:created>
  <dcterms:modified xsi:type="dcterms:W3CDTF">2019-12-27T17:46:49Z</dcterms:modified>
</cp:coreProperties>
</file>