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0"/>
  </p:notesMasterIdLst>
  <p:sldIdLst>
    <p:sldId id="256" r:id="rId3"/>
    <p:sldId id="275" r:id="rId4"/>
    <p:sldId id="257" r:id="rId5"/>
    <p:sldId id="274" r:id="rId6"/>
    <p:sldId id="259" r:id="rId7"/>
    <p:sldId id="267" r:id="rId8"/>
    <p:sldId id="260" r:id="rId9"/>
    <p:sldId id="269" r:id="rId10"/>
    <p:sldId id="261" r:id="rId11"/>
    <p:sldId id="270" r:id="rId12"/>
    <p:sldId id="271" r:id="rId13"/>
    <p:sldId id="262" r:id="rId14"/>
    <p:sldId id="263" r:id="rId15"/>
    <p:sldId id="272" r:id="rId16"/>
    <p:sldId id="265" r:id="rId17"/>
    <p:sldId id="266" r:id="rId18"/>
    <p:sldId id="273" r:id="rId1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75220" autoAdjust="0"/>
  </p:normalViewPr>
  <p:slideViewPr>
    <p:cSldViewPr snapToGrid="0">
      <p:cViewPr varScale="1">
        <p:scale>
          <a:sx n="52" d="100"/>
          <a:sy n="52" d="100"/>
        </p:scale>
        <p:origin x="53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D30070F-8424-423E-969E-EF98B99099BB}"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0A004D4C-DA28-4BC5-9FD1-71EB1F8D3479}" type="slidenum">
              <a:rPr lang="en-US"/>
              <a:pPr>
                <a:defRPr/>
              </a:pPr>
              <a:t>‹#›</a:t>
            </a:fld>
            <a:endParaRPr lang="en-US"/>
          </a:p>
        </p:txBody>
      </p:sp>
    </p:spTree>
    <p:extLst>
      <p:ext uri="{BB962C8B-B14F-4D97-AF65-F5344CB8AC3E}">
        <p14:creationId xmlns:p14="http://schemas.microsoft.com/office/powerpoint/2010/main" val="25628045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004D4C-DA28-4BC5-9FD1-71EB1F8D3479}" type="slidenum">
              <a:rPr lang="en-US" smtClean="0"/>
              <a:pPr>
                <a:defRPr/>
              </a:pPr>
              <a:t>1</a:t>
            </a:fld>
            <a:endParaRPr lang="en-US"/>
          </a:p>
        </p:txBody>
      </p:sp>
    </p:spTree>
    <p:extLst>
      <p:ext uri="{BB962C8B-B14F-4D97-AF65-F5344CB8AC3E}">
        <p14:creationId xmlns:p14="http://schemas.microsoft.com/office/powerpoint/2010/main" val="692470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420C52-DC38-4F53-84DA-74643F87C0DD}"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255522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Listening to understand is challenging. There are many reasons a professional can struggle to really listen for the unique “to/for balance” when engaging people. These reasons may include old habits or feeling rushed. They may include confusion over roles and expectations. They may also include the professional having trouble accepting or acknowledging the person’s views. This is especially likely if the professional feels these hopes, dreams, or aspirations are not grounded in reality or are not acceptable.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602BA24-8C89-43B5-AD2A-661E4D43989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177749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Implementing person-centered practices includes making and keeping three promises. The promises are: 1) to listen, 2) to act, and 3) to be honest. These promises are easier to keep when professionals consistently support the same people. In person-centered counseling, efforts to provide this ongoing relationship should be made. In addition, a practice of actively engaging appropriate follow-up is often helpful to ensuring a better ability to work together. People who have a relationship with the professional are more likely to trust them. They are more likely to share helpful information honestly.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83D4CA-1E7C-4F98-B4FE-BF97E79577DC}"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444095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i="1" dirty="0" smtClean="0"/>
          </a:p>
          <a:p>
            <a:pPr>
              <a:spcBef>
                <a:spcPct val="0"/>
              </a:spcBef>
            </a:pPr>
            <a:r>
              <a:rPr lang="en-US" altLang="en-US" i="1" dirty="0" smtClean="0"/>
              <a:t>To keep the three promises of being person-centered, you must be able to listen deeply and for understanding. However, applying what you learn often requires additional skills beyond listening. The tools and approaches in this curriculum are meant to support your ability to keep these promises. They can help you to listen more deeply. They help you identify what is important to and for the person and their personally defined balance between the two.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817E37A-4CBD-4057-8F8F-E25B05EDA8B1}"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929616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817E37A-4CBD-4057-8F8F-E25B05EDA8B1}"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642078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Congratulations! You have now finished the lesson. Let’s take a few moments to review the key ideas and learning objectives. Being person-centered is not a new idea. You likely already have good skills to build upon. However, the tools and approaches in this curriculum are designed to support you in enhance your skills in this area. They support a consistently person-centered approach, regardless of whether a person has a formal person-centered plan or not. This lesson reviewed the importance of listening for understanding. It provided six questions a professional could ask themselves to ensure they are supporting not fixing. It also reviewed the three promises of person-centered thinking and how they help people stay in control of their services and gain more from interacting with the </a:t>
            </a:r>
            <a:r>
              <a:rPr lang="en-US" altLang="en-US" i="1" dirty="0" err="1" smtClean="0"/>
              <a:t>PersonCentered</a:t>
            </a:r>
            <a:r>
              <a:rPr lang="en-US" altLang="en-US" i="1" dirty="0" smtClean="0"/>
              <a:t> Counseling professional.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27DF9B-DB3C-4F84-A01F-8C197330E023}"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680739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27DF9B-DB3C-4F84-A01F-8C197330E023}"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97159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a:t>
            </a:r>
            <a:r>
              <a:rPr lang="en-US" altLang="en-US" i="0" baseline="0" dirty="0" smtClean="0"/>
              <a:t> narration text:</a:t>
            </a:r>
            <a:endParaRPr lang="en-US" altLang="en-US" i="0" dirty="0" smtClean="0"/>
          </a:p>
          <a:p>
            <a:pPr>
              <a:spcBef>
                <a:spcPct val="0"/>
              </a:spcBef>
            </a:pPr>
            <a:r>
              <a:rPr lang="en-US" altLang="en-US" i="1" dirty="0" smtClean="0"/>
              <a:t>Welcome to the lesson on What is Person-Centered Thinking in the Person-Centered Counseling Role? This lesson is part of the course on Person-Centered Thinking and Practices in the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15B909-497E-47AD-95FD-C10C3C373170}"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149326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a:t>
            </a:r>
            <a:r>
              <a:rPr lang="en-US" altLang="en-US" i="0" baseline="0" dirty="0" smtClean="0"/>
              <a:t> narration text:</a:t>
            </a:r>
            <a:endParaRPr lang="en-US" altLang="en-US" i="0" dirty="0" smtClean="0"/>
          </a:p>
          <a:p>
            <a:pPr>
              <a:spcBef>
                <a:spcPct val="0"/>
              </a:spcBef>
            </a:pPr>
            <a:r>
              <a:rPr lang="en-US" altLang="en-US" i="1" dirty="0" smtClean="0"/>
              <a:t>Welcome to the lesson on What is Person-Centered Thinking in the </a:t>
            </a:r>
            <a:r>
              <a:rPr lang="en-US" altLang="en-US" i="1" dirty="0" err="1" smtClean="0"/>
              <a:t>PersonCentered</a:t>
            </a:r>
            <a:r>
              <a:rPr lang="en-US" altLang="en-US" i="1" dirty="0" smtClean="0"/>
              <a:t> Counseling Role? This lesson is part of the course on Person-Centered Thinking and Practices in the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15B909-497E-47AD-95FD-C10C3C373170}"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946038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The role of the Person-Centered Counseling professional will include the ability to complete a person-centered plan if requested. However, person-centered thinking and practices are more than knowing how to develop a formal person-centered plan. They are about changing the way the system intersects with individuals. Today, a variety of fields recognize the value of person-centered practices. This includes medicine, education, vocational support, human services, and even the criminal justice system.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4349335-F9B0-483B-81BA-CAFF4271E8B2}"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969576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4349335-F9B0-483B-81BA-CAFF4271E8B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836916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Many times, the first contact a person has with a system is not </a:t>
            </a:r>
            <a:r>
              <a:rPr lang="en-US" altLang="en-US" i="1" dirty="0" err="1" smtClean="0"/>
              <a:t>personcentered</a:t>
            </a:r>
            <a:r>
              <a:rPr lang="en-US" altLang="en-US" i="1" dirty="0" smtClean="0"/>
              <a:t>. The people they communicate with may be focused on issues driven by the system. This may include gate-keeping. It may include quickly assessing eligibility for specific programs. There may be an emphasis on discouraging overuse of programs but without support to develop other viable options for people. In these processes, what is known or learned about a person is very limited. Even when a professional takes the time to learn about what is important to a person, it may not be documented or connected to actual support.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F58BD6A-938D-481E-A977-4D749D4D2AA6}"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368863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F58BD6A-938D-481E-A977-4D749D4D2AA6}"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984671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i="0" dirty="0" smtClean="0"/>
              <a:t>Original</a:t>
            </a:r>
            <a:r>
              <a:rPr lang="en-US" altLang="en-US" i="0" baseline="0" dirty="0" smtClean="0"/>
              <a:t> narration text:</a:t>
            </a:r>
            <a:endParaRPr lang="en-US" altLang="en-US" dirty="0" smtClean="0"/>
          </a:p>
          <a:p>
            <a:pPr>
              <a:spcBef>
                <a:spcPct val="0"/>
              </a:spcBef>
            </a:pPr>
            <a:r>
              <a:rPr lang="en-US" altLang="en-US" i="1" dirty="0" smtClean="0"/>
              <a:t>Each interaction a Person-Centered Counseling professional has will be different. Under the day-to-day pressures of work, it can be natural to jump to providing solutions for people. However, being person-centered means going deeper than a person’s immediate concerns. It takes effort and a willingness to slow down and listen. The goal of person-centered thinking skills is to ensure professionals understand what will be meaningful to the person. From there, support can be given to sort through options and take action.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420C52-DC38-4F53-84DA-74643F87C0DD}"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477633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420C52-DC38-4F53-84DA-74643F87C0DD}"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734099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659212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06745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11504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0785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8479656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1149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061087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526764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762190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837045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483617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4485452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3 What is Person-Centered Thinking in the PersonCentered Counseling Role?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Using Person-Centered Thinking in the No Wrong Door System (2/3)</a:t>
            </a:r>
          </a:p>
        </p:txBody>
      </p:sp>
      <p:sp>
        <p:nvSpPr>
          <p:cNvPr id="3" name="Content Placeholder 2"/>
          <p:cNvSpPr>
            <a:spLocks noGrp="1"/>
          </p:cNvSpPr>
          <p:nvPr>
            <p:ph idx="1"/>
          </p:nvPr>
        </p:nvSpPr>
        <p:spPr>
          <a:xfrm>
            <a:off x="838200" y="1825625"/>
            <a:ext cx="10515600" cy="4943475"/>
          </a:xfrm>
        </p:spPr>
        <p:txBody>
          <a:bodyPr rtlCol="0">
            <a:noAutofit/>
          </a:bodyPr>
          <a:lstStyle/>
          <a:p>
            <a:pPr marL="0" indent="0" fontAlgn="auto">
              <a:spcAft>
                <a:spcPts val="0"/>
              </a:spcAft>
              <a:buNone/>
              <a:defRPr/>
            </a:pPr>
            <a:r>
              <a:rPr lang="en-US" sz="2400" dirty="0"/>
              <a:t>Ask yourself: </a:t>
            </a:r>
          </a:p>
          <a:p>
            <a:pPr marL="457200" indent="-457200" fontAlgn="auto">
              <a:spcAft>
                <a:spcPts val="0"/>
              </a:spcAft>
              <a:buFont typeface="+mj-lt"/>
              <a:buAutoNum type="arabicPeriod"/>
              <a:defRPr/>
            </a:pPr>
            <a:r>
              <a:rPr lang="en-US" sz="2200" dirty="0"/>
              <a:t>Are choice, direction, and control embedded in everything I’ve done?</a:t>
            </a:r>
          </a:p>
          <a:p>
            <a:pPr marL="457200" indent="-457200" fontAlgn="auto">
              <a:spcAft>
                <a:spcPts val="0"/>
              </a:spcAft>
              <a:buFont typeface="+mj-lt"/>
              <a:buAutoNum type="arabicPeriod"/>
              <a:defRPr/>
            </a:pPr>
            <a:r>
              <a:rPr lang="en-US" sz="2200" dirty="0"/>
              <a:t>Do I know what is important to the person? This includes their goals, expectations, and preferences</a:t>
            </a:r>
            <a:r>
              <a:rPr lang="en-US" sz="2200" dirty="0" smtClean="0"/>
              <a:t>.</a:t>
            </a:r>
          </a:p>
          <a:p>
            <a:pPr marL="457200" indent="-457200" fontAlgn="auto">
              <a:spcAft>
                <a:spcPts val="0"/>
              </a:spcAft>
              <a:buFont typeface="+mj-lt"/>
              <a:buAutoNum type="arabicPeriod"/>
              <a:defRPr/>
            </a:pPr>
            <a:r>
              <a:rPr lang="en-US" sz="2200" dirty="0" smtClean="0"/>
              <a:t>Do I know what is important for the person? This includes their critical concerns and needs, especially in area of health and safety.</a:t>
            </a:r>
          </a:p>
          <a:p>
            <a:pPr marL="457200" indent="-457200" fontAlgn="auto">
              <a:spcAft>
                <a:spcPts val="0"/>
              </a:spcAft>
              <a:buFont typeface="+mj-lt"/>
              <a:buAutoNum type="arabicPeriod"/>
              <a:defRPr/>
            </a:pPr>
            <a:r>
              <a:rPr lang="en-US" sz="2200" dirty="0" smtClean="0"/>
              <a:t>Can I describe the person’s preferred balance between important to and important for? Have I been diligent in informing people of risk in ways that work for them? Have I supported the dignity of risk as an essential part of life that all people have a right to experience? </a:t>
            </a:r>
            <a:endParaRPr lang="en-US" sz="2200" dirty="0"/>
          </a:p>
        </p:txBody>
      </p:sp>
    </p:spTree>
    <p:extLst>
      <p:ext uri="{BB962C8B-B14F-4D97-AF65-F5344CB8AC3E}">
        <p14:creationId xmlns:p14="http://schemas.microsoft.com/office/powerpoint/2010/main" val="1270525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Using Person-Centered Thinking in the No Wrong Door System (3/3)</a:t>
            </a:r>
          </a:p>
        </p:txBody>
      </p:sp>
      <p:sp>
        <p:nvSpPr>
          <p:cNvPr id="3" name="Content Placeholder 2"/>
          <p:cNvSpPr>
            <a:spLocks noGrp="1"/>
          </p:cNvSpPr>
          <p:nvPr>
            <p:ph idx="1"/>
          </p:nvPr>
        </p:nvSpPr>
        <p:spPr>
          <a:xfrm>
            <a:off x="838200" y="1825625"/>
            <a:ext cx="10515600" cy="4943475"/>
          </a:xfrm>
        </p:spPr>
        <p:txBody>
          <a:bodyPr rtlCol="0">
            <a:noAutofit/>
          </a:bodyPr>
          <a:lstStyle/>
          <a:p>
            <a:pPr marL="457200" indent="-457200" fontAlgn="auto">
              <a:lnSpc>
                <a:spcPct val="100000"/>
              </a:lnSpc>
              <a:spcAft>
                <a:spcPts val="0"/>
              </a:spcAft>
              <a:buFont typeface="+mj-lt"/>
              <a:buAutoNum type="arabicPeriod" startAt="5"/>
              <a:defRPr/>
            </a:pPr>
            <a:r>
              <a:rPr lang="en-US" sz="2200" dirty="0" smtClean="0"/>
              <a:t>How have I helped the person explore where and how to get the services and supports that will achieve and/or maintain the “to/for balance”? Do I have effective approaches for this person to evaluate options and make informed decisions? </a:t>
            </a:r>
          </a:p>
          <a:p>
            <a:pPr marL="457200" indent="-457200" fontAlgn="auto">
              <a:lnSpc>
                <a:spcPct val="100000"/>
              </a:lnSpc>
              <a:spcAft>
                <a:spcPts val="0"/>
              </a:spcAft>
              <a:buFont typeface="+mj-lt"/>
              <a:buAutoNum type="arabicPeriod" startAt="5"/>
              <a:defRPr/>
            </a:pPr>
            <a:r>
              <a:rPr lang="en-US" sz="2200" dirty="0" smtClean="0"/>
              <a:t>Have I helped the person define clear methods of evaluating if what was decided on is working or needs to change? That means way of measuring and evaluating progress or identifying problems that makes sense to the person.</a:t>
            </a:r>
          </a:p>
        </p:txBody>
      </p:sp>
    </p:spTree>
    <p:extLst>
      <p:ext uri="{BB962C8B-B14F-4D97-AF65-F5344CB8AC3E}">
        <p14:creationId xmlns:p14="http://schemas.microsoft.com/office/powerpoint/2010/main" val="40546887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Listening as Part of Supporting </a:t>
            </a:r>
          </a:p>
        </p:txBody>
      </p:sp>
      <p:sp>
        <p:nvSpPr>
          <p:cNvPr id="14339" name="Content Placeholder 2"/>
          <p:cNvSpPr>
            <a:spLocks noGrp="1"/>
          </p:cNvSpPr>
          <p:nvPr>
            <p:ph idx="1"/>
          </p:nvPr>
        </p:nvSpPr>
        <p:spPr/>
        <p:txBody>
          <a:bodyPr/>
          <a:lstStyle/>
          <a:p>
            <a:pPr marL="0" indent="0">
              <a:lnSpc>
                <a:spcPct val="100000"/>
              </a:lnSpc>
              <a:buNone/>
            </a:pPr>
            <a:r>
              <a:rPr lang="en-US" altLang="en-US" sz="2400" dirty="0" smtClean="0"/>
              <a:t>Person-Centered Counseling professionals must have strong ability to listen for understanding. (You will learn more a specific approach in another lesson.) Person-centered discovery identifies what is important to a person. It helps avoid “fixing” interactions.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The Three Promises of Being Person-Centered </a:t>
            </a:r>
          </a:p>
        </p:txBody>
      </p:sp>
      <p:sp>
        <p:nvSpPr>
          <p:cNvPr id="16387" name="Content Placeholder 2"/>
          <p:cNvSpPr>
            <a:spLocks noGrp="1"/>
          </p:cNvSpPr>
          <p:nvPr>
            <p:ph idx="1"/>
          </p:nvPr>
        </p:nvSpPr>
        <p:spPr/>
        <p:txBody>
          <a:bodyPr/>
          <a:lstStyle/>
          <a:p>
            <a:pPr marL="0" indent="0">
              <a:lnSpc>
                <a:spcPct val="100000"/>
              </a:lnSpc>
              <a:buNone/>
            </a:pPr>
            <a:r>
              <a:rPr lang="en-US" altLang="en-US" sz="2400" dirty="0" smtClean="0"/>
              <a:t>People engaging systems often feel as if they are not very important to professionals. They don’t always feel heard or respected. People who are facing the unknown often feel as if they are in crisis even if PCC professionals don’t look at it that way. When professionals are unclear about timelines, next steps, and rely on the person to do all the follow-up, the person can become frustrated or overwhelmed. People often feel a loss of control when engaging unresponsive systems. They may try to regain control in unhelpful ways, such as becoming avoidant or difficult. Being person-centered means supporting healthy control on the part of the person. Making and keeping these promises supports control.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Three Areas of Person-Centered Thinking Skills (1/2)</a:t>
            </a:r>
          </a:p>
        </p:txBody>
      </p:sp>
      <p:sp>
        <p:nvSpPr>
          <p:cNvPr id="3" name="Content Placeholder 2"/>
          <p:cNvSpPr>
            <a:spLocks noGrp="1"/>
          </p:cNvSpPr>
          <p:nvPr>
            <p:ph idx="1"/>
          </p:nvPr>
        </p:nvSpPr>
        <p:spPr>
          <a:xfrm>
            <a:off x="838200" y="1825625"/>
            <a:ext cx="10515600" cy="4859338"/>
          </a:xfrm>
        </p:spPr>
        <p:txBody>
          <a:bodyPr rtlCol="0">
            <a:normAutofit/>
          </a:bodyPr>
          <a:lstStyle/>
          <a:p>
            <a:pPr marL="0" indent="0" fontAlgn="auto">
              <a:lnSpc>
                <a:spcPct val="100000"/>
              </a:lnSpc>
              <a:spcAft>
                <a:spcPts val="0"/>
              </a:spcAft>
              <a:buNone/>
              <a:defRPr/>
            </a:pPr>
            <a:r>
              <a:rPr lang="en-US" sz="2400" dirty="0" smtClean="0"/>
              <a:t>The information in this lesson helps focus all the skills and tools on supporting people to solve their own problems, rather than fixing their problems for them. This curriculum teaches three sets of tools and approaches that help professionals explore and organize what they have learned. These skills can build on skills others you already have such as motivational interviewing. They can also be a foundation for Person-Centered Counseling (PCC) professionals who do not have those other skill sets. They can help professionals avoid “fixing” approaches and move toward supporting. </a:t>
            </a:r>
          </a:p>
        </p:txBody>
      </p:sp>
    </p:spTree>
    <p:extLst>
      <p:ext uri="{BB962C8B-B14F-4D97-AF65-F5344CB8AC3E}">
        <p14:creationId xmlns:p14="http://schemas.microsoft.com/office/powerpoint/2010/main" val="17037462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Three Areas of Person-Centered Thinking Skills (2/2)</a:t>
            </a:r>
          </a:p>
        </p:txBody>
      </p:sp>
      <p:sp>
        <p:nvSpPr>
          <p:cNvPr id="3" name="Content Placeholder 2"/>
          <p:cNvSpPr>
            <a:spLocks noGrp="1"/>
          </p:cNvSpPr>
          <p:nvPr>
            <p:ph idx="1"/>
          </p:nvPr>
        </p:nvSpPr>
        <p:spPr>
          <a:xfrm>
            <a:off x="838200" y="1825625"/>
            <a:ext cx="10515600" cy="4859338"/>
          </a:xfrm>
        </p:spPr>
        <p:txBody>
          <a:bodyPr rtlCol="0">
            <a:normAutofit/>
          </a:bodyPr>
          <a:lstStyle/>
          <a:p>
            <a:pPr marL="0" indent="0" fontAlgn="auto">
              <a:spcAft>
                <a:spcPts val="0"/>
              </a:spcAft>
              <a:buNone/>
              <a:defRPr/>
            </a:pPr>
            <a:r>
              <a:rPr lang="en-US" sz="2400" dirty="0" smtClean="0"/>
              <a:t>These skills will be explored more fully in later lessons. This course focuses on three types of tools that support skills in the following areas:</a:t>
            </a:r>
          </a:p>
          <a:p>
            <a:pPr fontAlgn="auto">
              <a:spcAft>
                <a:spcPts val="0"/>
              </a:spcAft>
              <a:defRPr/>
            </a:pPr>
            <a:r>
              <a:rPr lang="en-US" sz="2200" dirty="0" smtClean="0"/>
              <a:t>Discovery skills: These help the PCC professional identify what’s important to and for the person and the correct balance between them. </a:t>
            </a:r>
          </a:p>
          <a:p>
            <a:pPr fontAlgn="auto">
              <a:spcAft>
                <a:spcPts val="0"/>
              </a:spcAft>
              <a:defRPr/>
            </a:pPr>
            <a:r>
              <a:rPr lang="en-US" sz="2200" dirty="0" smtClean="0"/>
              <a:t>Everyday learning skills: These help the PCC professional evaluate, organize learning, problem-solve, and negotiate or mediate. </a:t>
            </a:r>
          </a:p>
          <a:p>
            <a:pPr fontAlgn="auto">
              <a:spcAft>
                <a:spcPts val="0"/>
              </a:spcAft>
              <a:defRPr/>
            </a:pPr>
            <a:r>
              <a:rPr lang="en-US" sz="2200" dirty="0" smtClean="0"/>
              <a:t>Other tools for managing roles and expectations include a matching profile and a one-page description, which help the person find the best support.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 </a:t>
            </a:r>
          </a:p>
        </p:txBody>
      </p:sp>
      <p:sp>
        <p:nvSpPr>
          <p:cNvPr id="3" name="Content Placeholder 2"/>
          <p:cNvSpPr>
            <a:spLocks noGrp="1"/>
          </p:cNvSpPr>
          <p:nvPr>
            <p:ph idx="1"/>
          </p:nvPr>
        </p:nvSpPr>
        <p:spPr>
          <a:xfrm>
            <a:off x="838200" y="1653095"/>
            <a:ext cx="10515600" cy="5032375"/>
          </a:xfrm>
        </p:spPr>
        <p:txBody>
          <a:bodyPr rtlCol="0">
            <a:normAutofit/>
          </a:bodyPr>
          <a:lstStyle/>
          <a:p>
            <a:pPr fontAlgn="auto">
              <a:lnSpc>
                <a:spcPct val="100000"/>
              </a:lnSpc>
              <a:spcAft>
                <a:spcPts val="0"/>
              </a:spcAft>
              <a:defRPr/>
            </a:pPr>
            <a:r>
              <a:rPr lang="en-US" sz="2400" dirty="0" smtClean="0"/>
              <a:t>Person-centered thinking is a consistent approach to supporting people in a person-centered way, even if they don’t have or desire a formal person-centered plan. </a:t>
            </a:r>
          </a:p>
          <a:p>
            <a:pPr fontAlgn="auto">
              <a:lnSpc>
                <a:spcPct val="100000"/>
              </a:lnSpc>
              <a:spcAft>
                <a:spcPts val="0"/>
              </a:spcAft>
              <a:defRPr/>
            </a:pPr>
            <a:r>
              <a:rPr lang="en-US" sz="2400" dirty="0" smtClean="0"/>
              <a:t>“Fixing” is what happens when we engage solutions for people. “Supporting” is what happens when we use discovery to understand what is important to a person and help them make the best decisions they can for themselves. </a:t>
            </a:r>
          </a:p>
          <a:p>
            <a:pPr fontAlgn="auto">
              <a:lnSpc>
                <a:spcPct val="100000"/>
              </a:lnSpc>
              <a:spcAft>
                <a:spcPts val="0"/>
              </a:spcAft>
              <a:defRPr/>
            </a:pPr>
            <a:r>
              <a:rPr lang="en-US" sz="2400" dirty="0" smtClean="0"/>
              <a:t>The three promises of person-centered thinking (PCT) are to listen and keep listening, act on what we heard, and be honest if things will take time or we don’t know what to do yet. </a:t>
            </a:r>
          </a:p>
          <a:p>
            <a:pPr fontAlgn="auto">
              <a:lnSpc>
                <a:spcPct val="100000"/>
              </a:lnSpc>
              <a:spcAft>
                <a:spcPts val="0"/>
              </a:spcAft>
              <a:defRPr/>
            </a:pPr>
            <a:r>
              <a:rPr lang="en-US" sz="2400" dirty="0" smtClean="0"/>
              <a:t>The tools and approaches in this curriculum will support you in keeping the promises of PCT.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767884"/>
            <a:ext cx="10515600" cy="910447"/>
          </a:xfrm>
        </p:spPr>
        <p:txBody>
          <a:bodyPr/>
          <a:lstStyle/>
          <a:p>
            <a:r>
              <a:rPr lang="en-US" altLang="en-US" dirty="0" smtClean="0"/>
              <a:t>Conclusion and Lesson Review (2/2)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discriminate between “fixing” and “supporting” approaches as part of person-centered thinking practices. </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4107005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026019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Person-centered thinking (PCT) skills help people approach each other in a consistently person-centered way. They are a core skill set for Person-Centered Counseling (PCC) professionals. This lesson provides additional information about what being “person-centered” means in this role. It helps learners distinguish between “fixing” approaches and “support” approaches. It introduces the three promises of PCT. It reminds learners about the power and importance of active listening in the role.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discriminate between “fixing” and “supporting” approaches as part of person-centered thinking practices. </a:t>
            </a:r>
          </a:p>
        </p:txBody>
      </p:sp>
    </p:spTree>
    <p:extLst>
      <p:ext uri="{BB962C8B-B14F-4D97-AF65-F5344CB8AC3E}">
        <p14:creationId xmlns:p14="http://schemas.microsoft.com/office/powerpoint/2010/main" val="4054314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Being Person-Centered (1/2)</a:t>
            </a:r>
          </a:p>
        </p:txBody>
      </p:sp>
      <p:sp>
        <p:nvSpPr>
          <p:cNvPr id="3" name="Content Placeholder 2"/>
          <p:cNvSpPr>
            <a:spLocks noGrp="1"/>
          </p:cNvSpPr>
          <p:nvPr>
            <p:ph idx="1"/>
          </p:nvPr>
        </p:nvSpPr>
        <p:spPr/>
        <p:txBody>
          <a:bodyPr rtlCol="0">
            <a:noAutofit/>
          </a:bodyPr>
          <a:lstStyle/>
          <a:p>
            <a:pPr marL="0" indent="0" fontAlgn="auto">
              <a:lnSpc>
                <a:spcPct val="110000"/>
              </a:lnSpc>
              <a:spcAft>
                <a:spcPts val="0"/>
              </a:spcAft>
              <a:buNone/>
              <a:defRPr/>
            </a:pPr>
            <a:r>
              <a:rPr lang="en-US" sz="2400" dirty="0" smtClean="0"/>
              <a:t>Many people think that person-centered approaches mean engaging people in formal person-centered planning (PCP) processes. While formal plans may be preferred by some, they are not always necessary. Person-Centered Counseling professionals will have a role in helping to develop formal plans as requested. (You can learn more about planning in the course on Person-Centered Planning and Implementation.)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Being Person-Centered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However, person-centered thinking is a holistic approach to interacting with people. These skills are the focus of this course and the one-day in-person training. They are meant to ensure that people seeking services consistently experience helpful, meaningful, and self-directed outcomes connected to their supports. These skills work with or without a formal PCP in place. However, when there is a formal plan, they help create a meaningful connection between those plans and professional approaches. </a:t>
            </a:r>
          </a:p>
          <a:p>
            <a:pPr marL="0" indent="0" fontAlgn="auto">
              <a:lnSpc>
                <a:spcPct val="100000"/>
              </a:lnSpc>
              <a:spcAft>
                <a:spcPts val="0"/>
              </a:spcAft>
              <a:buNone/>
              <a:defRPr/>
            </a:pPr>
            <a:r>
              <a:rPr lang="en-US" sz="2400" dirty="0" smtClean="0"/>
              <a:t>The resource section of this course has information on PCP in general. If you are interested in learning more about a variety of approaches to planning.</a:t>
            </a:r>
          </a:p>
        </p:txBody>
      </p:sp>
    </p:spTree>
    <p:extLst>
      <p:ext uri="{BB962C8B-B14F-4D97-AF65-F5344CB8AC3E}">
        <p14:creationId xmlns:p14="http://schemas.microsoft.com/office/powerpoint/2010/main" val="2268903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Person-Centered Thinking (1/2) </a:t>
            </a:r>
          </a:p>
        </p:txBody>
      </p:sp>
      <p:sp>
        <p:nvSpPr>
          <p:cNvPr id="3" name="Content Placeholder 2"/>
          <p:cNvSpPr>
            <a:spLocks noGrp="1"/>
          </p:cNvSpPr>
          <p:nvPr>
            <p:ph idx="1"/>
          </p:nvPr>
        </p:nvSpPr>
        <p:spPr>
          <a:xfrm>
            <a:off x="838200" y="1825625"/>
            <a:ext cx="10515600" cy="4806950"/>
          </a:xfrm>
        </p:spPr>
        <p:txBody>
          <a:bodyPr rtlCol="0">
            <a:normAutofit/>
          </a:bodyPr>
          <a:lstStyle/>
          <a:p>
            <a:pPr marL="0" indent="0" fontAlgn="auto">
              <a:lnSpc>
                <a:spcPct val="100000"/>
              </a:lnSpc>
              <a:spcAft>
                <a:spcPts val="0"/>
              </a:spcAft>
              <a:buNone/>
              <a:defRPr/>
            </a:pPr>
            <a:r>
              <a:rPr lang="en-US" sz="2400" dirty="0" smtClean="0"/>
              <a:t>Person-Centered Counseling (PCC) professionals are part of a system of support. They will feel the pressures of balancing responsible use of resources with attention to each individual. It will be important to balance all parts of their roles. However, they will want to maintain the core beliefs and values of PCC. As a reminder, PCC professionals support people of all ages and abilities in: </a:t>
            </a:r>
          </a:p>
          <a:p>
            <a:pPr fontAlgn="auto">
              <a:lnSpc>
                <a:spcPct val="100000"/>
              </a:lnSpc>
              <a:spcAft>
                <a:spcPts val="0"/>
              </a:spcAft>
              <a:defRPr/>
            </a:pPr>
            <a:r>
              <a:rPr lang="en-US" sz="2200" dirty="0" smtClean="0"/>
              <a:t>Having positive control over the life they desire </a:t>
            </a:r>
          </a:p>
          <a:p>
            <a:pPr fontAlgn="auto">
              <a:lnSpc>
                <a:spcPct val="100000"/>
              </a:lnSpc>
              <a:spcAft>
                <a:spcPts val="0"/>
              </a:spcAft>
              <a:defRPr/>
            </a:pPr>
            <a:r>
              <a:rPr lang="en-US" sz="2200" dirty="0" smtClean="0"/>
              <a:t>Being recognized and valued for their contributions (past, current, and potential) </a:t>
            </a:r>
          </a:p>
          <a:p>
            <a:pPr fontAlgn="auto">
              <a:lnSpc>
                <a:spcPct val="100000"/>
              </a:lnSpc>
              <a:spcAft>
                <a:spcPts val="0"/>
              </a:spcAft>
              <a:defRPr/>
            </a:pPr>
            <a:r>
              <a:rPr lang="en-US" sz="2200" dirty="0" smtClean="0"/>
              <a:t>Being provided new and ongoing opportunities to be positively engaged during all phases of their lives </a:t>
            </a:r>
          </a:p>
          <a:p>
            <a:pPr fontAlgn="auto">
              <a:lnSpc>
                <a:spcPct val="100000"/>
              </a:lnSpc>
              <a:spcAft>
                <a:spcPts val="0"/>
              </a:spcAft>
              <a:defRPr/>
            </a:pPr>
            <a:r>
              <a:rPr lang="en-US" sz="2200" dirty="0" smtClean="0"/>
              <a:t>Being supported through a variety of relationships, both natural and paid, within their communities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Person-Centered Thinking (2/2)</a:t>
            </a:r>
          </a:p>
        </p:txBody>
      </p:sp>
      <p:sp>
        <p:nvSpPr>
          <p:cNvPr id="3" name="Content Placeholder 2"/>
          <p:cNvSpPr>
            <a:spLocks noGrp="1"/>
          </p:cNvSpPr>
          <p:nvPr>
            <p:ph idx="1"/>
          </p:nvPr>
        </p:nvSpPr>
        <p:spPr>
          <a:xfrm>
            <a:off x="838200" y="1825625"/>
            <a:ext cx="10515600" cy="4806950"/>
          </a:xfrm>
        </p:spPr>
        <p:txBody>
          <a:bodyPr rtlCol="0">
            <a:normAutofit/>
          </a:bodyPr>
          <a:lstStyle/>
          <a:p>
            <a:pPr marL="0" indent="0" fontAlgn="auto">
              <a:lnSpc>
                <a:spcPct val="100000"/>
              </a:lnSpc>
              <a:spcAft>
                <a:spcPts val="0"/>
              </a:spcAft>
              <a:buNone/>
              <a:defRPr/>
            </a:pPr>
            <a:r>
              <a:rPr lang="en-US" sz="2400" dirty="0" smtClean="0"/>
              <a:t>Person-centered thinking skills and approaches help guide and organize respectful listening. This ensures that actions and decisions are most likely to be meaningful from the view of the person seeking services and those they involve in their lives. By using PCT skills, the professional can support actions that are likely to improve the person’s situation in ways that are important to them and still include responsible use of public resources.</a:t>
            </a:r>
          </a:p>
        </p:txBody>
      </p:sp>
    </p:spTree>
    <p:extLst>
      <p:ext uri="{BB962C8B-B14F-4D97-AF65-F5344CB8AC3E}">
        <p14:creationId xmlns:p14="http://schemas.microsoft.com/office/powerpoint/2010/main" val="2271585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Using Person-Centered Thinking in the No Wrong Door System (1/3)</a:t>
            </a:r>
          </a:p>
        </p:txBody>
      </p:sp>
      <p:sp>
        <p:nvSpPr>
          <p:cNvPr id="3" name="Content Placeholder 2"/>
          <p:cNvSpPr>
            <a:spLocks noGrp="1"/>
          </p:cNvSpPr>
          <p:nvPr>
            <p:ph idx="1"/>
          </p:nvPr>
        </p:nvSpPr>
        <p:spPr>
          <a:xfrm>
            <a:off x="838200" y="1825625"/>
            <a:ext cx="10515600" cy="4943475"/>
          </a:xfrm>
        </p:spPr>
        <p:txBody>
          <a:bodyPr rtlCol="0">
            <a:noAutofit/>
          </a:bodyPr>
          <a:lstStyle/>
          <a:p>
            <a:pPr marL="0" indent="0" fontAlgn="auto">
              <a:lnSpc>
                <a:spcPct val="100000"/>
              </a:lnSpc>
              <a:spcAft>
                <a:spcPts val="0"/>
              </a:spcAft>
              <a:buNone/>
              <a:defRPr/>
            </a:pPr>
            <a:r>
              <a:rPr lang="en-US" sz="2400" dirty="0" smtClean="0"/>
              <a:t>A “fixing” approach is when a professional offers solutions to a person’s concerns without first knowing what is important to the person. Fixing assumes that the professional or others know what is best for a person in a given situation. Support assumes the person should be offered help to sort through this themselves. Being able to support means being able to listen. </a:t>
            </a:r>
          </a:p>
          <a:p>
            <a:pPr marL="0" indent="0" fontAlgn="auto">
              <a:lnSpc>
                <a:spcPct val="100000"/>
              </a:lnSpc>
              <a:spcAft>
                <a:spcPts val="0"/>
              </a:spcAft>
              <a:buNone/>
              <a:defRPr/>
            </a:pPr>
            <a:r>
              <a:rPr lang="en-US" sz="2400" dirty="0" smtClean="0"/>
              <a:t>If you can answer the following questions around the person’s defined purpose for engaging No Wrong Door (NWD) services, you are likely using support approaches rather than fix the situation for the person.</a:t>
            </a:r>
            <a:endParaRPr lang="en-US" sz="22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DRnOl59WJcorKHYXkUFl1bdx87g=" pdftag="P" isBookmarkSet="no" bookmark="no" Order="_x0032_"/>
  <Shape xmlns="" ID="jvNzR1uuZFMY+KCauSOn2ZzR0Ug=" pdftag="H2" isBookmarkSet="no" bookmark="yes" Order="_x0031_"/>
  <Shape xmlns="" ID="dNZPbQ51aC2hg7/2+TlNtD0IfVE=" pdftag="P" isBookmarkSet="no" bookmark="no" Order="_x0032_"/>
  <Shape xmlns="" ID="25eY3kbjgAyc0lt6HPUWb+5vzzo="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C3B45E0F-05C5-4F67-B43F-13DFA374B41F}">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278</TotalTime>
  <Words>2352</Words>
  <Application>Microsoft Office PowerPoint</Application>
  <PresentationFormat>Widescreen</PresentationFormat>
  <Paragraphs>92</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vt:lpstr>
      <vt:lpstr>Being Person-Centered (1/2)</vt:lpstr>
      <vt:lpstr>Being Person-Centered (2/2)</vt:lpstr>
      <vt:lpstr>Person-Centered Thinking (1/2) </vt:lpstr>
      <vt:lpstr>Person-Centered Thinking (2/2)</vt:lpstr>
      <vt:lpstr>Using Person-Centered Thinking in the No Wrong Door System (1/3)</vt:lpstr>
      <vt:lpstr>Using Person-Centered Thinking in the No Wrong Door System (2/3)</vt:lpstr>
      <vt:lpstr>Using Person-Centered Thinking in the No Wrong Door System (3/3)</vt:lpstr>
      <vt:lpstr>Listening as Part of Supporting </vt:lpstr>
      <vt:lpstr>The Three Promises of Being Person-Centered </vt:lpstr>
      <vt:lpstr>The Three Areas of Person-Centered Thinking Skills (1/2)</vt:lpstr>
      <vt:lpstr>The Three Areas of Person-Centered Thinking Skills (2/2)</vt:lpstr>
      <vt:lpstr>Conclusion and Lesson Review (1/2) </vt:lpstr>
      <vt:lpstr>Conclusion and Lesson Review (2/2)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What is Person-Centered Thinking in the Person-Centered Counseling Role?</dc:title>
  <dc:subject>What is Person-Centered Thinking in the Person-Centered Counseling Role?</dc:subject>
  <dc:creator>Administration for Community Living (ACL)</dc:creator>
  <cp:keywords>NWD, PCC, PCT, person-centered, role, skill, support, promises, active listening</cp:keywords>
  <cp:lastModifiedBy>Weiss, Falyn</cp:lastModifiedBy>
  <cp:revision>22</cp:revision>
  <dcterms:created xsi:type="dcterms:W3CDTF">2019-08-27T15:02:50Z</dcterms:created>
  <dcterms:modified xsi:type="dcterms:W3CDTF">2019-12-27T18:29:27Z</dcterms:modified>
</cp:coreProperties>
</file>