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40"/>
  </p:notesMasterIdLst>
  <p:sldIdLst>
    <p:sldId id="256" r:id="rId3"/>
    <p:sldId id="296" r:id="rId4"/>
    <p:sldId id="257" r:id="rId5"/>
    <p:sldId id="268" r:id="rId6"/>
    <p:sldId id="258" r:id="rId7"/>
    <p:sldId id="269" r:id="rId8"/>
    <p:sldId id="272" r:id="rId9"/>
    <p:sldId id="270" r:id="rId10"/>
    <p:sldId id="271" r:id="rId11"/>
    <p:sldId id="273" r:id="rId12"/>
    <p:sldId id="274" r:id="rId13"/>
    <p:sldId id="275" r:id="rId14"/>
    <p:sldId id="260" r:id="rId15"/>
    <p:sldId id="276" r:id="rId16"/>
    <p:sldId id="277" r:id="rId17"/>
    <p:sldId id="279" r:id="rId18"/>
    <p:sldId id="261" r:id="rId19"/>
    <p:sldId id="280" r:id="rId20"/>
    <p:sldId id="281" r:id="rId21"/>
    <p:sldId id="262" r:id="rId22"/>
    <p:sldId id="282" r:id="rId23"/>
    <p:sldId id="285" r:id="rId24"/>
    <p:sldId id="283" r:id="rId25"/>
    <p:sldId id="286" r:id="rId26"/>
    <p:sldId id="263" r:id="rId27"/>
    <p:sldId id="289" r:id="rId28"/>
    <p:sldId id="287" r:id="rId29"/>
    <p:sldId id="288" r:id="rId30"/>
    <p:sldId id="264" r:id="rId31"/>
    <p:sldId id="290" r:id="rId32"/>
    <p:sldId id="291" r:id="rId33"/>
    <p:sldId id="265" r:id="rId34"/>
    <p:sldId id="292" r:id="rId35"/>
    <p:sldId id="293" r:id="rId36"/>
    <p:sldId id="266" r:id="rId37"/>
    <p:sldId id="267" r:id="rId38"/>
    <p:sldId id="294" r:id="rId3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80310" autoAdjust="0"/>
  </p:normalViewPr>
  <p:slideViewPr>
    <p:cSldViewPr snapToGrid="0">
      <p:cViewPr varScale="1">
        <p:scale>
          <a:sx n="60" d="100"/>
          <a:sy n="60" d="100"/>
        </p:scale>
        <p:origin x="1134"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C0D25E9-4208-49EC-8669-53F5C6BDAD06}"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F74B7533-880C-44CC-B69C-598BA506B013}" type="slidenum">
              <a:rPr lang="en-US"/>
              <a:pPr>
                <a:defRPr/>
              </a:pPr>
              <a:t>‹#›</a:t>
            </a:fld>
            <a:endParaRPr lang="en-US"/>
          </a:p>
        </p:txBody>
      </p:sp>
    </p:spTree>
    <p:extLst>
      <p:ext uri="{BB962C8B-B14F-4D97-AF65-F5344CB8AC3E}">
        <p14:creationId xmlns:p14="http://schemas.microsoft.com/office/powerpoint/2010/main" val="185702208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Defining and Identifying Abuse. This lesson is part of the course on Protection and Advocacy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073258C-1123-411D-B5DC-5616B4C8C25A}"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32015258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345036-8F94-461F-BA31-B807856710C4}"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78399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Emotional abuse is another type of abuse. It’s abuse that causes emotional pain or distress. Emotional abuse might include verbal abuse such as threatening, yelling at, humiliating, or intimidating a person. Whatever the form, emotional abuse degrades a person’s sense of value and hurts a person’s self-esteem. Keep in mind that definitions of emotional and verbal abuse may vary by state, county, and agency, so make sure that you are familiar with the definitions in your state and agency.</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866E65-42E7-48E2-8F90-1C48CA8443E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32115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866E65-42E7-48E2-8F90-1C48CA8443E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16236226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866E65-42E7-48E2-8F90-1C48CA8443EA}"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225909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B866E65-42E7-48E2-8F90-1C48CA8443EA}"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2001230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Sexual abuse is another type of abuse. Sexual abuse is any non-consensual contact that is sexual in nature. This includes rape, molestation, making sexually suggestive comments, or being forced to strip naked or view pornography. Keep in mind that definitions of sexual abuse may vary by state, county, and agency, so make sure that you are familiar with the definitions in your state and agency.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E820AB-739B-4324-AF94-54C38010A66C}"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3220689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E820AB-739B-4324-AF94-54C38010A66C}"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977682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AE820AB-739B-4324-AF94-54C38010A66C}"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10072541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Intimate partner violence -- also known as domestic violence -- is another type of abuse. This kind of violence happens between intimate partners, whether or not they are married or sexually intimate. People who experience this type of abuse might be prevented from making decisions, going out, seeing friends and family, or from spending money as they wish. Keep in mind that definitions of intimate partner violence may vary by state, county, and agency, so make sure that you are familiar with the definitions in your state and agency.</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A3AC99-8500-46DE-8E5B-FAF5EB2582E1}"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33429115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A3AC99-8500-46DE-8E5B-FAF5EB2582E1}"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26571905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073258C-1123-411D-B5DC-5616B4C8C25A}"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272744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A3AC99-8500-46DE-8E5B-FAF5EB2582E1}"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845120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A3AC99-8500-46DE-8E5B-FAF5EB2582E1}"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2454565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1A3AC99-8500-46DE-8E5B-FAF5EB2582E1}"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7049102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Elder abuse is any kind of abuse aimed at older adults, but it can all include any of the types of abuse you just learned about. Like all kinds of abuse, anyone can be the abuser, including a paid home care provider, a family caregiver, family members, or even a health care professional. Older adults can become at risk for abuse because of their age and increased difficulty with activities such as thinking, remembering, and physical tasks. Also, older adults may be more at risk because of social isolation and other factors such as chronic health conditions, mental illness, and substance abuse. Keep in mind that definitions of elder abuse may vary by state, county, and agency, so make sure that you are familiar with the definitions in your state and agency.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507DC9-063E-42E8-86BA-005F89D93916}"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20583293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507DC9-063E-42E8-86BA-005F89D93916}" type="slidenum">
              <a:rPr lang="en-US" altLang="en-US"/>
              <a:pPr fontAlgn="base">
                <a:spcBef>
                  <a:spcPct val="0"/>
                </a:spcBef>
                <a:spcAft>
                  <a:spcPct val="0"/>
                </a:spcAft>
              </a:pPr>
              <a:t>26</a:t>
            </a:fld>
            <a:endParaRPr lang="en-US" altLang="en-US"/>
          </a:p>
        </p:txBody>
      </p:sp>
    </p:spTree>
    <p:extLst>
      <p:ext uri="{BB962C8B-B14F-4D97-AF65-F5344CB8AC3E}">
        <p14:creationId xmlns:p14="http://schemas.microsoft.com/office/powerpoint/2010/main" val="4355760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507DC9-063E-42E8-86BA-005F89D93916}" type="slidenum">
              <a:rPr lang="en-US" altLang="en-US"/>
              <a:pPr fontAlgn="base">
                <a:spcBef>
                  <a:spcPct val="0"/>
                </a:spcBef>
                <a:spcAft>
                  <a:spcPct val="0"/>
                </a:spcAft>
              </a:pPr>
              <a:t>27</a:t>
            </a:fld>
            <a:endParaRPr lang="en-US" altLang="en-US"/>
          </a:p>
        </p:txBody>
      </p:sp>
    </p:spTree>
    <p:extLst>
      <p:ext uri="{BB962C8B-B14F-4D97-AF65-F5344CB8AC3E}">
        <p14:creationId xmlns:p14="http://schemas.microsoft.com/office/powerpoint/2010/main" val="310368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507DC9-063E-42E8-86BA-005F89D93916}" type="slidenum">
              <a:rPr lang="en-US" altLang="en-US"/>
              <a:pPr fontAlgn="base">
                <a:spcBef>
                  <a:spcPct val="0"/>
                </a:spcBef>
                <a:spcAft>
                  <a:spcPct val="0"/>
                </a:spcAft>
              </a:pPr>
              <a:t>28</a:t>
            </a:fld>
            <a:endParaRPr lang="en-US" altLang="en-US"/>
          </a:p>
        </p:txBody>
      </p:sp>
    </p:spTree>
    <p:extLst>
      <p:ext uri="{BB962C8B-B14F-4D97-AF65-F5344CB8AC3E}">
        <p14:creationId xmlns:p14="http://schemas.microsoft.com/office/powerpoint/2010/main" val="1568995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various signs of potential abuse that you should be aware of as a Person-Centered Counseling professional. Signs of abuse may be physical ones that can be seen, or behavioral ones that manifest themselves through a change in behavior. It’s especially important to be aware of some of the behavioral signs of abuse when you work with people who have an intellectual or developmental disability, cognitive impairment, or mental health condition because they may not be able to communicate that abuse is happening. Any noticeable changes in behavior or physical injuries may be signs of abuse or other forms of maltreatment, such as neglect or exploitation.</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40469D-D83B-4F20-ABC6-5C3975322241}" type="slidenum">
              <a:rPr lang="en-US" altLang="en-US"/>
              <a:pPr fontAlgn="base">
                <a:spcBef>
                  <a:spcPct val="0"/>
                </a:spcBef>
                <a:spcAft>
                  <a:spcPct val="0"/>
                </a:spcAft>
              </a:pPr>
              <a:t>29</a:t>
            </a:fld>
            <a:endParaRPr lang="en-US" altLang="en-US"/>
          </a:p>
        </p:txBody>
      </p:sp>
    </p:spTree>
    <p:extLst>
      <p:ext uri="{BB962C8B-B14F-4D97-AF65-F5344CB8AC3E}">
        <p14:creationId xmlns:p14="http://schemas.microsoft.com/office/powerpoint/2010/main" val="22312879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40469D-D83B-4F20-ABC6-5C3975322241}" type="slidenum">
              <a:rPr lang="en-US" altLang="en-US"/>
              <a:pPr fontAlgn="base">
                <a:spcBef>
                  <a:spcPct val="0"/>
                </a:spcBef>
                <a:spcAft>
                  <a:spcPct val="0"/>
                </a:spcAft>
              </a:pPr>
              <a:t>30</a:t>
            </a:fld>
            <a:endParaRPr lang="en-US" altLang="en-US"/>
          </a:p>
        </p:txBody>
      </p:sp>
    </p:spTree>
    <p:extLst>
      <p:ext uri="{BB962C8B-B14F-4D97-AF65-F5344CB8AC3E}">
        <p14:creationId xmlns:p14="http://schemas.microsoft.com/office/powerpoint/2010/main" val="16101954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F40469D-D83B-4F20-ABC6-5C3975322241}" type="slidenum">
              <a:rPr lang="en-US" altLang="en-US"/>
              <a:pPr fontAlgn="base">
                <a:spcBef>
                  <a:spcPct val="0"/>
                </a:spcBef>
                <a:spcAft>
                  <a:spcPct val="0"/>
                </a:spcAft>
              </a:pPr>
              <a:t>31</a:t>
            </a:fld>
            <a:endParaRPr lang="en-US" altLang="en-US"/>
          </a:p>
        </p:txBody>
      </p:sp>
    </p:spTree>
    <p:extLst>
      <p:ext uri="{BB962C8B-B14F-4D97-AF65-F5344CB8AC3E}">
        <p14:creationId xmlns:p14="http://schemas.microsoft.com/office/powerpoint/2010/main" val="2557145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Abuse is a form of maltreatment and in many cases is against the law. Abusive acts are intentional, a misuse of power by the abuser, and cause physical or emotional distress. Many people served in the No Wrong Door system may rely on others for help, such as friends, neighbors, family members, and paid providers. Because of this, some of the people you serve may at risk for abuse by others. Part of your role in the No Wrong Door system might be to use various person-centered concepts and tools to figure out whether a person is being abused and is able to ask for help.</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7FD93-6C3F-4157-9E6B-AF14441BD0C9}"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5213149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There are a many factors that can affect a person’s risk for abuse or maltreatment. Risk factors can increase the likelihood for maltreatment, while protective factors can reduce the risk for maltreatment. Part of the role of the Person-Centered Counseling professional is to be aware of these factors so that the potential for abuse can be recognized and decreased.</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0B0F26-F49A-4C92-813C-4C445D09848E}" type="slidenum">
              <a:rPr lang="en-US" altLang="en-US"/>
              <a:pPr fontAlgn="base">
                <a:spcBef>
                  <a:spcPct val="0"/>
                </a:spcBef>
                <a:spcAft>
                  <a:spcPct val="0"/>
                </a:spcAft>
              </a:pPr>
              <a:t>32</a:t>
            </a:fld>
            <a:endParaRPr lang="en-US" altLang="en-US"/>
          </a:p>
        </p:txBody>
      </p:sp>
    </p:spTree>
    <p:extLst>
      <p:ext uri="{BB962C8B-B14F-4D97-AF65-F5344CB8AC3E}">
        <p14:creationId xmlns:p14="http://schemas.microsoft.com/office/powerpoint/2010/main" val="19675039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0B0F26-F49A-4C92-813C-4C445D09848E}" type="slidenum">
              <a:rPr lang="en-US" altLang="en-US"/>
              <a:pPr fontAlgn="base">
                <a:spcBef>
                  <a:spcPct val="0"/>
                </a:spcBef>
                <a:spcAft>
                  <a:spcPct val="0"/>
                </a:spcAft>
              </a:pPr>
              <a:t>33</a:t>
            </a:fld>
            <a:endParaRPr lang="en-US" altLang="en-US"/>
          </a:p>
        </p:txBody>
      </p:sp>
    </p:spTree>
    <p:extLst>
      <p:ext uri="{BB962C8B-B14F-4D97-AF65-F5344CB8AC3E}">
        <p14:creationId xmlns:p14="http://schemas.microsoft.com/office/powerpoint/2010/main" val="34461127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10B0F26-F49A-4C92-813C-4C445D09848E}" type="slidenum">
              <a:rPr lang="en-US" altLang="en-US"/>
              <a:pPr fontAlgn="base">
                <a:spcBef>
                  <a:spcPct val="0"/>
                </a:spcBef>
                <a:spcAft>
                  <a:spcPct val="0"/>
                </a:spcAft>
              </a:pPr>
              <a:t>34</a:t>
            </a:fld>
            <a:endParaRPr lang="en-US" altLang="en-US"/>
          </a:p>
        </p:txBody>
      </p:sp>
    </p:spTree>
    <p:extLst>
      <p:ext uri="{BB962C8B-B14F-4D97-AF65-F5344CB8AC3E}">
        <p14:creationId xmlns:p14="http://schemas.microsoft.com/office/powerpoint/2010/main" val="25626853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There may be times in your work as a Person-Centered Counseling professional that someone you serve might exhibit signs of possible abuse. It can be a delicate matter if you suspect maltreatment and don’t know how to broach this topic with the person.</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18D84AF-C851-42C5-8FD7-E9C926978921}" type="slidenum">
              <a:rPr lang="en-US" altLang="en-US"/>
              <a:pPr fontAlgn="base">
                <a:spcBef>
                  <a:spcPct val="0"/>
                </a:spcBef>
                <a:spcAft>
                  <a:spcPct val="0"/>
                </a:spcAft>
              </a:pPr>
              <a:t>35</a:t>
            </a:fld>
            <a:endParaRPr lang="en-US" altLang="en-US"/>
          </a:p>
        </p:txBody>
      </p:sp>
    </p:spTree>
    <p:extLst>
      <p:ext uri="{BB962C8B-B14F-4D97-AF65-F5344CB8AC3E}">
        <p14:creationId xmlns:p14="http://schemas.microsoft.com/office/powerpoint/2010/main" val="90690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Abusive acts are intentional and a misuse of power by the abuser. There are many types of abuse such as physical, emotional and verbal, sexual abuse, and intimate partner violence (also known as domestic violence). However, definitions of abuse can vary by state, county, and agency. Person-Centered Counseling professionals can benefit from understanding and identifying the many signs of abuse.</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C67C42-876B-4A68-9993-B16CAD87C32A}" type="slidenum">
              <a:rPr lang="en-US" altLang="en-US"/>
              <a:pPr fontAlgn="base">
                <a:spcBef>
                  <a:spcPct val="0"/>
                </a:spcBef>
                <a:spcAft>
                  <a:spcPct val="0"/>
                </a:spcAft>
              </a:pPr>
              <a:t>36</a:t>
            </a:fld>
            <a:endParaRPr lang="en-US" altLang="en-US"/>
          </a:p>
        </p:txBody>
      </p:sp>
    </p:spTree>
    <p:extLst>
      <p:ext uri="{BB962C8B-B14F-4D97-AF65-F5344CB8AC3E}">
        <p14:creationId xmlns:p14="http://schemas.microsoft.com/office/powerpoint/2010/main" val="7163339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CC67C42-876B-4A68-9993-B16CAD87C32A}" type="slidenum">
              <a:rPr lang="en-US" altLang="en-US"/>
              <a:pPr fontAlgn="base">
                <a:spcBef>
                  <a:spcPct val="0"/>
                </a:spcBef>
                <a:spcAft>
                  <a:spcPct val="0"/>
                </a:spcAft>
              </a:pPr>
              <a:t>37</a:t>
            </a:fld>
            <a:endParaRPr lang="en-US" altLang="en-US"/>
          </a:p>
        </p:txBody>
      </p:sp>
    </p:spTree>
    <p:extLst>
      <p:ext uri="{BB962C8B-B14F-4D97-AF65-F5344CB8AC3E}">
        <p14:creationId xmlns:p14="http://schemas.microsoft.com/office/powerpoint/2010/main" val="2736763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7FD93-6C3F-4157-9E6B-AF14441BD0C9}"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3001367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7FD93-6C3F-4157-9E6B-AF14441BD0C9}"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580340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7FD93-6C3F-4157-9E6B-AF14441BD0C9}"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6909678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607FD93-6C3F-4157-9E6B-AF14441BD0C9}"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039313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p>
          <a:p>
            <a:pPr>
              <a:spcBef>
                <a:spcPct val="0"/>
              </a:spcBef>
            </a:pPr>
            <a:r>
              <a:rPr lang="en-US" altLang="en-US" i="1" dirty="0" smtClean="0"/>
              <a:t>One kind of abuse is physical abuse. Physical abuse causes pain, injury, or suffering. It can include slapping, hitting, beating, bruising, or restraining a person. Keep in mind that definitions of physical abuse may vary by state, county, and agency, so make sure that you are familiar with the definitions in your state and agency.</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345036-8F94-461F-BA31-B807856710C4}"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0962193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0345036-8F94-461F-BA31-B807856710C4}"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27470658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7776199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94725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864685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2752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82561498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8863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543071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583270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1079069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409479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4260991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356127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apsa-now.org/get-informed/what-is-abus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napsa-now.org/get-informed/what-is-abus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napsa-now.org/get-informed/what-is-abuse/"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dc.gov/violenceprevention/sexualviolence/definition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dc.gov/violenceprevention/sexualviolence/definitions.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bflnyc.org/about-us/domestic-violence-disability/"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preventelderabuse.or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www.ncea.aoa.gov/faq/index.aspx"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dirty="0" smtClean="0"/>
              <a:t>Protection and Advocacy</a:t>
            </a:r>
          </a:p>
        </p:txBody>
      </p:sp>
      <p:sp>
        <p:nvSpPr>
          <p:cNvPr id="3075" name="Subtitle 2"/>
          <p:cNvSpPr>
            <a:spLocks noGrp="1"/>
          </p:cNvSpPr>
          <p:nvPr>
            <p:ph type="subTitle" idx="1"/>
          </p:nvPr>
        </p:nvSpPr>
        <p:spPr/>
        <p:txBody>
          <a:bodyPr/>
          <a:lstStyle/>
          <a:p>
            <a:r>
              <a:rPr lang="en-US" altLang="en-US" smtClean="0"/>
              <a:t>3 Defining and Identifying Abuse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Abuse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According to the National Adult Protective Services Association, physical abuse: </a:t>
            </a:r>
          </a:p>
          <a:p>
            <a:pPr marL="0" indent="0" fontAlgn="auto">
              <a:spcAft>
                <a:spcPts val="0"/>
              </a:spcAft>
              <a:buNone/>
              <a:defRPr/>
            </a:pPr>
            <a:r>
              <a:rPr lang="en-US" dirty="0" smtClean="0"/>
              <a:t>“…may include slapping, hitting, beating, bruising or causing someone physical pain, injury or suffering. This also could include confining an adult against his/her will, such as locking someone in a room or tying him or her to furniture.”</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Abuse? Retrieved from </a:t>
            </a:r>
            <a:r>
              <a:rPr lang="en-US" sz="1600" dirty="0" smtClean="0">
                <a:hlinkClick r:id="rId3"/>
              </a:rPr>
              <a:t>http://www.napsa-now.org/get-informed/what-is-abuse/</a:t>
            </a:r>
            <a:r>
              <a:rPr lang="en-US" sz="1600" dirty="0" smtClean="0"/>
              <a:t>]</a:t>
            </a:r>
          </a:p>
        </p:txBody>
      </p:sp>
    </p:spTree>
    <p:extLst>
      <p:ext uri="{BB962C8B-B14F-4D97-AF65-F5344CB8AC3E}">
        <p14:creationId xmlns:p14="http://schemas.microsoft.com/office/powerpoint/2010/main" val="33408089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Abuse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Physical abuse can cause major injuries, but it also might leave no visible mark or injury. The person being abused typically feels frightened and humiliated. They may also have physical and other forms of pain. A single incident of these acts may be reportable. Adult protective laws usually prohibit the use of physical punishment of adults by any family member or caregiver. Physical abuse may also be reportable as a crime, such as assault.</a:t>
            </a:r>
          </a:p>
        </p:txBody>
      </p:sp>
    </p:spTree>
    <p:extLst>
      <p:ext uri="{BB962C8B-B14F-4D97-AF65-F5344CB8AC3E}">
        <p14:creationId xmlns:p14="http://schemas.microsoft.com/office/powerpoint/2010/main" val="314808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Physical Abuse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The following are examples of physical abuse: </a:t>
            </a:r>
          </a:p>
          <a:p>
            <a:pPr fontAlgn="auto">
              <a:spcBef>
                <a:spcPts val="500"/>
              </a:spcBef>
              <a:spcAft>
                <a:spcPts val="0"/>
              </a:spcAft>
              <a:defRPr/>
            </a:pPr>
            <a:r>
              <a:rPr lang="en-US" sz="2200" dirty="0" smtClean="0"/>
              <a:t>Throwing, biting, scratching, pulling, pushing, or grabbing someone </a:t>
            </a:r>
          </a:p>
          <a:p>
            <a:pPr fontAlgn="auto">
              <a:spcBef>
                <a:spcPts val="500"/>
              </a:spcBef>
              <a:spcAft>
                <a:spcPts val="0"/>
              </a:spcAft>
              <a:defRPr/>
            </a:pPr>
            <a:r>
              <a:rPr lang="en-US" sz="2200" dirty="0" smtClean="0"/>
              <a:t>Hurting the person </a:t>
            </a:r>
          </a:p>
          <a:p>
            <a:pPr fontAlgn="auto">
              <a:spcBef>
                <a:spcPts val="500"/>
              </a:spcBef>
              <a:spcAft>
                <a:spcPts val="0"/>
              </a:spcAft>
              <a:defRPr/>
            </a:pPr>
            <a:r>
              <a:rPr lang="en-US" sz="2200" dirty="0" smtClean="0"/>
              <a:t>Restraining the person in a way that results in physical harm </a:t>
            </a:r>
          </a:p>
          <a:p>
            <a:pPr fontAlgn="auto">
              <a:spcBef>
                <a:spcPts val="500"/>
              </a:spcBef>
              <a:spcAft>
                <a:spcPts val="0"/>
              </a:spcAft>
              <a:defRPr/>
            </a:pPr>
            <a:r>
              <a:rPr lang="en-US" sz="2200" dirty="0" smtClean="0"/>
              <a:t>Using a weapon to hurt a person </a:t>
            </a:r>
          </a:p>
          <a:p>
            <a:pPr fontAlgn="auto">
              <a:spcBef>
                <a:spcPts val="500"/>
              </a:spcBef>
              <a:spcAft>
                <a:spcPts val="0"/>
              </a:spcAft>
              <a:defRPr/>
            </a:pPr>
            <a:r>
              <a:rPr lang="en-US" sz="2200" dirty="0" smtClean="0"/>
              <a:t>Using excessive force </a:t>
            </a:r>
          </a:p>
          <a:p>
            <a:pPr marL="0" indent="0" fontAlgn="auto">
              <a:spcAft>
                <a:spcPts val="0"/>
              </a:spcAft>
              <a:buNone/>
              <a:defRPr/>
            </a:pPr>
            <a:r>
              <a:rPr lang="en-US" dirty="0" smtClean="0"/>
              <a:t>Please remember these are just general examples and definitions – they will vary by state, county, and agency.</a:t>
            </a:r>
          </a:p>
        </p:txBody>
      </p:sp>
    </p:spTree>
    <p:extLst>
      <p:ext uri="{BB962C8B-B14F-4D97-AF65-F5344CB8AC3E}">
        <p14:creationId xmlns:p14="http://schemas.microsoft.com/office/powerpoint/2010/main" val="3429029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and Verbal Abuse (1/4)</a:t>
            </a:r>
          </a:p>
        </p:txBody>
      </p:sp>
      <p:sp>
        <p:nvSpPr>
          <p:cNvPr id="3" name="Content Placeholder 2"/>
          <p:cNvSpPr>
            <a:spLocks noGrp="1"/>
          </p:cNvSpPr>
          <p:nvPr>
            <p:ph idx="1"/>
          </p:nvPr>
        </p:nvSpPr>
        <p:spPr>
          <a:xfrm>
            <a:off x="838200" y="1690688"/>
            <a:ext cx="10515600" cy="5478462"/>
          </a:xfrm>
        </p:spPr>
        <p:txBody>
          <a:bodyPr rtlCol="0">
            <a:normAutofit/>
          </a:bodyPr>
          <a:lstStyle/>
          <a:p>
            <a:pPr marL="0" indent="0" fontAlgn="auto">
              <a:spcAft>
                <a:spcPts val="0"/>
              </a:spcAft>
              <a:buNone/>
              <a:defRPr/>
            </a:pPr>
            <a:r>
              <a:rPr lang="en-US" dirty="0" smtClean="0"/>
              <a:t>According to the National Adult Protective Services Association, emotional abuse: </a:t>
            </a:r>
          </a:p>
          <a:p>
            <a:pPr marL="0" indent="0" fontAlgn="auto">
              <a:spcAft>
                <a:spcPts val="0"/>
              </a:spcAft>
              <a:buNone/>
              <a:defRPr/>
            </a:pPr>
            <a:r>
              <a:rPr lang="en-US" sz="2200" dirty="0" smtClean="0"/>
              <a:t>“…involves creating emotional pain, distress, or anguish through the use of threats, intimidation or humiliation. This includes insults, yelling, or threats of harm and/or isolation, or non-verbal actions such as throwing objects or glaring to project fear and/or intimidation.”</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Abuse? Retrieved from </a:t>
            </a:r>
            <a:r>
              <a:rPr lang="en-US" sz="1600" dirty="0" smtClean="0">
                <a:hlinkClick r:id="rId3"/>
              </a:rPr>
              <a:t>http://www.napsa-now.org/get-informed/what-is-abuse/</a:t>
            </a:r>
            <a:r>
              <a:rPr lang="en-US" sz="1600" dirty="0"/>
              <a:t>]</a:t>
            </a:r>
            <a:endParaRPr lang="en-US" sz="1600"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and Verbal Abuse (2/4)</a:t>
            </a:r>
          </a:p>
        </p:txBody>
      </p:sp>
      <p:sp>
        <p:nvSpPr>
          <p:cNvPr id="3" name="Content Placeholder 2"/>
          <p:cNvSpPr>
            <a:spLocks noGrp="1"/>
          </p:cNvSpPr>
          <p:nvPr>
            <p:ph idx="1"/>
          </p:nvPr>
        </p:nvSpPr>
        <p:spPr>
          <a:xfrm>
            <a:off x="838200" y="1690688"/>
            <a:ext cx="10515600" cy="5478462"/>
          </a:xfrm>
        </p:spPr>
        <p:txBody>
          <a:bodyPr rtlCol="0">
            <a:normAutofit/>
          </a:bodyPr>
          <a:lstStyle/>
          <a:p>
            <a:pPr marL="0" indent="0" fontAlgn="auto">
              <a:spcAft>
                <a:spcPts val="0"/>
              </a:spcAft>
              <a:buNone/>
              <a:defRPr/>
            </a:pPr>
            <a:r>
              <a:rPr lang="en-US" dirty="0" smtClean="0"/>
              <a:t>Emotional abuse is any intentional act that degrades a person’s sense of value and hurts a person’s self-esteem. Verbal abuse is emotional abuse by using a tone of voice or certain words that harass or frighten a person as a means of control or punishment.</a:t>
            </a:r>
          </a:p>
          <a:p>
            <a:pPr marL="0" indent="0" fontAlgn="auto">
              <a:spcAft>
                <a:spcPts val="0"/>
              </a:spcAft>
              <a:buNone/>
              <a:defRPr/>
            </a:pPr>
            <a:r>
              <a:rPr lang="en-US" dirty="0" smtClean="0"/>
              <a:t>As a Person-Centered Counseling (PCC) professional, keep in mind that family and cultural dynamics are unique. You may encounter some families or cultures that communicate and interact in ways that may seem abusive, such as using swear words, certain tones, or seemingly degrading terms of ‘affection’ (for example, calling a friend ‘dog’), but it might just be the family’s own way of communicating or a cultural difference.</a:t>
            </a:r>
          </a:p>
        </p:txBody>
      </p:sp>
    </p:spTree>
    <p:extLst>
      <p:ext uri="{BB962C8B-B14F-4D97-AF65-F5344CB8AC3E}">
        <p14:creationId xmlns:p14="http://schemas.microsoft.com/office/powerpoint/2010/main" val="3563094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and Verbal Abuse (3/4)</a:t>
            </a:r>
          </a:p>
        </p:txBody>
      </p:sp>
      <p:sp>
        <p:nvSpPr>
          <p:cNvPr id="3" name="Content Placeholder 2"/>
          <p:cNvSpPr>
            <a:spLocks noGrp="1"/>
          </p:cNvSpPr>
          <p:nvPr>
            <p:ph idx="1"/>
          </p:nvPr>
        </p:nvSpPr>
        <p:spPr>
          <a:xfrm>
            <a:off x="838200" y="1690688"/>
            <a:ext cx="10515600" cy="5478462"/>
          </a:xfrm>
        </p:spPr>
        <p:txBody>
          <a:bodyPr rtlCol="0">
            <a:normAutofit/>
          </a:bodyPr>
          <a:lstStyle/>
          <a:p>
            <a:pPr marL="0" indent="0" fontAlgn="auto">
              <a:spcAft>
                <a:spcPts val="0"/>
              </a:spcAft>
              <a:buNone/>
              <a:defRPr/>
            </a:pPr>
            <a:r>
              <a:rPr lang="en-US" dirty="0" smtClean="0"/>
              <a:t>Emotional and verbal abuse can include the following: </a:t>
            </a:r>
          </a:p>
          <a:p>
            <a:pPr fontAlgn="auto">
              <a:spcBef>
                <a:spcPts val="500"/>
              </a:spcBef>
              <a:spcAft>
                <a:spcPts val="0"/>
              </a:spcAft>
              <a:defRPr/>
            </a:pPr>
            <a:r>
              <a:rPr lang="en-US" sz="2200" dirty="0" smtClean="0"/>
              <a:t>Threats </a:t>
            </a:r>
          </a:p>
          <a:p>
            <a:pPr fontAlgn="auto">
              <a:spcBef>
                <a:spcPts val="500"/>
              </a:spcBef>
              <a:spcAft>
                <a:spcPts val="0"/>
              </a:spcAft>
              <a:defRPr/>
            </a:pPr>
            <a:r>
              <a:rPr lang="en-US" sz="2200" dirty="0" smtClean="0"/>
              <a:t>Name calling </a:t>
            </a:r>
          </a:p>
          <a:p>
            <a:pPr fontAlgn="auto">
              <a:spcBef>
                <a:spcPts val="500"/>
              </a:spcBef>
              <a:spcAft>
                <a:spcPts val="0"/>
              </a:spcAft>
              <a:defRPr/>
            </a:pPr>
            <a:r>
              <a:rPr lang="en-US" sz="2200" dirty="0" smtClean="0"/>
              <a:t>Silent treatment </a:t>
            </a:r>
          </a:p>
          <a:p>
            <a:pPr fontAlgn="auto">
              <a:spcBef>
                <a:spcPts val="500"/>
              </a:spcBef>
              <a:spcAft>
                <a:spcPts val="0"/>
              </a:spcAft>
              <a:defRPr/>
            </a:pPr>
            <a:r>
              <a:rPr lang="en-US" sz="2200" dirty="0" smtClean="0"/>
              <a:t>Harassment </a:t>
            </a:r>
          </a:p>
          <a:p>
            <a:pPr fontAlgn="auto">
              <a:spcBef>
                <a:spcPts val="500"/>
              </a:spcBef>
              <a:spcAft>
                <a:spcPts val="0"/>
              </a:spcAft>
              <a:defRPr/>
            </a:pPr>
            <a:r>
              <a:rPr lang="en-US" sz="2200" dirty="0" smtClean="0"/>
              <a:t>Criticizing </a:t>
            </a:r>
          </a:p>
          <a:p>
            <a:pPr fontAlgn="auto">
              <a:spcBef>
                <a:spcPts val="500"/>
              </a:spcBef>
              <a:spcAft>
                <a:spcPts val="0"/>
              </a:spcAft>
              <a:defRPr/>
            </a:pPr>
            <a:r>
              <a:rPr lang="en-US" sz="2200" dirty="0" smtClean="0"/>
              <a:t>Complaining</a:t>
            </a:r>
          </a:p>
        </p:txBody>
      </p:sp>
    </p:spTree>
    <p:extLst>
      <p:ext uri="{BB962C8B-B14F-4D97-AF65-F5344CB8AC3E}">
        <p14:creationId xmlns:p14="http://schemas.microsoft.com/office/powerpoint/2010/main" val="3937252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Emotional and Verbal Abuse (4/4) </a:t>
            </a:r>
          </a:p>
        </p:txBody>
      </p:sp>
      <p:sp>
        <p:nvSpPr>
          <p:cNvPr id="3" name="Content Placeholder 2"/>
          <p:cNvSpPr>
            <a:spLocks noGrp="1"/>
          </p:cNvSpPr>
          <p:nvPr>
            <p:ph idx="1"/>
          </p:nvPr>
        </p:nvSpPr>
        <p:spPr>
          <a:xfrm>
            <a:off x="838200" y="1690688"/>
            <a:ext cx="10515600" cy="5478462"/>
          </a:xfrm>
        </p:spPr>
        <p:txBody>
          <a:bodyPr rtlCol="0">
            <a:normAutofit/>
          </a:bodyPr>
          <a:lstStyle/>
          <a:p>
            <a:pPr fontAlgn="auto">
              <a:spcBef>
                <a:spcPts val="500"/>
              </a:spcBef>
              <a:spcAft>
                <a:spcPts val="0"/>
              </a:spcAft>
              <a:defRPr/>
            </a:pPr>
            <a:r>
              <a:rPr lang="en-US" sz="2200" dirty="0" smtClean="0"/>
              <a:t>Playing ‘mind games’ </a:t>
            </a:r>
          </a:p>
          <a:p>
            <a:pPr fontAlgn="auto">
              <a:spcBef>
                <a:spcPts val="500"/>
              </a:spcBef>
              <a:spcAft>
                <a:spcPts val="0"/>
              </a:spcAft>
              <a:defRPr/>
            </a:pPr>
            <a:r>
              <a:rPr lang="en-US" sz="2200" dirty="0" smtClean="0"/>
              <a:t>Constantly discouraging a person or devaluing his or her hopes Ignoring a person, for example acting as if they exist or only responding to some things </a:t>
            </a:r>
          </a:p>
          <a:p>
            <a:pPr fontAlgn="auto">
              <a:spcBef>
                <a:spcPts val="500"/>
              </a:spcBef>
              <a:spcAft>
                <a:spcPts val="0"/>
              </a:spcAft>
              <a:defRPr/>
            </a:pPr>
            <a:r>
              <a:rPr lang="en-US" sz="2200" dirty="0" smtClean="0"/>
              <a:t>Humiliating a person </a:t>
            </a:r>
          </a:p>
          <a:p>
            <a:pPr fontAlgn="auto">
              <a:spcBef>
                <a:spcPts val="500"/>
              </a:spcBef>
              <a:spcAft>
                <a:spcPts val="0"/>
              </a:spcAft>
              <a:defRPr/>
            </a:pPr>
            <a:r>
              <a:rPr lang="en-US" sz="2200" dirty="0" smtClean="0"/>
              <a:t>Refusing to admit their actions in front of others, for example, making it seem that the person receiving care is lying, misinterpreting, or exaggerating behavior</a:t>
            </a:r>
          </a:p>
          <a:p>
            <a:pPr marL="0" indent="0" fontAlgn="auto">
              <a:spcBef>
                <a:spcPts val="500"/>
              </a:spcBef>
              <a:spcAft>
                <a:spcPts val="0"/>
              </a:spcAft>
              <a:buNone/>
              <a:defRPr/>
            </a:pPr>
            <a:r>
              <a:rPr lang="en-US" dirty="0"/>
              <a:t>Please remember these are just general examples and definitions – they will vary by state, county, and agency</a:t>
            </a:r>
            <a:r>
              <a:rPr lang="en-US" dirty="0" smtClean="0"/>
              <a:t>.</a:t>
            </a:r>
            <a:endParaRPr lang="en-US" dirty="0"/>
          </a:p>
        </p:txBody>
      </p:sp>
    </p:spTree>
    <p:extLst>
      <p:ext uri="{BB962C8B-B14F-4D97-AF65-F5344CB8AC3E}">
        <p14:creationId xmlns:p14="http://schemas.microsoft.com/office/powerpoint/2010/main" val="3751220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Sexual Abuse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According to the National Adult Protective Services Association, sexual abuse: </a:t>
            </a:r>
          </a:p>
          <a:p>
            <a:pPr marL="0" indent="0" fontAlgn="auto">
              <a:spcAft>
                <a:spcPts val="0"/>
              </a:spcAft>
              <a:buNone/>
              <a:defRPr/>
            </a:pPr>
            <a:r>
              <a:rPr lang="en-US" sz="2200" dirty="0" smtClean="0"/>
              <a:t>“…includes physical force, threats or coercion to facilitate nonconsensual touching, fondling, intercourse, or other sexual activities. This is particularly true with vulnerable adults who are unable to give consent or comprehend the nature of these actions.” </a:t>
            </a:r>
          </a:p>
          <a:p>
            <a:pPr marL="0" indent="0" fontAlgn="auto">
              <a:spcAft>
                <a:spcPts val="0"/>
              </a:spcAft>
              <a:buNone/>
              <a:defRPr/>
            </a:pPr>
            <a:r>
              <a:rPr lang="en-US" sz="1600" dirty="0" smtClean="0"/>
              <a:t>[source: National Adult Protective Services Association. (</a:t>
            </a:r>
            <a:r>
              <a:rPr lang="en-US" sz="1600" dirty="0" err="1" smtClean="0"/>
              <a:t>n.d.</a:t>
            </a:r>
            <a:r>
              <a:rPr lang="en-US" sz="1600" dirty="0" smtClean="0"/>
              <a:t>). What Is Abuse? Retrieved from </a:t>
            </a:r>
            <a:r>
              <a:rPr lang="en-US" sz="1600" dirty="0" smtClean="0">
                <a:hlinkClick r:id="rId3"/>
              </a:rPr>
              <a:t>http://www.napsa-now.org/get-informed/what-is-abuse/</a:t>
            </a:r>
            <a:r>
              <a:rPr lang="en-US" sz="1600" dirty="0"/>
              <a:t>]</a:t>
            </a:r>
            <a:endParaRPr lang="en-US" sz="16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Sexual Abuse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The key thing to remember with sexual abuse is that it is any nonconsensual contact that is sexual in nature. Just because a person didn’t say “no” or “stop” does not mean they consented to sexual activity. The following are some examples of sexual abuse: </a:t>
            </a:r>
          </a:p>
          <a:p>
            <a:pPr fontAlgn="auto">
              <a:spcBef>
                <a:spcPts val="500"/>
              </a:spcBef>
              <a:spcAft>
                <a:spcPts val="0"/>
              </a:spcAft>
              <a:defRPr/>
            </a:pPr>
            <a:r>
              <a:rPr lang="en-US" sz="2200" dirty="0" smtClean="0"/>
              <a:t>Rape or forced intercourse or anal/oral sex </a:t>
            </a:r>
          </a:p>
          <a:p>
            <a:pPr fontAlgn="auto">
              <a:spcBef>
                <a:spcPts val="500"/>
              </a:spcBef>
              <a:spcAft>
                <a:spcPts val="0"/>
              </a:spcAft>
              <a:defRPr/>
            </a:pPr>
            <a:r>
              <a:rPr lang="en-US" sz="2200" dirty="0" smtClean="0"/>
              <a:t>Being forced to strip naked </a:t>
            </a:r>
          </a:p>
          <a:p>
            <a:pPr fontAlgn="auto">
              <a:spcBef>
                <a:spcPts val="500"/>
              </a:spcBef>
              <a:spcAft>
                <a:spcPts val="0"/>
              </a:spcAft>
              <a:defRPr/>
            </a:pPr>
            <a:r>
              <a:rPr lang="en-US" sz="2200" dirty="0" smtClean="0"/>
              <a:t>Being forced to view a person’s body, specifically genitals, breasts or buttocks </a:t>
            </a:r>
          </a:p>
          <a:p>
            <a:pPr fontAlgn="auto">
              <a:spcBef>
                <a:spcPts val="500"/>
              </a:spcBef>
              <a:spcAft>
                <a:spcPts val="0"/>
              </a:spcAft>
              <a:defRPr/>
            </a:pPr>
            <a:r>
              <a:rPr lang="en-US" sz="2200" dirty="0" smtClean="0"/>
              <a:t>Being forced to view pornography </a:t>
            </a:r>
          </a:p>
          <a:p>
            <a:pPr fontAlgn="auto">
              <a:spcBef>
                <a:spcPts val="500"/>
              </a:spcBef>
              <a:spcAft>
                <a:spcPts val="0"/>
              </a:spcAft>
              <a:defRPr/>
            </a:pPr>
            <a:r>
              <a:rPr lang="en-US" sz="2200" dirty="0" smtClean="0"/>
              <a:t>Molestation, or unwanted touching, petting, or kissing</a:t>
            </a:r>
          </a:p>
        </p:txBody>
      </p:sp>
    </p:spTree>
    <p:extLst>
      <p:ext uri="{BB962C8B-B14F-4D97-AF65-F5344CB8AC3E}">
        <p14:creationId xmlns:p14="http://schemas.microsoft.com/office/powerpoint/2010/main" val="1568822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Sexual Abuse (3/3)</a:t>
            </a:r>
          </a:p>
        </p:txBody>
      </p:sp>
      <p:sp>
        <p:nvSpPr>
          <p:cNvPr id="3" name="Content Placeholder 2"/>
          <p:cNvSpPr>
            <a:spLocks noGrp="1"/>
          </p:cNvSpPr>
          <p:nvPr>
            <p:ph idx="1"/>
          </p:nvPr>
        </p:nvSpPr>
        <p:spPr>
          <a:xfrm>
            <a:off x="838200" y="1825625"/>
            <a:ext cx="10515600" cy="5032375"/>
          </a:xfrm>
        </p:spPr>
        <p:txBody>
          <a:bodyPr rtlCol="0">
            <a:normAutofit/>
          </a:bodyPr>
          <a:lstStyle/>
          <a:p>
            <a:pPr fontAlgn="auto">
              <a:spcBef>
                <a:spcPts val="500"/>
              </a:spcBef>
              <a:spcAft>
                <a:spcPts val="0"/>
              </a:spcAft>
              <a:defRPr/>
            </a:pPr>
            <a:r>
              <a:rPr lang="en-US" sz="2200" dirty="0" smtClean="0"/>
              <a:t>Denying a person access to sexual information or education, for example, information about birth control or pregnancy </a:t>
            </a:r>
          </a:p>
          <a:p>
            <a:pPr fontAlgn="auto">
              <a:spcBef>
                <a:spcPts val="500"/>
              </a:spcBef>
              <a:spcAft>
                <a:spcPts val="0"/>
              </a:spcAft>
              <a:defRPr/>
            </a:pPr>
            <a:r>
              <a:rPr lang="en-US" sz="2200" dirty="0" smtClean="0"/>
              <a:t>Forcing ideas about sex, abortion, or sterilization on a person </a:t>
            </a:r>
          </a:p>
          <a:p>
            <a:pPr fontAlgn="auto">
              <a:spcBef>
                <a:spcPts val="500"/>
              </a:spcBef>
              <a:spcAft>
                <a:spcPts val="0"/>
              </a:spcAft>
              <a:defRPr/>
            </a:pPr>
            <a:r>
              <a:rPr lang="en-US" sz="2200" dirty="0" smtClean="0"/>
              <a:t>Making sexually suggestive comments or looks </a:t>
            </a:r>
          </a:p>
          <a:p>
            <a:pPr fontAlgn="auto">
              <a:spcBef>
                <a:spcPts val="500"/>
              </a:spcBef>
              <a:spcAft>
                <a:spcPts val="0"/>
              </a:spcAft>
              <a:defRPr/>
            </a:pPr>
            <a:r>
              <a:rPr lang="en-US" sz="2200" dirty="0" smtClean="0"/>
              <a:t>Talking about sex in ways that you know makes a person uncomfortable </a:t>
            </a:r>
          </a:p>
          <a:p>
            <a:pPr marL="0" indent="0" fontAlgn="auto">
              <a:spcAft>
                <a:spcPts val="0"/>
              </a:spcAft>
              <a:buNone/>
              <a:defRPr/>
            </a:pPr>
            <a:r>
              <a:rPr lang="en-US" dirty="0" smtClean="0"/>
              <a:t>Please remember these are just general examples and definitions – they will vary by state, county, and agency. To learn more about sexual violence and abuse, go to the Centers for Disease Control and Prevention: </a:t>
            </a:r>
            <a:r>
              <a:rPr lang="en-US" dirty="0" smtClean="0">
                <a:hlinkClick r:id="rId3"/>
              </a:rPr>
              <a:t>http://www.cdc.gov/violenceprevention/sexualviolence/definitions.html</a:t>
            </a:r>
            <a:endParaRPr lang="en-US" dirty="0" smtClean="0"/>
          </a:p>
        </p:txBody>
      </p:sp>
    </p:spTree>
    <p:extLst>
      <p:ext uri="{BB962C8B-B14F-4D97-AF65-F5344CB8AC3E}">
        <p14:creationId xmlns:p14="http://schemas.microsoft.com/office/powerpoint/2010/main" val="3893128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44109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Intimate Partner Violence (or Domestic Violence) (1/5)</a:t>
            </a:r>
          </a:p>
        </p:txBody>
      </p:sp>
      <p:sp>
        <p:nvSpPr>
          <p:cNvPr id="3" name="Content Placeholder 2"/>
          <p:cNvSpPr>
            <a:spLocks noGrp="1"/>
          </p:cNvSpPr>
          <p:nvPr>
            <p:ph idx="1"/>
          </p:nvPr>
        </p:nvSpPr>
        <p:spPr>
          <a:xfrm>
            <a:off x="838200" y="1729039"/>
            <a:ext cx="10515600" cy="5167312"/>
          </a:xfrm>
        </p:spPr>
        <p:txBody>
          <a:bodyPr rtlCol="0">
            <a:normAutofit/>
          </a:bodyPr>
          <a:lstStyle/>
          <a:p>
            <a:pPr marL="0" indent="0" fontAlgn="auto">
              <a:spcAft>
                <a:spcPts val="0"/>
              </a:spcAft>
              <a:buNone/>
              <a:defRPr/>
            </a:pPr>
            <a:r>
              <a:rPr lang="en-US" dirty="0" smtClean="0"/>
              <a:t>According to the Centers for Disease Control and Prevention, intimate partner violence (IPV) is: </a:t>
            </a:r>
          </a:p>
          <a:p>
            <a:pPr marL="0" indent="0" fontAlgn="auto">
              <a:spcAft>
                <a:spcPts val="0"/>
              </a:spcAft>
              <a:buNone/>
              <a:defRPr/>
            </a:pPr>
            <a:r>
              <a:rPr lang="en-US" sz="2200" dirty="0" smtClean="0"/>
              <a:t>“…physical, sexual, or psychological harm by a current or former partner or spouse. This type of violence can occur among heterosexual or same-sex couples and does not require sexual intimacy. It can vary in frequency and severity. It occurs on a continuum, ranging from one hit that may or may not impact the victim to chronic, severe battering.” </a:t>
            </a:r>
          </a:p>
          <a:p>
            <a:pPr marL="0" indent="0" fontAlgn="auto">
              <a:spcAft>
                <a:spcPts val="0"/>
              </a:spcAft>
              <a:buNone/>
              <a:defRPr/>
            </a:pPr>
            <a:r>
              <a:rPr lang="en-US" sz="1600" dirty="0" smtClean="0"/>
              <a:t>[source: Centers for Disease Control and Prevention. (December 17, 2014). Sexual Violence: Definitions. Retrieved from </a:t>
            </a:r>
            <a:r>
              <a:rPr lang="en-US" sz="1600" dirty="0" smtClean="0">
                <a:hlinkClick r:id="rId3"/>
              </a:rPr>
              <a:t>http://www.cdc.gov/violenceprevention/sexualviolence/definitions.html</a:t>
            </a:r>
            <a:r>
              <a:rPr lang="en-US" sz="1600" dirty="0" smtClean="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Intimate Partner Violence (or Domestic Violence) (2/5)</a:t>
            </a:r>
          </a:p>
        </p:txBody>
      </p:sp>
      <p:sp>
        <p:nvSpPr>
          <p:cNvPr id="3" name="Content Placeholder 2"/>
          <p:cNvSpPr>
            <a:spLocks noGrp="1"/>
          </p:cNvSpPr>
          <p:nvPr>
            <p:ph idx="1"/>
          </p:nvPr>
        </p:nvSpPr>
        <p:spPr>
          <a:xfrm>
            <a:off x="838200" y="1915277"/>
            <a:ext cx="10515600" cy="5167312"/>
          </a:xfrm>
        </p:spPr>
        <p:txBody>
          <a:bodyPr rtlCol="0">
            <a:normAutofit/>
          </a:bodyPr>
          <a:lstStyle/>
          <a:p>
            <a:pPr marL="0" indent="0" fontAlgn="auto">
              <a:spcAft>
                <a:spcPts val="0"/>
              </a:spcAft>
              <a:buNone/>
              <a:defRPr/>
            </a:pPr>
            <a:r>
              <a:rPr lang="en-US" dirty="0" smtClean="0"/>
              <a:t>Intimate partner violence, also known as domestic violence, can look different in each case. Any of these acts may also be combined with other forms of maltreatment and abuse such as physical, sexual, and emotional abuse. People who experience IPV may have complex emotional and personal relationships with their abuser. Many people have a hard time asking for help or realizing they are being abused. Often times, people have feelings of shame, embarrassment, or protectiveness.</a:t>
            </a:r>
          </a:p>
        </p:txBody>
      </p:sp>
    </p:spTree>
    <p:extLst>
      <p:ext uri="{BB962C8B-B14F-4D97-AF65-F5344CB8AC3E}">
        <p14:creationId xmlns:p14="http://schemas.microsoft.com/office/powerpoint/2010/main" val="3217311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Intimate Partner Violence (or Domestic Violence) (3/5)</a:t>
            </a:r>
          </a:p>
        </p:txBody>
      </p:sp>
      <p:sp>
        <p:nvSpPr>
          <p:cNvPr id="3" name="Content Placeholder 2"/>
          <p:cNvSpPr>
            <a:spLocks noGrp="1"/>
          </p:cNvSpPr>
          <p:nvPr>
            <p:ph idx="1"/>
          </p:nvPr>
        </p:nvSpPr>
        <p:spPr>
          <a:xfrm>
            <a:off x="838200" y="1889459"/>
            <a:ext cx="10515600" cy="5167312"/>
          </a:xfrm>
        </p:spPr>
        <p:txBody>
          <a:bodyPr rtlCol="0">
            <a:normAutofit/>
          </a:bodyPr>
          <a:lstStyle/>
          <a:p>
            <a:pPr marL="0" indent="0" fontAlgn="auto">
              <a:spcAft>
                <a:spcPts val="0"/>
              </a:spcAft>
              <a:buNone/>
              <a:defRPr/>
            </a:pPr>
            <a:r>
              <a:rPr lang="en-US" dirty="0" smtClean="0"/>
              <a:t>Also, for people with disabilities who experience IPV, accessible shelters, personal assistance services, or information might not be available. As with all forms of abuse, there is considerable fear and risk in disclosing abuse. Oftentimes, the abuse happens in what is called the cycle of violence, whereby the pattern of violence and abuse follows a cyclical and repeating pattern made up of four stages.</a:t>
            </a:r>
          </a:p>
        </p:txBody>
      </p:sp>
    </p:spTree>
    <p:extLst>
      <p:ext uri="{BB962C8B-B14F-4D97-AF65-F5344CB8AC3E}">
        <p14:creationId xmlns:p14="http://schemas.microsoft.com/office/powerpoint/2010/main" val="3900423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Intimate Partner Violence (or Domestic Violence) (4/5)</a:t>
            </a:r>
          </a:p>
        </p:txBody>
      </p:sp>
      <p:sp>
        <p:nvSpPr>
          <p:cNvPr id="3" name="Content Placeholder 2"/>
          <p:cNvSpPr>
            <a:spLocks noGrp="1"/>
          </p:cNvSpPr>
          <p:nvPr>
            <p:ph idx="1"/>
          </p:nvPr>
        </p:nvSpPr>
        <p:spPr>
          <a:xfrm>
            <a:off x="838200" y="1899235"/>
            <a:ext cx="10515600" cy="5167312"/>
          </a:xfrm>
        </p:spPr>
        <p:txBody>
          <a:bodyPr rtlCol="0">
            <a:normAutofit/>
          </a:bodyPr>
          <a:lstStyle/>
          <a:p>
            <a:pPr marL="0" indent="0" fontAlgn="auto">
              <a:spcAft>
                <a:spcPts val="0"/>
              </a:spcAft>
              <a:buNone/>
              <a:defRPr/>
            </a:pPr>
            <a:r>
              <a:rPr lang="en-US" dirty="0" smtClean="0"/>
              <a:t>Following are some examples of intimate partner violence from the National Domestic Violence Hotline: </a:t>
            </a:r>
          </a:p>
          <a:p>
            <a:pPr fontAlgn="auto">
              <a:spcAft>
                <a:spcPts val="0"/>
              </a:spcAft>
              <a:defRPr/>
            </a:pPr>
            <a:r>
              <a:rPr lang="en-US" sz="2200" dirty="0" smtClean="0"/>
              <a:t>Preventing a person from making their own decisions </a:t>
            </a:r>
          </a:p>
          <a:p>
            <a:pPr fontAlgn="auto">
              <a:spcAft>
                <a:spcPts val="0"/>
              </a:spcAft>
              <a:defRPr/>
            </a:pPr>
            <a:r>
              <a:rPr lang="en-US" sz="2200" dirty="0" smtClean="0"/>
              <a:t>Controlling who a person sees, where a person goes, or what a person does </a:t>
            </a:r>
          </a:p>
          <a:p>
            <a:pPr fontAlgn="auto">
              <a:spcAft>
                <a:spcPts val="0"/>
              </a:spcAft>
              <a:defRPr/>
            </a:pPr>
            <a:r>
              <a:rPr lang="en-US" sz="2200" dirty="0" smtClean="0"/>
              <a:t>Keeping or discouraging a person from seeing friends or family members </a:t>
            </a:r>
          </a:p>
          <a:p>
            <a:pPr fontAlgn="auto">
              <a:spcAft>
                <a:spcPts val="0"/>
              </a:spcAft>
              <a:defRPr/>
            </a:pPr>
            <a:r>
              <a:rPr lang="en-US" sz="2200" dirty="0" smtClean="0"/>
              <a:t>Controlling every penny spent in the household </a:t>
            </a:r>
          </a:p>
          <a:p>
            <a:pPr marL="0" indent="0" fontAlgn="auto">
              <a:spcAft>
                <a:spcPts val="0"/>
              </a:spcAft>
              <a:buNone/>
              <a:defRPr/>
            </a:pPr>
            <a:r>
              <a:rPr lang="en-US" dirty="0" smtClean="0"/>
              <a:t>Please remember these are just general examples and definitions – they will vary by state, county, and agency.</a:t>
            </a:r>
          </a:p>
        </p:txBody>
      </p:sp>
    </p:spTree>
    <p:extLst>
      <p:ext uri="{BB962C8B-B14F-4D97-AF65-F5344CB8AC3E}">
        <p14:creationId xmlns:p14="http://schemas.microsoft.com/office/powerpoint/2010/main" val="1771505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Intimate Partner Violence (or Domestic Violence) (5/5)</a:t>
            </a:r>
          </a:p>
        </p:txBody>
      </p:sp>
      <p:sp>
        <p:nvSpPr>
          <p:cNvPr id="3" name="Content Placeholder 2"/>
          <p:cNvSpPr>
            <a:spLocks noGrp="1"/>
          </p:cNvSpPr>
          <p:nvPr>
            <p:ph idx="1"/>
          </p:nvPr>
        </p:nvSpPr>
        <p:spPr>
          <a:xfrm>
            <a:off x="838200" y="1931319"/>
            <a:ext cx="10515600" cy="5167312"/>
          </a:xfrm>
        </p:spPr>
        <p:txBody>
          <a:bodyPr rtlCol="0">
            <a:normAutofit/>
          </a:bodyPr>
          <a:lstStyle/>
          <a:p>
            <a:pPr marL="0" indent="0" fontAlgn="auto">
              <a:spcAft>
                <a:spcPts val="0"/>
              </a:spcAft>
              <a:buNone/>
              <a:defRPr/>
            </a:pPr>
            <a:r>
              <a:rPr lang="en-US" dirty="0" smtClean="0"/>
              <a:t>The key thing to remember with IPV is that the abuser’s actions are often to gain power and control over the person. For more information on IPV, go to the National Domestic Violence Hotline: http://www.thehotline.org Learn more about domestic violence and people with disabilities from the organization Barrier Free Living: </a:t>
            </a:r>
            <a:r>
              <a:rPr lang="en-US" dirty="0" smtClean="0">
                <a:hlinkClick r:id="rId3"/>
              </a:rPr>
              <a:t>http://www.bflnyc.org/about-us/domestic-violence-disability/</a:t>
            </a:r>
            <a:endParaRPr lang="en-US" dirty="0" smtClean="0"/>
          </a:p>
        </p:txBody>
      </p:sp>
    </p:spTree>
    <p:extLst>
      <p:ext uri="{BB962C8B-B14F-4D97-AF65-F5344CB8AC3E}">
        <p14:creationId xmlns:p14="http://schemas.microsoft.com/office/powerpoint/2010/main" val="37171095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Elder Abuse (1/4)</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spcAft>
                <a:spcPts val="0"/>
              </a:spcAft>
              <a:buNone/>
              <a:defRPr/>
            </a:pPr>
            <a:r>
              <a:rPr lang="en-US" dirty="0" smtClean="0"/>
              <a:t>Elder abuse is another type of abuse, but it can all include any of the types of abuse you just learned about. Elder abuse is any kind of abuse aimed at older adults. This includes physical, verbal, sexual, and intimate partner abuse, as well as neglect and exploitation. Like all kinds of abuse, anyone can be the abuser. Elder abuse can be carried out by a paid home care provider, a family caregiver, a family member, or even a health-care professional.</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Elder Abuse (2/4)</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spcAft>
                <a:spcPts val="0"/>
              </a:spcAft>
              <a:buNone/>
              <a:defRPr/>
            </a:pPr>
            <a:r>
              <a:rPr lang="en-US" dirty="0" smtClean="0"/>
              <a:t>Older adults can become at risk for abuse because of their age and increased difficulty with activities such as thinking, remembering, and physical tasks. Also, older adults may be more at risk because of social isolation and other factors, such as chronic health conditions, mental illness, and substance abuse.</a:t>
            </a:r>
          </a:p>
        </p:txBody>
      </p:sp>
    </p:spTree>
    <p:extLst>
      <p:ext uri="{BB962C8B-B14F-4D97-AF65-F5344CB8AC3E}">
        <p14:creationId xmlns:p14="http://schemas.microsoft.com/office/powerpoint/2010/main" val="19194302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Elder Abuse (3/4)</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spcAft>
                <a:spcPts val="0"/>
              </a:spcAft>
              <a:buNone/>
              <a:defRPr/>
            </a:pPr>
            <a:r>
              <a:rPr lang="en-US" dirty="0"/>
              <a:t>Here are some facts about elder abuse from a publication by the National Adult Protective Services Association, </a:t>
            </a:r>
            <a:r>
              <a:rPr lang="en-US" i="1" dirty="0"/>
              <a:t>Elder abuse: Common, lethal, expensive</a:t>
            </a:r>
            <a:r>
              <a:rPr lang="en-US" dirty="0"/>
              <a:t>. </a:t>
            </a:r>
          </a:p>
          <a:p>
            <a:pPr fontAlgn="auto">
              <a:spcBef>
                <a:spcPts val="500"/>
              </a:spcBef>
              <a:spcAft>
                <a:spcPts val="0"/>
              </a:spcAft>
              <a:defRPr/>
            </a:pPr>
            <a:r>
              <a:rPr lang="en-US" sz="2200" dirty="0"/>
              <a:t>Elder abuse is common: One in 9 seniors reported being abused, neglected, or exploited in the past 12 months. </a:t>
            </a:r>
          </a:p>
          <a:p>
            <a:pPr fontAlgn="auto">
              <a:spcBef>
                <a:spcPts val="500"/>
              </a:spcBef>
              <a:spcAft>
                <a:spcPts val="0"/>
              </a:spcAft>
              <a:defRPr/>
            </a:pPr>
            <a:r>
              <a:rPr lang="en-US" sz="2200" dirty="0"/>
              <a:t>Elder abuse is most often caused by family members or other trusted ones</a:t>
            </a:r>
            <a:r>
              <a:rPr lang="en-US" sz="2200" dirty="0" smtClean="0"/>
              <a:t>.</a:t>
            </a:r>
          </a:p>
          <a:p>
            <a:pPr fontAlgn="auto">
              <a:spcBef>
                <a:spcPts val="500"/>
              </a:spcBef>
              <a:spcAft>
                <a:spcPts val="0"/>
              </a:spcAft>
              <a:defRPr/>
            </a:pPr>
            <a:r>
              <a:rPr lang="en-US" sz="2200" dirty="0" smtClean="0"/>
              <a:t>Elder abuse is vastly underreported. For every reported case, 23 cases are unreported according to a 2011 study. </a:t>
            </a:r>
          </a:p>
          <a:p>
            <a:pPr fontAlgn="auto">
              <a:spcBef>
                <a:spcPts val="500"/>
              </a:spcBef>
              <a:spcAft>
                <a:spcPts val="0"/>
              </a:spcAft>
              <a:defRPr/>
            </a:pPr>
            <a:r>
              <a:rPr lang="en-US" sz="2200" dirty="0" smtClean="0"/>
              <a:t>Elder abuse can lead to illness and death. Abused older adults are 3 times more likely to die. </a:t>
            </a:r>
          </a:p>
          <a:p>
            <a:pPr fontAlgn="auto">
              <a:spcBef>
                <a:spcPts val="500"/>
              </a:spcBef>
              <a:spcAft>
                <a:spcPts val="0"/>
              </a:spcAft>
              <a:defRPr/>
            </a:pPr>
            <a:r>
              <a:rPr lang="en-US" sz="2200" dirty="0" smtClean="0"/>
              <a:t>Older women and the very old are the most likely to be abused.</a:t>
            </a:r>
          </a:p>
        </p:txBody>
      </p:sp>
    </p:spTree>
    <p:extLst>
      <p:ext uri="{BB962C8B-B14F-4D97-AF65-F5344CB8AC3E}">
        <p14:creationId xmlns:p14="http://schemas.microsoft.com/office/powerpoint/2010/main" val="1141477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Elder Abuse (4/4)</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spcAft>
                <a:spcPts val="0"/>
              </a:spcAft>
              <a:buNone/>
              <a:defRPr/>
            </a:pPr>
            <a:r>
              <a:rPr lang="en-US" dirty="0"/>
              <a:t>Following are some resources where you can learn more about elder abuse: </a:t>
            </a:r>
          </a:p>
          <a:p>
            <a:pPr fontAlgn="auto">
              <a:spcAft>
                <a:spcPts val="0"/>
              </a:spcAft>
              <a:defRPr/>
            </a:pPr>
            <a:r>
              <a:rPr lang="en-US" sz="2200" dirty="0"/>
              <a:t>National Committee for the Prevention of Elder Abuse: </a:t>
            </a:r>
            <a:r>
              <a:rPr lang="en-US" sz="2200" dirty="0">
                <a:hlinkClick r:id="rId3"/>
              </a:rPr>
              <a:t>http://www.preventelderabuse.org</a:t>
            </a:r>
            <a:endParaRPr lang="en-US" sz="2200" dirty="0"/>
          </a:p>
          <a:p>
            <a:pPr fontAlgn="auto">
              <a:spcAft>
                <a:spcPts val="0"/>
              </a:spcAft>
              <a:defRPr/>
            </a:pPr>
            <a:r>
              <a:rPr lang="en-US" sz="2200" dirty="0"/>
              <a:t>National Center on Elder Abuse: </a:t>
            </a:r>
            <a:r>
              <a:rPr lang="en-US" sz="2200" dirty="0">
                <a:hlinkClick r:id="rId4"/>
              </a:rPr>
              <a:t>http://www.ncea.aoa.gov/faq/index.aspx</a:t>
            </a:r>
            <a:endParaRPr lang="en-US" sz="2200" dirty="0"/>
          </a:p>
        </p:txBody>
      </p:sp>
    </p:spTree>
    <p:extLst>
      <p:ext uri="{BB962C8B-B14F-4D97-AF65-F5344CB8AC3E}">
        <p14:creationId xmlns:p14="http://schemas.microsoft.com/office/powerpoint/2010/main" val="42806164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Abuse (1/3)</a:t>
            </a:r>
          </a:p>
        </p:txBody>
      </p:sp>
      <p:sp>
        <p:nvSpPr>
          <p:cNvPr id="3" name="Content Placeholder 2"/>
          <p:cNvSpPr>
            <a:spLocks noGrp="1"/>
          </p:cNvSpPr>
          <p:nvPr>
            <p:ph idx="1"/>
          </p:nvPr>
        </p:nvSpPr>
        <p:spPr>
          <a:xfrm>
            <a:off x="838200" y="1690688"/>
            <a:ext cx="10515600" cy="5032375"/>
          </a:xfrm>
        </p:spPr>
        <p:txBody>
          <a:bodyPr rtlCol="0">
            <a:normAutofit/>
          </a:bodyPr>
          <a:lstStyle/>
          <a:p>
            <a:pPr marL="0" indent="0" fontAlgn="auto">
              <a:spcAft>
                <a:spcPts val="0"/>
              </a:spcAft>
              <a:buNone/>
              <a:defRPr/>
            </a:pPr>
            <a:r>
              <a:rPr lang="en-US" dirty="0" smtClean="0"/>
              <a:t>Physical signs of abuse or violence are injuries or marks that appear on a person’s body that are new, unusual, or unexplained. People may often have explanations when asked about injuries, but upon closer examination the explanations may not make sense. Sometimes injuries may also appear fairly mild. An example might be small bruises, irritated areas, or scratches. These may not seem very important at first, but an unexplained pattern of these may indicate something more serious. </a:t>
            </a:r>
          </a:p>
          <a:p>
            <a:pPr marL="0" indent="0" fontAlgn="auto">
              <a:spcAft>
                <a:spcPts val="0"/>
              </a:spcAft>
              <a:buNone/>
              <a:defRPr/>
            </a:pPr>
            <a:r>
              <a:rPr lang="en-US" dirty="0" smtClean="0"/>
              <a:t>As a Person-Centered Counseling (PCC) professional you should also be aware of certain behaviors that might be a sign that abuse is happening.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Maltreatment refers to abuse, neglect, and exploitation. It is important to understand and identify different forms of abuse or maltreatment in your work as a Person-Centered Counseling (PCC) professional in the No Wrong Door (NWD) system. Any person can experience abuse, regardless of age, disability, race, or sex. Any person can inflict abuse on an individual, including friends, family, paid providers, neighbors, and health or homecare professionals.</a:t>
            </a:r>
          </a:p>
          <a:p>
            <a:pPr marL="0" indent="0" fontAlgn="auto">
              <a:spcAft>
                <a:spcPts val="0"/>
              </a:spcAft>
              <a:buNone/>
              <a:defRPr/>
            </a:pPr>
            <a:r>
              <a:rPr lang="en-US" dirty="0" smtClean="0"/>
              <a:t>This lesson provides information on various kinds of abuse while Lesson 4 will focus on neglect and exploitation. Refer to Lesson 5: Reporting Abuse and other Legal Requirements for Mandated Reporters, for more information on next steps if you suspect abuse, neglect, or exploitation.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Abuse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People who have an intellectual or developmental disability or a cognitive impairment, or an older adult with dementia may be unable to communicate about abuse. Also, cultural differences might make it hard to convey experiences. Instead, some people may show signs of abuse through certain behaviors. This can be hard to detect since behavior has many nuances and is not always logical or easy to interpret. Regardless, noticeable changes in behavior may be signs of abuse or other forms of maltreatment, such as neglect or exploitation.</a:t>
            </a:r>
          </a:p>
        </p:txBody>
      </p:sp>
    </p:spTree>
    <p:extLst>
      <p:ext uri="{BB962C8B-B14F-4D97-AF65-F5344CB8AC3E}">
        <p14:creationId xmlns:p14="http://schemas.microsoft.com/office/powerpoint/2010/main" val="513482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Signs of Abuse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Keep in mind that potential signs of abuse might also just be signs of a change in a person’s physical or mental health. Each person’s situation is different and the context in which a potential sign of abuse is noticed should be considered. For example, if a person is becoming more withdrawn it might be a sign of depression. Although weight loss can be a sign of abuse, it might be expected from a person who is near the end of life. A foul odor from the genital area might be due to the bathing and grooming practices in a different culture and not a sign of sexual abuse. As you can see, some signs of potential abuse might just be due to the natural course of a disease or aging in general. Others might have a cultural explanation. Just remember that context is important to pay attention to.</a:t>
            </a:r>
          </a:p>
        </p:txBody>
      </p:sp>
    </p:spTree>
    <p:extLst>
      <p:ext uri="{BB962C8B-B14F-4D97-AF65-F5344CB8AC3E}">
        <p14:creationId xmlns:p14="http://schemas.microsoft.com/office/powerpoint/2010/main" val="2942552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Risk Factors and Protective Factors for Abuse and Maltreatment (1/3)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There are a variety of factors that can affect a person’s risk for abuse or maltreatment. Part of the role of the Person-Centered Counseling (PCC) professional is to be aware of these factors so that the potential for abuse can be recognized and decreased. By learning about what conditions or situations may lead to or decrease the risk for abuse, PCC professionals can:</a:t>
            </a:r>
          </a:p>
          <a:p>
            <a:pPr fontAlgn="auto">
              <a:spcAft>
                <a:spcPts val="0"/>
              </a:spcAft>
              <a:defRPr/>
            </a:pPr>
            <a:r>
              <a:rPr lang="en-US" sz="2200" dirty="0" smtClean="0"/>
              <a:t>Suggest steps to reduce the likelihood of maltreatment occurring </a:t>
            </a:r>
          </a:p>
          <a:p>
            <a:pPr fontAlgn="auto">
              <a:spcAft>
                <a:spcPts val="0"/>
              </a:spcAft>
              <a:defRPr/>
            </a:pPr>
            <a:r>
              <a:rPr lang="en-US" sz="2200" dirty="0" smtClean="0"/>
              <a:t>More easily identify signs of maltreatment when it happens </a:t>
            </a:r>
          </a:p>
          <a:p>
            <a:pPr fontAlgn="auto">
              <a:spcAft>
                <a:spcPts val="0"/>
              </a:spcAft>
              <a:defRPr/>
            </a:pPr>
            <a:r>
              <a:rPr lang="en-US" sz="2200" dirty="0" smtClean="0"/>
              <a:t>Identify and encourage protective factors in the person’s community and individual situation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Risk Factors and Protective Factors for Abuse and Maltreatment (2/3)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Certain attitudes, beliefs, and situations within a community, family, or society can make abuse or maltreatment more likely – these are known as risk factors. There are also protective factors that can help to decrease a person’s risk for abuse or maltreatment. Protective factors can be at either the individual level or organizational/ community-based.</a:t>
            </a:r>
          </a:p>
        </p:txBody>
      </p:sp>
    </p:spTree>
    <p:extLst>
      <p:ext uri="{BB962C8B-B14F-4D97-AF65-F5344CB8AC3E}">
        <p14:creationId xmlns:p14="http://schemas.microsoft.com/office/powerpoint/2010/main" val="39344140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Risk Factors and Protective Factors for Abuse and Maltreatment (3/3)</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Following are some risk factors that can increase the risk for maltreatment: </a:t>
            </a:r>
          </a:p>
          <a:p>
            <a:pPr fontAlgn="auto">
              <a:spcBef>
                <a:spcPts val="500"/>
              </a:spcBef>
              <a:spcAft>
                <a:spcPts val="0"/>
              </a:spcAft>
              <a:defRPr/>
            </a:pPr>
            <a:r>
              <a:rPr lang="en-US" sz="2200" dirty="0" smtClean="0"/>
              <a:t>Physical or social isolation </a:t>
            </a:r>
          </a:p>
          <a:p>
            <a:pPr fontAlgn="auto">
              <a:spcBef>
                <a:spcPts val="500"/>
              </a:spcBef>
              <a:spcAft>
                <a:spcPts val="0"/>
              </a:spcAft>
              <a:defRPr/>
            </a:pPr>
            <a:r>
              <a:rPr lang="en-US" sz="2200" dirty="0" smtClean="0"/>
              <a:t>Lack of support for positive discipline and self-direction </a:t>
            </a:r>
          </a:p>
          <a:p>
            <a:pPr fontAlgn="auto">
              <a:spcBef>
                <a:spcPts val="500"/>
              </a:spcBef>
              <a:spcAft>
                <a:spcPts val="0"/>
              </a:spcAft>
              <a:defRPr/>
            </a:pPr>
            <a:r>
              <a:rPr lang="en-US" sz="2200" dirty="0" smtClean="0"/>
              <a:t>Negative beliefs and attitudes about people receiving services and supports</a:t>
            </a:r>
          </a:p>
          <a:p>
            <a:pPr marL="0" indent="0" fontAlgn="auto">
              <a:spcAft>
                <a:spcPts val="0"/>
              </a:spcAft>
              <a:buNone/>
              <a:defRPr/>
            </a:pPr>
            <a:r>
              <a:rPr lang="en-US" dirty="0" smtClean="0"/>
              <a:t>Following are some protective factors that can help to decrease a person’s risk for maltreatment: </a:t>
            </a:r>
          </a:p>
          <a:p>
            <a:pPr fontAlgn="auto">
              <a:spcBef>
                <a:spcPts val="500"/>
              </a:spcBef>
              <a:spcAft>
                <a:spcPts val="0"/>
              </a:spcAft>
              <a:defRPr/>
            </a:pPr>
            <a:r>
              <a:rPr lang="en-US" sz="2200" dirty="0" smtClean="0"/>
              <a:t>Empowerment and engagement in the community </a:t>
            </a:r>
          </a:p>
          <a:p>
            <a:pPr fontAlgn="auto">
              <a:spcBef>
                <a:spcPts val="500"/>
              </a:spcBef>
              <a:spcAft>
                <a:spcPts val="0"/>
              </a:spcAft>
              <a:defRPr/>
            </a:pPr>
            <a:r>
              <a:rPr lang="en-US" sz="2200" dirty="0" smtClean="0"/>
              <a:t>Increased knowledge </a:t>
            </a:r>
          </a:p>
          <a:p>
            <a:pPr fontAlgn="auto">
              <a:spcBef>
                <a:spcPts val="500"/>
              </a:spcBef>
              <a:spcAft>
                <a:spcPts val="0"/>
              </a:spcAft>
              <a:defRPr/>
            </a:pPr>
            <a:r>
              <a:rPr lang="en-US" sz="2200" dirty="0" smtClean="0"/>
              <a:t>Advocacy and involvement</a:t>
            </a:r>
          </a:p>
        </p:txBody>
      </p:sp>
    </p:spTree>
    <p:extLst>
      <p:ext uri="{BB962C8B-B14F-4D97-AF65-F5344CB8AC3E}">
        <p14:creationId xmlns:p14="http://schemas.microsoft.com/office/powerpoint/2010/main" val="2220477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Identifying Possible Abuse </a:t>
            </a:r>
          </a:p>
        </p:txBody>
      </p:sp>
      <p:sp>
        <p:nvSpPr>
          <p:cNvPr id="22531" name="Content Placeholder 2"/>
          <p:cNvSpPr>
            <a:spLocks noGrp="1"/>
          </p:cNvSpPr>
          <p:nvPr>
            <p:ph idx="1"/>
          </p:nvPr>
        </p:nvSpPr>
        <p:spPr/>
        <p:txBody>
          <a:bodyPr/>
          <a:lstStyle/>
          <a:p>
            <a:pPr marL="0" indent="0">
              <a:buNone/>
            </a:pPr>
            <a:r>
              <a:rPr lang="en-US" altLang="en-US" dirty="0" smtClean="0"/>
              <a:t>There may be times in your work as a Person-Centered Counseling (PCC) professional that someone you serve might exhibit signs of possible abuse, neglect, or exploitation. It can be a delicate matter if you suspect maltreatment and don’t know how to broach this topic with the person you serve.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Abusive acts are intentional, meant to harm a person, and a misuse of power by the abuser. </a:t>
            </a:r>
          </a:p>
          <a:p>
            <a:pPr fontAlgn="auto">
              <a:spcAft>
                <a:spcPts val="0"/>
              </a:spcAft>
              <a:defRPr/>
            </a:pPr>
            <a:r>
              <a:rPr lang="en-US" dirty="0" smtClean="0"/>
              <a:t>There are many types of abuse such as physical, emotional and verbal, sexual abuse, and intimate partner violence (also known as domestic violence). </a:t>
            </a:r>
          </a:p>
          <a:p>
            <a:pPr fontAlgn="auto">
              <a:spcAft>
                <a:spcPts val="0"/>
              </a:spcAft>
              <a:defRPr/>
            </a:pPr>
            <a:r>
              <a:rPr lang="en-US" dirty="0" smtClean="0"/>
              <a:t>Definitions of abuse can vary by state, county, and agency. Person-Centered Counseling (PCC) professionals can benefit from understanding and identifying signs of abuse.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 </a:t>
            </a:r>
          </a:p>
          <a:p>
            <a:pPr marL="0" indent="0" fontAlgn="auto">
              <a:spcAft>
                <a:spcPts val="0"/>
              </a:spcAft>
              <a:buNone/>
              <a:defRPr/>
            </a:pPr>
            <a:r>
              <a:rPr lang="en-US" dirty="0" smtClean="0"/>
              <a:t>After completing this lesson: You will be able to define abuse, provide at least three examples for each type of abuse, including physical, emotional and verbal, sexual abuse, and intimate partner violence. You will also be able to identify at least two signs of abuse and two risk factors and protective factors for abuse. </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Write 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204121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define abuse, provide at least three examples for each type of abuse, including physical, emotional and verbal, sexual abuse, and intimate partner violence. You will also be able to identify at least two signs of abuse and two risk factors and protective factors for abuse.</a:t>
            </a:r>
          </a:p>
        </p:txBody>
      </p:sp>
    </p:spTree>
    <p:extLst>
      <p:ext uri="{BB962C8B-B14F-4D97-AF65-F5344CB8AC3E}">
        <p14:creationId xmlns:p14="http://schemas.microsoft.com/office/powerpoint/2010/main" val="2584394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Abuse? (1/5)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lnSpc>
                <a:spcPct val="100000"/>
              </a:lnSpc>
              <a:spcAft>
                <a:spcPts val="0"/>
              </a:spcAft>
              <a:buNone/>
              <a:defRPr/>
            </a:pPr>
            <a:r>
              <a:rPr lang="en-US" dirty="0" smtClean="0"/>
              <a:t>Abuse is a form of maltreatment. In many instances, it is against the law. It is different from neglect or exploitation, which you will learn more about in Lesson 4 of this course. Each state will have a unique definition for abuse, so make sure you are familiar with your state and local definitions of abuse.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Abuse? (2/5)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People seeking services through the No Wrong Door (NWD) system entry point may be children, people with disabilities, veterans, or older adults, among others. They might rely on others for help, such as parents, siblings, children, friends, neighbors, or paid providers. Because of their reliance and dependence on others, they may be taken advantage of by the people supporting them.</a:t>
            </a:r>
          </a:p>
          <a:p>
            <a:pPr marL="0" indent="0" fontAlgn="auto">
              <a:spcAft>
                <a:spcPts val="0"/>
              </a:spcAft>
              <a:buNone/>
              <a:defRPr/>
            </a:pPr>
            <a:r>
              <a:rPr lang="en-US" dirty="0"/>
              <a:t>Also, people who are abused may have difficulty fighting back, seeking help, or getting away from an abusive situation. The person being abused might also want to protect the abuser (especially if the abuser is family), but this does not mean people seeking services through the NWD system are helpless and need rescuing.</a:t>
            </a:r>
            <a:endParaRPr lang="en-US" dirty="0" smtClean="0"/>
          </a:p>
        </p:txBody>
      </p:sp>
    </p:spTree>
    <p:extLst>
      <p:ext uri="{BB962C8B-B14F-4D97-AF65-F5344CB8AC3E}">
        <p14:creationId xmlns:p14="http://schemas.microsoft.com/office/powerpoint/2010/main" val="2998923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Abuse? (3/5)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On the contrary, many live full and independent lives and are capable of seeking help when needed. It’s the job of the Person-Centered Counseling (PCC) professional to support and help a person if an abusive situation is disclosed. This support and help might be in the form of further reporting and reaching out to a Protection and Advocacy agency. You will learn more about reporting and other legal requirements in Lesson 5 of this course.</a:t>
            </a:r>
          </a:p>
        </p:txBody>
      </p:sp>
    </p:spTree>
    <p:extLst>
      <p:ext uri="{BB962C8B-B14F-4D97-AF65-F5344CB8AC3E}">
        <p14:creationId xmlns:p14="http://schemas.microsoft.com/office/powerpoint/2010/main" val="986692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Abuse? (4/5)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Again, definitions of abuse will vary by state, but in general, abusive acts have these features in common: </a:t>
            </a:r>
          </a:p>
          <a:p>
            <a:pPr fontAlgn="auto">
              <a:spcBef>
                <a:spcPts val="500"/>
              </a:spcBef>
              <a:spcAft>
                <a:spcPts val="0"/>
              </a:spcAft>
              <a:defRPr/>
            </a:pPr>
            <a:r>
              <a:rPr lang="en-US" sz="2200" dirty="0" smtClean="0"/>
              <a:t>Abusive acts are intentional. This does not mean they are always viewed as abusive by the abuser. </a:t>
            </a:r>
          </a:p>
          <a:p>
            <a:pPr fontAlgn="auto">
              <a:spcBef>
                <a:spcPts val="500"/>
              </a:spcBef>
              <a:spcAft>
                <a:spcPts val="0"/>
              </a:spcAft>
              <a:defRPr/>
            </a:pPr>
            <a:r>
              <a:rPr lang="en-US" sz="2200" dirty="0" smtClean="0"/>
              <a:t>Abusive acts are a misuse of power on the part of the abuser. They are done to control, punish, or harm. </a:t>
            </a:r>
          </a:p>
          <a:p>
            <a:pPr fontAlgn="auto">
              <a:spcBef>
                <a:spcPts val="500"/>
              </a:spcBef>
              <a:spcAft>
                <a:spcPts val="0"/>
              </a:spcAft>
              <a:defRPr/>
            </a:pPr>
            <a:r>
              <a:rPr lang="en-US" sz="2200" dirty="0" smtClean="0"/>
              <a:t>Abusive acts cause, or are likely to cause, physical or emotional distress or psychological harm to the person.</a:t>
            </a:r>
          </a:p>
        </p:txBody>
      </p:sp>
    </p:spTree>
    <p:extLst>
      <p:ext uri="{BB962C8B-B14F-4D97-AF65-F5344CB8AC3E}">
        <p14:creationId xmlns:p14="http://schemas.microsoft.com/office/powerpoint/2010/main" val="2429967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Abuse? (5/5)</a:t>
            </a:r>
          </a:p>
        </p:txBody>
      </p:sp>
      <p:sp>
        <p:nvSpPr>
          <p:cNvPr id="3" name="Content Placeholder 2"/>
          <p:cNvSpPr>
            <a:spLocks noGrp="1"/>
          </p:cNvSpPr>
          <p:nvPr>
            <p:ph idx="1"/>
          </p:nvPr>
        </p:nvSpPr>
        <p:spPr>
          <a:xfrm>
            <a:off x="838200" y="1825625"/>
            <a:ext cx="10515600" cy="5032375"/>
          </a:xfrm>
        </p:spPr>
        <p:txBody>
          <a:bodyPr rtlCol="0">
            <a:normAutofit/>
          </a:bodyPr>
          <a:lstStyle/>
          <a:p>
            <a:pPr marL="0" indent="0" fontAlgn="auto">
              <a:spcAft>
                <a:spcPts val="0"/>
              </a:spcAft>
              <a:buNone/>
              <a:defRPr/>
            </a:pPr>
            <a:r>
              <a:rPr lang="en-US" dirty="0" smtClean="0"/>
              <a:t>There are many types of abuse and this lesson will focus on the following types: </a:t>
            </a:r>
          </a:p>
          <a:p>
            <a:pPr fontAlgn="auto">
              <a:spcBef>
                <a:spcPts val="500"/>
              </a:spcBef>
              <a:spcAft>
                <a:spcPts val="0"/>
              </a:spcAft>
              <a:defRPr/>
            </a:pPr>
            <a:r>
              <a:rPr lang="en-US" sz="2200" dirty="0" smtClean="0"/>
              <a:t>Physical abuse </a:t>
            </a:r>
          </a:p>
          <a:p>
            <a:pPr fontAlgn="auto">
              <a:spcBef>
                <a:spcPts val="500"/>
              </a:spcBef>
              <a:spcAft>
                <a:spcPts val="0"/>
              </a:spcAft>
              <a:defRPr/>
            </a:pPr>
            <a:r>
              <a:rPr lang="en-US" sz="2200" dirty="0" smtClean="0"/>
              <a:t>Emotional and verbal abuse </a:t>
            </a:r>
          </a:p>
          <a:p>
            <a:pPr fontAlgn="auto">
              <a:spcBef>
                <a:spcPts val="500"/>
              </a:spcBef>
              <a:spcAft>
                <a:spcPts val="0"/>
              </a:spcAft>
              <a:defRPr/>
            </a:pPr>
            <a:r>
              <a:rPr lang="en-US" sz="2200" dirty="0" smtClean="0"/>
              <a:t>Sexual abuse </a:t>
            </a:r>
          </a:p>
          <a:p>
            <a:pPr fontAlgn="auto">
              <a:spcBef>
                <a:spcPts val="500"/>
              </a:spcBef>
              <a:spcAft>
                <a:spcPts val="0"/>
              </a:spcAft>
              <a:defRPr/>
            </a:pPr>
            <a:r>
              <a:rPr lang="en-US" sz="2200" dirty="0" smtClean="0"/>
              <a:t>Intimate partner violence (also known as domestic violence)</a:t>
            </a:r>
          </a:p>
          <a:p>
            <a:pPr marL="0" indent="0" fontAlgn="auto">
              <a:spcAft>
                <a:spcPts val="0"/>
              </a:spcAft>
              <a:buNone/>
              <a:defRPr/>
            </a:pPr>
            <a:r>
              <a:rPr lang="en-US" dirty="0" smtClean="0"/>
              <a:t>These are just some of the major types of abuse. There are other, more specific types of abuse as well, such as elder abuse.</a:t>
            </a:r>
          </a:p>
        </p:txBody>
      </p:sp>
    </p:spTree>
    <p:extLst>
      <p:ext uri="{BB962C8B-B14F-4D97-AF65-F5344CB8AC3E}">
        <p14:creationId xmlns:p14="http://schemas.microsoft.com/office/powerpoint/2010/main" val="2424218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 bookmark="no" Order="_x0031_"/>
  <Shape xmlns="" ID="lKC7AsQR2LnfutCAY//hkJepCKA=" pdftag="" bookmark="no" Order="_x0032_"/>
  <Shape xmlns="" ID="kA26s0ZpvAYyZkiXq8ql/DiMhfg=" pdftag="" bookmark="no" Order="_x0031_"/>
  <Shape xmlns="" ID="irDi1hA4ZGIh3B9iLlEPvkPIKRY=" pdftag="" bookmark="no" Order="_x0032_"/>
  <Shape xmlns="" ID="tEdDkpTXRQdOb0il/dO9jb9GB0o=" pdftag="" bookmark="no" Order="_x0031_"/>
  <Shape xmlns="" ID="ybbyH9s6gzNOALU4CAw4N2UCmwg=" pdftag="" bookmark="no" Order="_x0032_"/>
  <Shape xmlns="" ID="20jnvu+okcz0cVTq+L/F5RLVhfo=" pdftag="" bookmark="no" Order="_x0031_"/>
  <Shape xmlns="" ID="NIbW+c/ov9J1iAiCPOC6JVLEomw=" pdftag="" bookmark="no" Order="_x0032_"/>
  <Shape xmlns="" ID="x8Y+YE6XBFic4wCNlYIdWiF9Sng=" pdftag="" bookmark="no" Order="_x0031_"/>
  <Shape xmlns="" ID="0bVFICEGS/VvTAVbHhdkd2IFPwY=" pdftag="" bookmark="no" Order="_x0032_"/>
  <Shape xmlns="" ID="eECAQ8dAT/1i3FG+mSrzrtBZr3Y=" pdftag="" bookmark="no" Order="_x0031_"/>
  <Shape xmlns="" ID="TFgiDCXcAEf16jjNn4zCDkWZpRM=" pdftag="" bookmark="no" Order="_x0032_"/>
  <Shape xmlns="" ID="OmR8BCIsG8Jleplf6moWfCLO0Dg=" pdftag="" bookmark="no" Order="_x0031_"/>
  <Shape xmlns="" ID="4Jn/E82Jr2p0xSRZSoWvIUpW8kE=" pdftag="" bookmark="no" Order="_x0032_"/>
  <Shape xmlns="" ID="Mz078sTcFYzVfJtnlusloJwN/SM=" pdftag="" bookmark="no" Order="_x0031_"/>
  <Shape xmlns="" ID="CU9JDY7YkeaAdKYJ/Ljj0Xqa3RI=" pdftag="" bookmark="no" Order="_x0032_"/>
  <Shape xmlns="" ID="qJNUhWvxbfEI0P4Whci0VJrcpI0=" pdftag="" bookmark="no" Order="_x0031_"/>
  <Shape xmlns="" ID="K2gNB1YWD3Z6B505g+DfdOCD5V8=" pdftag="" bookmark="no" Order="_x0032_"/>
  <Shape xmlns="" ID="SmPdD4NfjdhWP6po08Zj3ihttb8=" pdftag="" bookmark="no" Order="_x0031_"/>
  <Shape xmlns="" ID="4qSE1lGBNc59gNo66kddu1hp/u8=" pdftag="" bookmark="no" Order="_x0032_"/>
  <Shape xmlns="" ID="2il/UJ8J44GmI+KYPdagVTLEsw8=" pdftag="" bookmark="no" Order="_x0031_"/>
  <Shape xmlns="" ID="46mUCsmC2ceIddlg4znoHxV4jzY=" pdftag="" bookmark="no" Order="_x0032_"/>
  <Shape xmlns="" ID="jvp4LmpfQv6KWuUfyoc4Pf1+u7A=" pdftag="" bookmark="no" Order="_x0031_"/>
  <Shape xmlns="" ID="awE/U4H2qrWhueDxg8AxD7uOr1Q=" pdftag="" bookmark="no" Order="_x0032_"/>
  <Shape xmlns="" ID="LPchGBzwafkTTXWjECOTY5H3pzA=" pdftag="" bookmark="no" Order="_x0031_"/>
  <Shape xmlns="" ID="PUpbsjk9s1v2fr2TR6g0qysIELQ=" pdftag="" bookmark="no" Order="_x0032_"/>
  <Shape xmlns="" ID="9OqESmNzq1karIdlYoWTZDjKP0g=" pdftag="" bookmark="no" Order="_x0031_"/>
  <Shape xmlns="" ID="VRQr+8J2puf5GCcN+yZ18LPwzRQ=" pdftag="" bookmark="no" Order="_x0032_"/>
  <Shape xmlns="" ID="Pb3DTgzuNeg7voZG+nGuUm01k3Q=" pdftag="" bookmark="no" Order="_x0031_"/>
  <Shape xmlns="" ID="wI/J7S9Lbv0E7Lm2lz8w5c/zIQ8=" pdftag="" bookmark="no" Order="_x0032_"/>
  <Shape xmlns="" ID="EOtMrn0O0kcXZM9t+SDj/2hNV5c=" pdftag="" bookmark="no" Order="_x0031_"/>
  <Shape xmlns="" ID="dNZPbQ51aC2hg7/2+TlNtD0IfVE=" pdftag="" bookmark="no" Order="_x0032_"/>
  <Shape xmlns="" ID="8afDNNdT7zAmFaSrBADyhq0rfgk=" pdftag="" bookmark="no" Order="_x0031_"/>
  <Shape xmlns="" ID="0feKAQxuBQMZ+QiW4uszK2TBT3c=" pdftag="" bookmark="no" Order="_x0032_"/>
  <Shape xmlns="" ID="VnxB7a+MEpZwT4KBdBPJyGuMYcc=" pdftag="" bookmark="no" Order="_x0031_"/>
  <Shape xmlns="" ID="BGYyUYTJdBQZnBaka+O7w6m4coY=" pdftag="" bookmark="no" Order="_x0032_"/>
  <Shape xmlns="" ID="YCgfd3svOtTcnLo6YDfBLLvtfz4=" pdftag="" bookmark="no" Order="_x0031_"/>
  <Shape xmlns="" ID="JZ5cToeDaaFRWULAcfqcIIImgkM=" pdftag="" bookmark="no" Order="_x0032_"/>
  <Shape xmlns="" ID="iuuRm6lfl//1qR3Vl519Cal3EK0=" pdftag="" bookmark="no" Order="_x0031_"/>
  <Shape xmlns="" ID="6F9dOfz0pkIsZ7khR47Njf8TnRo=" pdftag="" Order="_x0032_" bookmark="no"/>
  <Shape xmlns="" ID="t8h0u1Hpb1NNQZwatULeFYnLNuA=" pdftag="" bookmark="no" Order="_x0031_"/>
  <Shape xmlns="" ID="xFnosefqVJf9rWRj6KYOspyGEOw=" pdftag="" Order="_x0032_" bookmark="no"/>
  <Shape xmlns="" ID="+9XIO7mqPhFxLzZ6/4QZ2x8Q31o=" pdftag="" bookmark="no" Order="_x0031_"/>
  <Shape xmlns="" ID="/4Ep8pQ+w3V0923//WlrUV/J6qg=" pdftag="" bookmark="no" Order="_x0032_"/>
  <Shape xmlns="" ID="dHJev87sUvSF1O/NEacj8LHkjV0=" pdftag="" bookmark="no" Order="_x0031_"/>
  <Shape xmlns="" ID="i6cG7ezETsO3ySJYOs/EmGzATKg=" pdftag="" Order="_x0032_" bookmark="no"/>
  <Shape xmlns="" ID="Ld6PJc5GX8U3wvVXD97chMS9SWg=" pdftag="" bookmark="no" Order="_x0031_"/>
  <Shape xmlns="" ID="YoeKwvCFQsFHQbznjgvus4nM9DY=" pdftag="" bookmark="no" Order="_x0032_"/>
  <Shape xmlns="" ID="rqXj9hXygM1FJFbyke/R1Bas0t0=" pdftag="" bookmark="no" Order="_x0031_"/>
  <Shape xmlns="" ID="+HHZJ4w3UKb+wyUunBJhmHvkj0c=" pdftag="" bookmark="no" Order="_x0032_"/>
  <Shape xmlns="" ID="h0XEBl4FBP2gfXK2nxVzqUxVzOo=" pdftag="" bookmark="no" Order="_x0031_"/>
  <Shape xmlns="" ID="MZkvyeMasz4Z8f2f+ltXzhU1Jdw=" pdftag="" bookmark="no" Order="_x0032_"/>
  <Shape xmlns="" ID="LwQOkvnVj3R/z4YJ0BsDrXzDn1M=" pdftag="" bookmark="no" Order="_x0031_"/>
  <Shape xmlns="" ID="VDK5nnbHyeG9HSQloW5+zI1YvGM=" pdftag="" bookmark="no" Order="_x0032_"/>
  <Shape xmlns="" ID="BNRPc7MHJTt4f3ctLXvCzvJQDGQ=" pdftag="" bookmark="no" Order="_x0031_"/>
  <Shape xmlns="" ID="GvWziDEFHrqJOYIvFrHnotH4ka4=" pdftag="" bookmark="no" Order="_x0032_"/>
  <Shape xmlns="" ID="zk2hEzqVgz8q+A8P28sH4dqMReA=" pdftag="" bookmark="no" Order="_x0031_"/>
  <Shape xmlns="" ID="1Ql5jCvlPXc+fEb1S6tE5KdGtKA=" pdftag="" bookmark="no" Order="_x0032_"/>
  <Shape xmlns="" ID="ikU5/RbuvRbnHaULLXYYJDbtbVU=" pdftag="" bookmark="no" Order="_x0031_"/>
  <Shape xmlns="" ID="BmvRM7z1U6PVv530HNlB74I9sdE=" pdftag="" bookmark="no" Order="_x0032_"/>
  <Shape xmlns="" ID="Xz962NRHTC/NKgPULwrLhkQG2kE=" pdftag="" bookmark="no" Order="_x0031_"/>
  <Shape xmlns="" ID="3aTX7syvBp4ekXXSinNUJR04E4A=" pdftag="" bookmark="no" Order="_x0032_"/>
  <Shape xmlns="" ID="ZodrKTpqAadHdBbZf+LWp10K/cQ=" pdftag="" bookmark="no" Order="_x0031_"/>
  <Shape xmlns="" ID="fHSrx/0de+KTdIF6BnFgojxTuLI=" pdftag="" bookmark="no" Order="_x0032_"/>
  <Shape xmlns="" ID="efduVUpFwUS1ghr5o1FHuzimEgU=" pdftag="" bookmark="no" Order="_x0031_"/>
  <Shape xmlns="" ID="PuVBiEAewWVwSwXNG0a+aM2ln2Y=" pdftag="" bookmark="no" Order="_x0032_"/>
  <Shape xmlns="" ID="Yf28JThrIfZWelzPWJgO2s5kxsY=" pdftag="" bookmark="no" Order="_x0031_"/>
  <Shape xmlns="" ID="p6X3sNq8SB+50JO2zcw00tUmbvE=" pdftag="" bookmark="no" Order="_x0032_"/>
  <Shape xmlns="" ID="c7aX83qJ4ARx4eOqTrlgFBdWgP4=" pdftag="" bookmark="no" Order="_x0031_"/>
  <Shape xmlns="" ID="ocWBCAIRMRF4b9yp/9xFQKG3Ats=" pdftag="" bookmark="no" Order="_x0032_"/>
  <Shape xmlns="" ID="74ur0xlOBIA/Wh+PD5KQ2rg1jR8=" pdftag="" bookmark="no" Order="_x0031_"/>
  <Shape xmlns="" ID="Joc6G8VpxgKxn0bU0CPJUZl82V0=" pdftag="" bookmark="no" Order="_x0032_"/>
  <Shape xmlns="" ID="LZTle82IbcEb001pSczBGN1J1LY=" pdftag="" bookmark="no" Order="_x0033_"/>
  <HyperLink xmlns="" ID="lKC7AsQR2LnfutCAY//hkJepCKA=83829789537.85_233.75" plainAltText="NoWrongDoor_x0040_acl.hhs.gov" language="" Lang=""/>
  <HyperLink xmlns="" ID="K2gNB1YWD3Z6B505g+DfdOCD5V8=2050788893681.97_338.79" plainAltText="http:_x002F__x002F_www.napsa-"/>
  <HyperLink xmlns="" ID="K2gNB1YWD3Z6B505g+DfdOCD5V8=-79199060873.2_366.07" plainAltText="now.org_x002F_get-informed_x002F_what-is-abuse_x002F_"/>
  <HyperLink xmlns="" ID="awE/U4H2qrWhueDxg8AxD7uOr1Q=2050788893681.97_302.245" plainAltText="http:_x002F__x002F_www.napsa-"/>
  <HyperLink xmlns="" ID="awE/U4H2qrWhueDxg8AxD7uOr1Q=-79199060873.2_329.525" plainAltText="now.org_x002F_get-informed_x002F_what-is-abuse_x002F_"/>
  <HyperLink xmlns="" ID="dNZPbQ51aC2hg7/2+TlNtD0IfVE=2050788893681.97_289.11" plainAltText="http:_x002F__x002F_www.napsa-"/>
  <HyperLink xmlns="" ID="dNZPbQ51aC2hg7/2+TlNtD0IfVE=-79199060873.2_316.39" plainAltText="now.org_x002F_get-informed_x002F_what-is-abuse_x002F_"/>
  <HyperLink xmlns="" ID="BGYyUYTJdBQZnBaka+O7w6m4coY=-152073469673.2_412.11" plainAltText="http:_x002F__x002F_www.cdc.gov_x002F_violenceprevention_x002F_sexualviolence_x002F_definitions.ht"/>
  <HyperLink xmlns="" ID="BGYyUYTJdBQZnBaka+O7w6m4coY=-83999340573.2_442.35" plainAltText="ml"/>
  <HyperLink xmlns="" ID="JZ5cToeDaaFRWULAcfqcIIImgkM=34235246573.2_332.5448" plainAltText="http:_x002F__x002F_www.cdc.gov_x002F_violenceprevention_x002F_sexualviolence_x002F_definitions.html"/>
  <HyperLink xmlns="" ID="i6cG7ezETsO3ySJYOs/EmGzATKg=-175572376673.2_303.0829" plainAltText="http:_x002F__x002F_www.bflnyc.org_x002F_about-us_x002F_domestic-violence-disability_x002F_"/>
  <HyperLink xmlns="" ID="VDK5nnbHyeG9HSQloW5+zI1YvGM=-63101000291.2_230.965" plainAltText="http:_x002F__x002F_www.preventelderabuse.org"/>
  <HyperLink xmlns="" ID="VDK5nnbHyeG9HSQloW5+zI1YvGM=266481200381.8051_254.725" plainAltText="http:_x002F__x002F_www.ncea.aoa.gov_x002F_faq_x002F_index.aspx"/>
  <HyperLink xmlns="" ID="K2gNB1YWD3Z6B505g+DfdOCD5V8=2050788893681.97_261.03" plainAltText="http:_x002F__x002F_www.napsa-" Lang=""/>
  <HyperLink xmlns="" ID="K2gNB1YWD3Z6B505g+DfdOCD5V8=-79199060873.2_288.31" plainAltText="now.org_x002F_get-informed_x002F_what-is-abuse_x002F_"/>
  <HyperLink xmlns="" ID="awE/U4H2qrWhueDxg8AxD7uOr1Q=2050788893681.97_267.685" plainAltText="http:_x002F__x002F_www.napsa-" Lang=""/>
  <HyperLink xmlns="" ID="awE/U4H2qrWhueDxg8AxD7uOr1Q=-79199060873.2_294.965" plainAltText="now.org_x002F_get-informed_x002F_what-is-abuse_x002F_"/>
  <HyperLink xmlns="" ID="dNZPbQ51aC2hg7/2+TlNtD0IfVE=2050788893681.97_254.55" plainAltText="http:_x002F__x002F_www.napsa-" Lang=""/>
  <HyperLink xmlns="" ID="dNZPbQ51aC2hg7/2+TlNtD0IfVE=-79199060873.2_281.83" plainAltText="now.org_x002F_get-informed_x002F_what-is-abuse_x002F_"/>
  <HyperLink xmlns="" ID="BGYyUYTJdBQZnBaka+O7w6m4coY=34235246573.2_368.91" plainAltText="http:_x002F__x002F_www.cdc.gov_x002F_violenceprevention_x002F_sexualviolence_x002F_definitions.html" Lang=""/>
  <HyperLink xmlns="" ID="JZ5cToeDaaFRWULAcfqcIIImgkM=34235246573.2_323.9048" plainAltText="http:_x002F__x002F_www.cdc.gov_x002F_violenceprevention_x002F_sexualviolence_x002F_definitions.html" Lang=""/>
  <HyperLink xmlns="" ID="i6cG7ezETsO3ySJYOs/EmGzATKg=-175572376673.2_255.5629" plainAltText="http:_x002F__x002F_www.bflnyc.org_x002F_about-us_x002F_domestic-violence-disability_x002F_" Lang=""/>
  <HyperLink xmlns="" ID="VDK5nnbHyeG9HSQloW5+zI1YvGM=-63101000291.2_196.405" plainAltText="http:_x002F__x002F_www.preventelderabuse.org" Lang=""/>
  <HyperLink xmlns="" ID="VDK5nnbHyeG9HSQloW5+zI1YvGM=266481200381.8051_220.165" plainAltText="http:_x002F__x002F_www.ncea.aoa.gov_x002F_faq_x002F_index.aspx" Lang=""/>
  <Shape xmlns="" ID="qqNZsxQr2ZmmvhRk1FoDySbujaY=" pdftag="" Order="_x0032_" bookmark="no"/>
  <Shape xmlns="" ID="H7WlkNX370jvhIbvjYjnt6Z8mmk=" pdftag="" Order="_x0032_" bookmark="no"/>
  <Shape xmlns="" ID="Mqr7Hp1BognVSqVP/N1tffXX6Sk=" pdftag="" Order="_x0032_" bookmark="no"/>
  <HyperLink xmlns="" ID="K2gNB1YWD3Z6B505g+DfdOCD5V8=2050788893681.97_272.55" plainAltText="http:_x002F__x002F_www.napsa-" Lang=""/>
  <HyperLink xmlns="" ID="K2gNB1YWD3Z6B505g+DfdOCD5V8=-79199060873.2_301.75" plainAltText="now.org_x002F_get-informed_x002F_what-is-abuse_x002F_"/>
  <HyperLink xmlns="" ID="awE/U4H2qrWhueDxg8AxD7uOr1Q=2050788893681.97_281.125" plainAltText="http:_x002F__x002F_www.napsa-" Lang=""/>
  <HyperLink xmlns="" ID="awE/U4H2qrWhueDxg8AxD7uOr1Q=-79199060873.2_310.325" plainAltText="now.org_x002F_get-informed_x002F_what-is-abuse_x002F_"/>
  <HyperLink xmlns="" ID="dNZPbQ51aC2hg7/2+TlNtD0IfVE=2050788893681.97_265.35" plainAltText="http:_x002F__x002F_www.napsa-" Lang=""/>
  <HyperLink xmlns="" ID="dNZPbQ51aC2hg7/2+TlNtD0IfVE=-79199060873.2_294.55" plainAltText="now.org_x002F_get-informed_x002F_what-is-abuse_x002F_"/>
  <HyperLink xmlns="" ID="BGYyUYTJdBQZnBaka+O7w6m4coY=34235246573.2_390.75" plainAltText="http:_x002F__x002F_www.cdc.gov_x002F_violenceprevention_x002F_sexualviolence_x002F_definitions.html" Lang=""/>
  <HyperLink xmlns="" ID="JZ5cToeDaaFRWULAcfqcIIImgkM=34235246573.2_342.1448" plainAltText="http:_x002F__x002F_www.cdc.gov_x002F_violenceprevention_x002F_sexualviolence_x002F_definitions.html" Lang=""/>
  <HyperLink xmlns="" ID="Mqr7Hp1BognVSqVP/N1tffXX6Sk=-175572376673.2_270.8724" plainAltText="http:_x002F__x002F_www.bflnyc.org_x002F_about-us_x002F_domestic-violence-disability_x002F_" Lang=""/>
  <HyperLink xmlns="" ID="VDK5nnbHyeG9HSQloW5+zI1YvGM=-63101000291.2_201.925" plainAltText="http:_x002F__x002F_www.preventelderabuse.org" Lang=""/>
  <HyperLink xmlns="" ID="VDK5nnbHyeG9HSQloW5+zI1YvGM=266481200381.8051_228.325" plainAltText="http:_x002F__x002F_www.ncea.aoa.gov_x002F_faq_x002F_index.aspx" Lang=""/>
</PAW>
</file>

<file path=customXml/itemProps1.xml><?xml version="1.0" encoding="utf-8"?>
<ds:datastoreItem xmlns:ds="http://schemas.openxmlformats.org/officeDocument/2006/customXml" ds:itemID="{4D588C9B-88E3-4C0D-978C-3B2339B7C25D}">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71</TotalTime>
  <Words>4314</Words>
  <Application>Microsoft Office PowerPoint</Application>
  <PresentationFormat>Widescreen</PresentationFormat>
  <Paragraphs>207</Paragraphs>
  <Slides>37</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(1/2)</vt:lpstr>
      <vt:lpstr>Welcome! (2/2)</vt:lpstr>
      <vt:lpstr>What is Abuse? (1/5)</vt:lpstr>
      <vt:lpstr>What is Abuse? (2/5)</vt:lpstr>
      <vt:lpstr>What is Abuse? (3/5)</vt:lpstr>
      <vt:lpstr>What is Abuse? (4/5)</vt:lpstr>
      <vt:lpstr>What is Abuse? (5/5)</vt:lpstr>
      <vt:lpstr>Physical Abuse (1/3)</vt:lpstr>
      <vt:lpstr>Physical Abuse (2/3)</vt:lpstr>
      <vt:lpstr>Physical Abuse (3/3)</vt:lpstr>
      <vt:lpstr>Emotional and Verbal Abuse (1/4)</vt:lpstr>
      <vt:lpstr>Emotional and Verbal Abuse (2/4)</vt:lpstr>
      <vt:lpstr>Emotional and Verbal Abuse (3/4)</vt:lpstr>
      <vt:lpstr>Emotional and Verbal Abuse (4/4) </vt:lpstr>
      <vt:lpstr>Sexual Abuse (1/3)</vt:lpstr>
      <vt:lpstr>Sexual Abuse (2/3)</vt:lpstr>
      <vt:lpstr>Sexual Abuse (3/3)</vt:lpstr>
      <vt:lpstr>Intimate Partner Violence (or Domestic Violence) (1/5)</vt:lpstr>
      <vt:lpstr>Intimate Partner Violence (or Domestic Violence) (2/5)</vt:lpstr>
      <vt:lpstr>Intimate Partner Violence (or Domestic Violence) (3/5)</vt:lpstr>
      <vt:lpstr>Intimate Partner Violence (or Domestic Violence) (4/5)</vt:lpstr>
      <vt:lpstr>Intimate Partner Violence (or Domestic Violence) (5/5)</vt:lpstr>
      <vt:lpstr>Elder Abuse (1/4)</vt:lpstr>
      <vt:lpstr>Elder Abuse (2/4)</vt:lpstr>
      <vt:lpstr>Elder Abuse (3/4)</vt:lpstr>
      <vt:lpstr>Elder Abuse (4/4)</vt:lpstr>
      <vt:lpstr>Signs of Abuse (1/3)</vt:lpstr>
      <vt:lpstr>Signs of Abuse (2/3)</vt:lpstr>
      <vt:lpstr>Signs of Abuse (3/3)</vt:lpstr>
      <vt:lpstr>Risk Factors and Protective Factors for Abuse and Maltreatment (1/3)</vt:lpstr>
      <vt:lpstr>Risk Factors and Protective Factors for Abuse and Maltreatment (2/3)</vt:lpstr>
      <vt:lpstr>Risk Factors and Protective Factors for Abuse and Maltreatment (3/3)</vt:lpstr>
      <vt:lpstr>Identifying Possible Abuse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Defining and Identifying Abuse</dc:title>
  <dc:subject>Person-Centered Counseling (PCC) Training Program</dc:subject>
  <dc:creator>Administration for Community Living (ACL)</dc:creator>
  <cp:keywords>PCC; abuse; neglect; exploitation; No Wrong Door</cp:keywords>
  <cp:lastModifiedBy>Chang, Rebecca</cp:lastModifiedBy>
  <cp:revision>14</cp:revision>
  <dcterms:created xsi:type="dcterms:W3CDTF">2019-09-12T14:40:21Z</dcterms:created>
  <dcterms:modified xsi:type="dcterms:W3CDTF">2019-12-24T16:12:57Z</dcterms:modified>
</cp:coreProperties>
</file>