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0"/>
  </p:notesMasterIdLst>
  <p:sldIdLst>
    <p:sldId id="256" r:id="rId3"/>
    <p:sldId id="274" r:id="rId4"/>
    <p:sldId id="257" r:id="rId5"/>
    <p:sldId id="270" r:id="rId6"/>
    <p:sldId id="266" r:id="rId7"/>
    <p:sldId id="258" r:id="rId8"/>
    <p:sldId id="259" r:id="rId9"/>
    <p:sldId id="260" r:id="rId10"/>
    <p:sldId id="267" r:id="rId11"/>
    <p:sldId id="272" r:id="rId12"/>
    <p:sldId id="261" r:id="rId13"/>
    <p:sldId id="268" r:id="rId14"/>
    <p:sldId id="262" r:id="rId15"/>
    <p:sldId id="263" r:id="rId16"/>
    <p:sldId id="275" r:id="rId17"/>
    <p:sldId id="273" r:id="rId18"/>
    <p:sldId id="269" r:id="rId19"/>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3921" autoAdjust="0"/>
  </p:normalViewPr>
  <p:slideViewPr>
    <p:cSldViewPr snapToGrid="0">
      <p:cViewPr varScale="1">
        <p:scale>
          <a:sx n="58" d="100"/>
          <a:sy n="58" d="100"/>
        </p:scale>
        <p:origin x="292"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A5EAE0F8-B2BE-4A2D-ADFF-A5CCFD43F667}"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6561112F-A6BA-4D67-BF4B-D1C49F72BC87}" type="slidenum">
              <a:rPr lang="en-US"/>
              <a:pPr>
                <a:defRPr/>
              </a:pPr>
              <a:t>‹#›</a:t>
            </a:fld>
            <a:endParaRPr lang="en-US"/>
          </a:p>
        </p:txBody>
      </p:sp>
    </p:spTree>
    <p:extLst>
      <p:ext uri="{BB962C8B-B14F-4D97-AF65-F5344CB8AC3E}">
        <p14:creationId xmlns:p14="http://schemas.microsoft.com/office/powerpoint/2010/main" val="6369080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F38671E-41FA-49CD-B10A-998FDAB9403B}"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7362381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1F69A6-3B09-483E-B6B8-94EC3B35D4AF}"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21878816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The 4 + 1 questions tool can be used directly with people. It can be a very powerful tool for analyzing approaches. Very often when facing a challenge, people forget all they have already tried. They don’t take time to learn from what they have tried. Or they focus only on the things that didn’t work or that still worry them. Taking time to go through the 4 + 1 questions can prevent this from happening. It can help clarify positive next steps to take and prevent sluggish progress to issues or need.</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028E1B5-78FA-4A32-AD56-C5BB0562359E}"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1562815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Strategies for exploring problems and perspectives such as working/not working and 4 + 1 questions are important. So is active reflection on practice and outcomes of our skills. This is one of the best ways to increase the depth of our skills and the speed of our learning. The learning log is the skill of reflective learning embedded into a form. Using a learning log encourages tracking helpful details. It discourages documentation of opinions. It helps people reflect on what is most important to people and how to change their own behavior to make that happen. Learning logs can also be a professional development tool. You can track your own reflective learning on them.</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5425907-DF4B-471F-9E68-883C1B2926F7}" type="slidenum">
              <a:rPr lang="en-US" altLang="en-US" smtClean="0"/>
              <a:pPr fontAlgn="base">
                <a:spcBef>
                  <a:spcPct val="0"/>
                </a:spcBef>
                <a:spcAft>
                  <a:spcPct val="0"/>
                </a:spcAft>
              </a:pPr>
              <a:t>14</a:t>
            </a:fld>
            <a:endParaRPr lang="en-US" altLang="en-US" smtClean="0"/>
          </a:p>
        </p:txBody>
      </p:sp>
    </p:spTree>
    <p:extLst>
      <p:ext uri="{BB962C8B-B14F-4D97-AF65-F5344CB8AC3E}">
        <p14:creationId xmlns:p14="http://schemas.microsoft.com/office/powerpoint/2010/main" val="235389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Congratulations! You have now finished the lesson. Let’s take a few moments to review the key ideas and learning objectives. Discovery is a very important process. However, organizing and capturing what we have learned helps discovery lead to more valuable outcomes for the person. The everyday learning tools support development of skill in person-centered learning from past experiences. They help us hold on to what’s working while refining our approach. They can be used with people seeking services. They can also be used with coworkers or for your own development and problem-solving. They can be done formally or informally. Participation of people seeking services is always voluntary. They maintain choice, control and direction throughout.</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B9E039A-D00D-4BCE-A37E-C3B5420C2D98}" type="slidenum">
              <a:rPr lang="en-US" altLang="en-US" smtClean="0"/>
              <a:pPr fontAlgn="base">
                <a:spcBef>
                  <a:spcPct val="0"/>
                </a:spcBef>
                <a:spcAft>
                  <a:spcPct val="0"/>
                </a:spcAft>
              </a:pPr>
              <a:t>15</a:t>
            </a:fld>
            <a:endParaRPr lang="en-US" altLang="en-US" smtClean="0"/>
          </a:p>
        </p:txBody>
      </p:sp>
    </p:spTree>
    <p:extLst>
      <p:ext uri="{BB962C8B-B14F-4D97-AF65-F5344CB8AC3E}">
        <p14:creationId xmlns:p14="http://schemas.microsoft.com/office/powerpoint/2010/main" val="506420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Congratulations! You have now finished the lesson. Let’s take a few moments to review the key ideas and learning objectives. Discovery is a very important process. However, organizing and capturing what we have learned helps discovery lead to more valuable outcomes for the person. The everyday learning tools support development of skill in person-centered learning from past experiences. They help us hold on to what’s working while refining our approach. They can be used with people seeking services. They can also be used with coworkers or for your own development and problem-solving. They can be done formally or informally. Participation of people seeking services is always voluntary. They maintain choice, control and direction throughout.</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B9E039A-D00D-4BCE-A37E-C3B5420C2D98}" type="slidenum">
              <a:rPr lang="en-US" altLang="en-US" smtClean="0"/>
              <a:pPr fontAlgn="base">
                <a:spcBef>
                  <a:spcPct val="0"/>
                </a:spcBef>
                <a:spcAft>
                  <a:spcPct val="0"/>
                </a:spcAft>
              </a:pPr>
              <a:t>16</a:t>
            </a:fld>
            <a:endParaRPr lang="en-US" altLang="en-US" smtClean="0"/>
          </a:p>
        </p:txBody>
      </p:sp>
    </p:spTree>
    <p:extLst>
      <p:ext uri="{BB962C8B-B14F-4D97-AF65-F5344CB8AC3E}">
        <p14:creationId xmlns:p14="http://schemas.microsoft.com/office/powerpoint/2010/main" val="33415398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2DE608B-7B71-4FBD-B409-AA65F8D7E11D}" type="slidenum">
              <a:rPr lang="en-US" altLang="en-US" smtClean="0"/>
              <a:pPr fontAlgn="base">
                <a:spcBef>
                  <a:spcPct val="0"/>
                </a:spcBef>
                <a:spcAft>
                  <a:spcPct val="0"/>
                </a:spcAft>
              </a:pPr>
              <a:t>17</a:t>
            </a:fld>
            <a:endParaRPr lang="en-US" altLang="en-US" smtClean="0"/>
          </a:p>
        </p:txBody>
      </p:sp>
    </p:spTree>
    <p:extLst>
      <p:ext uri="{BB962C8B-B14F-4D97-AF65-F5344CB8AC3E}">
        <p14:creationId xmlns:p14="http://schemas.microsoft.com/office/powerpoint/2010/main" val="2907894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0891852-3BB6-489D-80FB-BC59A55825B2}"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2489541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1A5F927-ECD9-4EC1-A1F0-02C19CD994EC}"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1974155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A key part of person-centered counseling to support people who must make decisions. Often these decision are made at a point of crisis. Providing information is part of this support. Engaging in discovery first helps clarify what is most important to the person. However, a process of evaluating and organizing what has been learned and what makes sense is often needed. These processes make next steps clearer. Everyday learning tools can support professional skills in these areas. Remember, as with all personcentered approaches, it is the person’s view that will direct the outcome of decision-making. Please review the information on the page. When you are ready, go to the next page.</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205259D-2376-4AD1-BACB-645064629D8F}"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4138309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What’s working and what’s not working is a useful approach for getting a snapshot of where things are today. Whether done formally or informally, the Person-Centered Counseling professional may consider what words work best to elicit the information that will be most helpful. For example, using the words like: “What makes sense about this?” as opposed to “what’s working?” can be a softer approach for some. Use words you feel will have the most meaning in considering how things are going.</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494DA41-D116-45CF-863F-DA3CCA6665D3}"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365927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A working/not working approach may illuminate disagreements between people. It may require clarification or negotiation as necessary. When working with families you can view each individual in a family as a separate person you are supporting. They each have their own needs and desires. This process is voluntary on all parts. Disagreements do not always have to be resolved together. The process of gaining information and reviewing and selecting from options may help resolve some of these naturally. Your role is never to decide what’s best. Your role is to listen, provide information, and help individuals refine their choices. People must solve their own problems in the ways they feel are best.</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1585F96-7596-4843-A05D-1FBF393D92F7}"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3208474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0D0E34-E7BA-478C-B370-12B87F0666FE}"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4095654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0D0E34-E7BA-478C-B370-12B87F0666FE}"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2420425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If more information is needed about an issue, what’s working/not working can be broken down further. In fact it usually works best if the issue is more specific than global. However, there are other tools that can help with clarifying and organizing information as well. The 4+1 questions tool is another.</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987C308-F0A3-44D3-8DA0-F7FC914CE896}"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40797433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25358048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4054516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23771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78173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351556594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139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1536873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129461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407852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4037655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080873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35304701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en-US" smtClean="0"/>
              <a:t>Person-Centered Thinking and Practices</a:t>
            </a:r>
          </a:p>
        </p:txBody>
      </p:sp>
      <p:sp>
        <p:nvSpPr>
          <p:cNvPr id="3075" name="Subtitle 2"/>
          <p:cNvSpPr>
            <a:spLocks noGrp="1"/>
          </p:cNvSpPr>
          <p:nvPr>
            <p:ph type="subTitle" idx="1"/>
          </p:nvPr>
        </p:nvSpPr>
        <p:spPr/>
        <p:txBody>
          <a:bodyPr/>
          <a:lstStyle/>
          <a:p>
            <a:pPr eaLnBrk="1" hangingPunct="1"/>
            <a:r>
              <a:rPr lang="en-US" altLang="en-US" smtClean="0"/>
              <a:t>10 Further Exploration of Everyday Learning</a:t>
            </a:r>
          </a:p>
          <a:p>
            <a:pPr eaLnBrk="1" hangingPunct="1"/>
            <a:r>
              <a:rPr lang="en-US" altLang="en-US" smtClean="0"/>
              <a:t>Approaches</a:t>
            </a:r>
          </a:p>
          <a:p>
            <a:pPr eaLnBrk="1" hangingPunct="1"/>
            <a:endParaRPr lang="en-US" alt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dirty="0" smtClean="0"/>
              <a:t>Negotiation and Clarifying Disagreements (3/3)</a:t>
            </a:r>
          </a:p>
        </p:txBody>
      </p:sp>
      <p:sp>
        <p:nvSpPr>
          <p:cNvPr id="3" name="Content Placeholder 2"/>
          <p:cNvSpPr>
            <a:spLocks noGrp="1"/>
          </p:cNvSpPr>
          <p:nvPr>
            <p:ph idx="1"/>
          </p:nvPr>
        </p:nvSpPr>
        <p:spPr>
          <a:xfrm>
            <a:off x="838200" y="1825625"/>
            <a:ext cx="10515600" cy="4735513"/>
          </a:xfrm>
        </p:spPr>
        <p:txBody>
          <a:bodyPr rtlCol="0">
            <a:normAutofit/>
          </a:bodyPr>
          <a:lstStyle/>
          <a:p>
            <a:pPr marL="0" indent="0" eaLnBrk="1" fontAlgn="auto" hangingPunct="1">
              <a:lnSpc>
                <a:spcPct val="100000"/>
              </a:lnSpc>
              <a:spcAft>
                <a:spcPts val="0"/>
              </a:spcAft>
              <a:buFont typeface="Arial" panose="020B0604020202020204" pitchFamily="34" charset="0"/>
              <a:buNone/>
              <a:defRPr/>
            </a:pPr>
            <a:r>
              <a:rPr lang="en-US" sz="2400" dirty="0" smtClean="0"/>
              <a:t>You may also work with groups to develop their own ground rules about how they will treat each other when discussing issues they don’t agree about. Posting these can be helpful to keep people on track. The working/not working approach is a way to make sure people are heard. It helps clarify what people agree upon and what they need to work on. It can’t solve major issues of conflict. You will need other tools or strategies. Professional mediation, anger management, or conflict resolution support may be options.</a:t>
            </a:r>
          </a:p>
        </p:txBody>
      </p:sp>
    </p:spTree>
    <p:extLst>
      <p:ext uri="{BB962C8B-B14F-4D97-AF65-F5344CB8AC3E}">
        <p14:creationId xmlns:p14="http://schemas.microsoft.com/office/powerpoint/2010/main" val="4059668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altLang="en-US" smtClean="0"/>
              <a:t>The 4 + 1 Questions (1/3)</a:t>
            </a:r>
          </a:p>
        </p:txBody>
      </p:sp>
      <p:sp>
        <p:nvSpPr>
          <p:cNvPr id="18435"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This tool helps reinforce skills in evaluation and decision-making. It can help clear up what has been helpful and what is left to try. It can be used by individuals to clarify their thinking and plan for next steps. It can be used with planning teams or groups of coworkers as well.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smtClean="0"/>
              <a:t>The 4 + 1 Questions (2/3) </a:t>
            </a:r>
          </a:p>
        </p:txBody>
      </p:sp>
      <p:sp>
        <p:nvSpPr>
          <p:cNvPr id="3" name="Content Placeholder 2"/>
          <p:cNvSpPr>
            <a:spLocks noGrp="1"/>
          </p:cNvSpPr>
          <p:nvPr>
            <p:ph idx="1"/>
          </p:nvPr>
        </p:nvSpPr>
        <p:spPr/>
        <p:txBody>
          <a:bodyPr rtlCol="0">
            <a:noAutofit/>
          </a:bodyPr>
          <a:lstStyle/>
          <a:p>
            <a:pPr marL="0" indent="0" eaLnBrk="1" fontAlgn="auto" hangingPunct="1">
              <a:lnSpc>
                <a:spcPct val="100000"/>
              </a:lnSpc>
              <a:spcAft>
                <a:spcPts val="0"/>
              </a:spcAft>
              <a:buFont typeface="Arial" panose="020B0604020202020204" pitchFamily="34" charset="0"/>
              <a:buNone/>
              <a:defRPr/>
            </a:pPr>
            <a:r>
              <a:rPr lang="en-US" sz="2400" dirty="0" smtClean="0"/>
              <a:t>Always start with a specific question to answer or dilemma to solve. From there ask:</a:t>
            </a:r>
          </a:p>
          <a:p>
            <a:pPr marL="514350" indent="-514350" eaLnBrk="1" fontAlgn="auto" hangingPunct="1">
              <a:lnSpc>
                <a:spcPct val="100000"/>
              </a:lnSpc>
              <a:spcBef>
                <a:spcPts val="500"/>
              </a:spcBef>
              <a:spcAft>
                <a:spcPts val="0"/>
              </a:spcAft>
              <a:buFont typeface="+mj-lt"/>
              <a:buAutoNum type="arabicPeriod"/>
              <a:defRPr/>
            </a:pPr>
            <a:r>
              <a:rPr lang="en-US" sz="2200" dirty="0" smtClean="0"/>
              <a:t>What have I/we tried? </a:t>
            </a:r>
          </a:p>
          <a:p>
            <a:pPr marL="514350" indent="-514350" eaLnBrk="1" fontAlgn="auto" hangingPunct="1">
              <a:lnSpc>
                <a:spcPct val="100000"/>
              </a:lnSpc>
              <a:spcBef>
                <a:spcPts val="500"/>
              </a:spcBef>
              <a:spcAft>
                <a:spcPts val="0"/>
              </a:spcAft>
              <a:buFont typeface="+mj-lt"/>
              <a:buAutoNum type="arabicPeriod"/>
              <a:defRPr/>
            </a:pPr>
            <a:r>
              <a:rPr lang="en-US" sz="2200" dirty="0" smtClean="0"/>
              <a:t>What have I/we learned? </a:t>
            </a:r>
          </a:p>
          <a:p>
            <a:pPr marL="514350" indent="-514350" eaLnBrk="1" fontAlgn="auto" hangingPunct="1">
              <a:lnSpc>
                <a:spcPct val="100000"/>
              </a:lnSpc>
              <a:spcBef>
                <a:spcPts val="500"/>
              </a:spcBef>
              <a:spcAft>
                <a:spcPts val="0"/>
              </a:spcAft>
              <a:buFont typeface="+mj-lt"/>
              <a:buAutoNum type="arabicPeriod"/>
              <a:defRPr/>
            </a:pPr>
            <a:r>
              <a:rPr lang="en-US" sz="2200" dirty="0" smtClean="0"/>
              <a:t>What am I/ are we pleased about? </a:t>
            </a:r>
          </a:p>
          <a:p>
            <a:pPr marL="514350" indent="-514350" eaLnBrk="1" fontAlgn="auto" hangingPunct="1">
              <a:lnSpc>
                <a:spcPct val="100000"/>
              </a:lnSpc>
              <a:spcBef>
                <a:spcPts val="500"/>
              </a:spcBef>
              <a:spcAft>
                <a:spcPts val="0"/>
              </a:spcAft>
              <a:buFont typeface="+mj-lt"/>
              <a:buAutoNum type="arabicPeriod"/>
              <a:defRPr/>
            </a:pPr>
            <a:r>
              <a:rPr lang="en-US" sz="2200" dirty="0" smtClean="0"/>
              <a:t>What am I/are we concerned about?</a:t>
            </a:r>
          </a:p>
          <a:p>
            <a:pPr marL="0" indent="0" eaLnBrk="1" fontAlgn="auto" hangingPunct="1">
              <a:lnSpc>
                <a:spcPct val="100000"/>
              </a:lnSpc>
              <a:spcAft>
                <a:spcPts val="0"/>
              </a:spcAft>
              <a:buFont typeface="Arial" panose="020B0604020202020204" pitchFamily="34" charset="0"/>
              <a:buNone/>
              <a:defRPr/>
            </a:pPr>
            <a:r>
              <a:rPr lang="en-US" sz="2400" dirty="0" smtClean="0"/>
              <a:t>Once all those questions have been fully answered, the final question is answered: Given your learning, what will you do next?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smtClean="0"/>
              <a:t>The 4 + 1 Questions (3/3) </a:t>
            </a:r>
          </a:p>
        </p:txBody>
      </p:sp>
      <p:sp>
        <p:nvSpPr>
          <p:cNvPr id="22531" name="Content Placeholder 2"/>
          <p:cNvSpPr>
            <a:spLocks noGrp="1"/>
          </p:cNvSpPr>
          <p:nvPr>
            <p:ph idx="1"/>
          </p:nvPr>
        </p:nvSpPr>
        <p:spPr/>
        <p:txBody>
          <a:bodyPr/>
          <a:lstStyle/>
          <a:p>
            <a:pPr marL="0" indent="0" eaLnBrk="1" hangingPunct="1">
              <a:buFont typeface="Arial" panose="020B0604020202020204" pitchFamily="34" charset="0"/>
              <a:buNone/>
            </a:pPr>
            <a:r>
              <a:rPr lang="en-US" altLang="en-US" sz="2400" smtClean="0"/>
              <a:t>People can get frustrated or be hasty in making decision. The 4 + 1 questions can slow people down. It can help them remember what is working.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altLang="en-US" smtClean="0"/>
              <a:t>Learning Logs </a:t>
            </a:r>
          </a:p>
        </p:txBody>
      </p:sp>
      <p:sp>
        <p:nvSpPr>
          <p:cNvPr id="24579" name="Content Placeholder 2"/>
          <p:cNvSpPr>
            <a:spLocks noGrp="1"/>
          </p:cNvSpPr>
          <p:nvPr>
            <p:ph idx="1"/>
          </p:nvPr>
        </p:nvSpPr>
        <p:spPr/>
        <p:txBody>
          <a:bodyPr/>
          <a:lstStyle/>
          <a:p>
            <a:pPr marL="0" indent="0" eaLnBrk="1" hangingPunct="1">
              <a:buFont typeface="Arial" panose="020B0604020202020204" pitchFamily="34" charset="0"/>
              <a:buNone/>
            </a:pPr>
            <a:r>
              <a:rPr lang="en-US" altLang="en-US" sz="2400" smtClean="0"/>
              <a:t>Much like the matching profile form and the communication chart, the learning log is a tool that may also be useful to providers of direct support. A Person-Centered Counseling (PCC) professional may be in a position to suggest a direct support provider use the learning log. This can help teams learn more about what’s important to a person and the correct “to/for balance.” In addition, a PCC professional may use the form to help with their own learning.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dirty="0" smtClean="0"/>
              <a:t>Conclusion and Lesson Review (</a:t>
            </a:r>
            <a:r>
              <a:rPr lang="en-US" altLang="en-US" dirty="0"/>
              <a:t>1</a:t>
            </a:r>
            <a:r>
              <a:rPr lang="en-US" altLang="en-US" dirty="0" smtClean="0"/>
              <a:t>/3)</a:t>
            </a:r>
          </a:p>
        </p:txBody>
      </p:sp>
      <p:sp>
        <p:nvSpPr>
          <p:cNvPr id="26627" name="Content Placeholder 2"/>
          <p:cNvSpPr>
            <a:spLocks noGrp="1"/>
          </p:cNvSpPr>
          <p:nvPr>
            <p:ph idx="1"/>
          </p:nvPr>
        </p:nvSpPr>
        <p:spPr>
          <a:xfrm>
            <a:off x="838200" y="1833267"/>
            <a:ext cx="10515600" cy="5213350"/>
          </a:xfrm>
        </p:spPr>
        <p:txBody>
          <a:bodyPr/>
          <a:lstStyle/>
          <a:p>
            <a:pPr marL="0" indent="0" eaLnBrk="1" hangingPunct="1">
              <a:buFont typeface="Arial" panose="020B0604020202020204" pitchFamily="34" charset="0"/>
              <a:buNone/>
            </a:pPr>
            <a:r>
              <a:rPr lang="en-US" altLang="en-US" sz="2400" dirty="0" smtClean="0"/>
              <a:t>Everyday learning is essential to providing human services. Not every situation has an immediate or obvious solution. Despite good discovery, there is often more to find out. Decision support often includes education. But it can also include problem-solving and negotiating.</a:t>
            </a:r>
            <a:endParaRPr lang="en-US" altLang="en-US" sz="2200" dirty="0" smtClean="0"/>
          </a:p>
        </p:txBody>
      </p:sp>
    </p:spTree>
    <p:extLst>
      <p:ext uri="{BB962C8B-B14F-4D97-AF65-F5344CB8AC3E}">
        <p14:creationId xmlns:p14="http://schemas.microsoft.com/office/powerpoint/2010/main" val="30553180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dirty="0" smtClean="0"/>
              <a:t>Conclusion and Lesson Review (</a:t>
            </a:r>
            <a:r>
              <a:rPr lang="en-US" altLang="en-US" dirty="0"/>
              <a:t>2</a:t>
            </a:r>
            <a:r>
              <a:rPr lang="en-US" altLang="en-US" dirty="0" smtClean="0"/>
              <a:t>/3)</a:t>
            </a:r>
          </a:p>
        </p:txBody>
      </p:sp>
      <p:sp>
        <p:nvSpPr>
          <p:cNvPr id="26627" name="Content Placeholder 2"/>
          <p:cNvSpPr>
            <a:spLocks noGrp="1"/>
          </p:cNvSpPr>
          <p:nvPr>
            <p:ph idx="1"/>
          </p:nvPr>
        </p:nvSpPr>
        <p:spPr>
          <a:xfrm>
            <a:off x="838200" y="1808550"/>
            <a:ext cx="10515600" cy="5213350"/>
          </a:xfrm>
        </p:spPr>
        <p:txBody>
          <a:bodyPr/>
          <a:lstStyle/>
          <a:p>
            <a:pPr marL="0" indent="0" eaLnBrk="1" hangingPunct="1">
              <a:buFont typeface="Arial" panose="020B0604020202020204" pitchFamily="34" charset="0"/>
              <a:buNone/>
            </a:pPr>
            <a:r>
              <a:rPr lang="en-US" altLang="en-US" sz="2400" dirty="0" smtClean="0"/>
              <a:t>Three tools were reviewed that can help the Person-Centered Counseling (PCC) professional hone their skills in this area include: </a:t>
            </a:r>
          </a:p>
          <a:p>
            <a:pPr eaLnBrk="1" hangingPunct="1"/>
            <a:r>
              <a:rPr lang="en-US" altLang="en-US" sz="2200" dirty="0" smtClean="0"/>
              <a:t>The </a:t>
            </a:r>
            <a:r>
              <a:rPr lang="en-US" altLang="en-US" sz="2200" b="1" dirty="0" smtClean="0"/>
              <a:t>what’s working/not working tool </a:t>
            </a:r>
            <a:r>
              <a:rPr lang="en-US" altLang="en-US" sz="2200" dirty="0" smtClean="0"/>
              <a:t>is helpful for building common agendas and capturing what’s happening now. It can engage multiple views and support negotiation as needed. </a:t>
            </a:r>
          </a:p>
          <a:p>
            <a:pPr eaLnBrk="1" hangingPunct="1"/>
            <a:r>
              <a:rPr lang="en-US" altLang="en-US" sz="2200" dirty="0" smtClean="0"/>
              <a:t>The </a:t>
            </a:r>
            <a:r>
              <a:rPr lang="en-US" altLang="en-US" sz="2200" b="1" dirty="0" smtClean="0"/>
              <a:t>4 + 1 questions</a:t>
            </a:r>
            <a:r>
              <a:rPr lang="en-US" altLang="en-US" sz="2200" dirty="0" smtClean="0"/>
              <a:t> provide a way of analyzing past attempts to solve a problem and making informed decisions about next steps. They can be used by individuals or groups. </a:t>
            </a:r>
          </a:p>
          <a:p>
            <a:pPr eaLnBrk="1" hangingPunct="1"/>
            <a:r>
              <a:rPr lang="en-US" altLang="en-US" sz="2200" dirty="0" smtClean="0"/>
              <a:t>The </a:t>
            </a:r>
            <a:r>
              <a:rPr lang="en-US" altLang="en-US" sz="2200" b="1" dirty="0" smtClean="0"/>
              <a:t>learning log </a:t>
            </a:r>
            <a:r>
              <a:rPr lang="en-US" altLang="en-US" sz="2200" dirty="0" smtClean="0"/>
              <a:t>is a structured and purposeful way of learning from daily interactions and recording learning over time. PCC professionals may use this to track their own learning regarding implementing new skills.</a:t>
            </a:r>
          </a:p>
        </p:txBody>
      </p:sp>
    </p:spTree>
    <p:extLst>
      <p:ext uri="{BB962C8B-B14F-4D97-AF65-F5344CB8AC3E}">
        <p14:creationId xmlns:p14="http://schemas.microsoft.com/office/powerpoint/2010/main" val="4795027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altLang="en-US" dirty="0" smtClean="0"/>
              <a:t>Conclusion and Lesson Review (3/3)</a:t>
            </a:r>
          </a:p>
        </p:txBody>
      </p:sp>
      <p:sp>
        <p:nvSpPr>
          <p:cNvPr id="28675" name="Content Placeholder 2"/>
          <p:cNvSpPr>
            <a:spLocks noGrp="1"/>
          </p:cNvSpPr>
          <p:nvPr>
            <p:ph sz="half" idx="1"/>
          </p:nvPr>
        </p:nvSpPr>
        <p:spPr/>
        <p:txBody>
          <a:bodyPr/>
          <a:lstStyle/>
          <a:p>
            <a:pPr marL="0" indent="0" algn="ctr" eaLnBrk="1" hangingPunct="1">
              <a:lnSpc>
                <a:spcPct val="100000"/>
              </a:lnSpc>
              <a:buFont typeface="Arial" panose="020B0604020202020204" pitchFamily="34" charset="0"/>
              <a:buNone/>
            </a:pPr>
            <a:r>
              <a:rPr lang="en-US" altLang="en-US" sz="2400" b="1" dirty="0" smtClean="0"/>
              <a:t>Learning Objective</a:t>
            </a:r>
          </a:p>
          <a:p>
            <a:pPr marL="0" indent="0" eaLnBrk="1" hangingPunct="1">
              <a:lnSpc>
                <a:spcPct val="100000"/>
              </a:lnSpc>
              <a:buFont typeface="Arial" panose="020B0604020202020204" pitchFamily="34" charset="0"/>
              <a:buNone/>
            </a:pPr>
            <a:r>
              <a:rPr lang="en-US" altLang="en-US" sz="2400" dirty="0" smtClean="0"/>
              <a:t>After completing this lesson, you will be able to describe the three everyday learning tools used in this course and how they might influence practice.</a:t>
            </a:r>
          </a:p>
        </p:txBody>
      </p:sp>
      <p:sp>
        <p:nvSpPr>
          <p:cNvPr id="2" name="Content Placeholder 1"/>
          <p:cNvSpPr>
            <a:spLocks noGrp="1"/>
          </p:cNvSpPr>
          <p:nvPr>
            <p:ph sz="half" idx="2"/>
          </p:nvPr>
        </p:nvSpPr>
        <p:spPr/>
        <p:txBody>
          <a:bodyPr/>
          <a:lstStyle/>
          <a:p>
            <a:pPr marL="0" indent="0" algn="ctr" eaLnBrk="1" fontAlgn="auto" hangingPunct="1">
              <a:lnSpc>
                <a:spcPct val="100000"/>
              </a:lnSpc>
              <a:spcAft>
                <a:spcPts val="0"/>
              </a:spcAft>
              <a:buFont typeface="Arial" panose="020B0604020202020204" pitchFamily="34" charset="0"/>
              <a:buNone/>
              <a:defRPr/>
            </a:pPr>
            <a:r>
              <a:rPr lang="en-US" sz="2400" b="1" dirty="0"/>
              <a:t>Reflection on Learning </a:t>
            </a:r>
            <a:r>
              <a:rPr lang="en-US" sz="2400" b="1" dirty="0" smtClean="0"/>
              <a:t>Objective</a:t>
            </a:r>
          </a:p>
          <a:p>
            <a:pPr marL="0" indent="0" eaLnBrk="1" fontAlgn="auto" hangingPunct="1">
              <a:lnSpc>
                <a:spcPct val="100000"/>
              </a:lnSpc>
              <a:spcAft>
                <a:spcPts val="0"/>
              </a:spcAft>
              <a:buFont typeface="Arial" panose="020B0604020202020204" pitchFamily="34" charset="0"/>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457200" indent="-457200" eaLnBrk="1" fontAlgn="auto" hangingPunct="1">
              <a:lnSpc>
                <a:spcPct val="100000"/>
              </a:lnSpc>
              <a:spcAft>
                <a:spcPts val="0"/>
              </a:spcAft>
              <a:buFont typeface="+mj-lt"/>
              <a:buAutoNum type="arabicPeriod"/>
              <a:defRPr/>
            </a:pPr>
            <a:r>
              <a:rPr lang="en-US" sz="2200" dirty="0" smtClean="0"/>
              <a:t>What </a:t>
            </a:r>
            <a:r>
              <a:rPr lang="en-US" sz="2200" dirty="0"/>
              <a:t>did you learn in this lesson that you felt was important? </a:t>
            </a:r>
          </a:p>
          <a:p>
            <a:pPr marL="457200" indent="-457200" eaLnBrk="1" fontAlgn="auto" hangingPunct="1">
              <a:lnSpc>
                <a:spcPct val="100000"/>
              </a:lnSpc>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837161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smtClean="0"/>
              <a:t>Welcome! (1/3)</a:t>
            </a:r>
          </a:p>
        </p:txBody>
      </p:sp>
      <p:sp>
        <p:nvSpPr>
          <p:cNvPr id="4099" name="Content Placeholder 2"/>
          <p:cNvSpPr>
            <a:spLocks noGrp="1"/>
          </p:cNvSpPr>
          <p:nvPr>
            <p:ph idx="1"/>
          </p:nvPr>
        </p:nvSpPr>
        <p:spPr/>
        <p:txBody>
          <a:bodyPr/>
          <a:lstStyle/>
          <a:p>
            <a:pPr marL="0" indent="0" eaLnBrk="1" hangingPunct="1">
              <a:buFont typeface="Arial" panose="020B0604020202020204" pitchFamily="34" charset="0"/>
              <a:buNone/>
            </a:pPr>
            <a:r>
              <a:rPr lang="en-US" altLang="en-US" sz="2400" dirty="0" smtClean="0"/>
              <a:t>Everyday learning skills are an essential part of person-centered thinking. They support learning about a good “to/for balance.” They can also be used to document learning, problem-solve, define common agendas, and negotiate solutions as needed. There are three different tools presented in this lesson: 4 +1 questions, what’s working/what’s not working, and the learning log. As with all approaches taught in this course, they are optional and not required.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smtClean="0"/>
              <a:t>Welcome! (2/3)</a:t>
            </a:r>
          </a:p>
        </p:txBody>
      </p:sp>
      <p:sp>
        <p:nvSpPr>
          <p:cNvPr id="6147" name="Content Placeholder 2"/>
          <p:cNvSpPr>
            <a:spLocks noGrp="1"/>
          </p:cNvSpPr>
          <p:nvPr>
            <p:ph idx="1"/>
          </p:nvPr>
        </p:nvSpPr>
        <p:spPr/>
        <p:txBody>
          <a:bodyPr/>
          <a:lstStyle/>
          <a:p>
            <a:pPr marL="0" indent="0" eaLnBrk="1" hangingPunct="1">
              <a:buFont typeface="Arial" panose="020B0604020202020204" pitchFamily="34" charset="0"/>
              <a:buNone/>
            </a:pPr>
            <a:r>
              <a:rPr lang="en-US" altLang="en-US" sz="2400" dirty="0" smtClean="0"/>
              <a:t>These tools may be used formally or informally. They are only used formally with people’s willingness and permission. These tools may used by the professional alone, in groups with co-workers, with a person, or with others. They may be used for a variety of reasons beyond direct contact with people seeking services (for example, to problem-solve a policy or practice issue). </a:t>
            </a:r>
          </a:p>
          <a:p>
            <a:pPr marL="0" indent="0" eaLnBrk="1" hangingPunct="1">
              <a:buFont typeface="Arial" panose="020B0604020202020204" pitchFamily="34" charset="0"/>
              <a:buNone/>
            </a:pPr>
            <a:r>
              <a:rPr lang="en-US" altLang="en-US" sz="2400" dirty="0" smtClean="0"/>
              <a:t>However, nothing about a person is placed in any formal record or used in anyway without their participation and approval. Practice with these tools can enhance the Person-Centered Counseling (PCC) professional’s skills in helping people weigh pros and cons of their options (decision support).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smtClean="0"/>
              <a:t>Welcome! (3/3)</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Font typeface="Arial" panose="020B0604020202020204" pitchFamily="34" charset="0"/>
              <a:buNone/>
              <a:defRPr/>
            </a:pPr>
            <a:r>
              <a:rPr lang="en-US" sz="2400" b="1" dirty="0" smtClean="0"/>
              <a:t>Learning Objective</a:t>
            </a:r>
          </a:p>
          <a:p>
            <a:pPr marL="0" indent="0" eaLnBrk="1" fontAlgn="auto" hangingPunct="1">
              <a:spcAft>
                <a:spcPts val="0"/>
              </a:spcAft>
              <a:buNone/>
              <a:defRPr/>
            </a:pPr>
            <a:r>
              <a:rPr lang="en-US" sz="2200" dirty="0" smtClean="0"/>
              <a:t>After completing this lesson: You will be able to describe the three everyday learning tools used in this course and how they might influence practice.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smtClean="0"/>
              <a:t>Everyday Learning Tools </a:t>
            </a:r>
          </a:p>
        </p:txBody>
      </p:sp>
      <p:sp>
        <p:nvSpPr>
          <p:cNvPr id="10243" name="Content Placeholder 2"/>
          <p:cNvSpPr>
            <a:spLocks noGrp="1"/>
          </p:cNvSpPr>
          <p:nvPr>
            <p:ph idx="1"/>
          </p:nvPr>
        </p:nvSpPr>
        <p:spPr/>
        <p:txBody>
          <a:bodyPr/>
          <a:lstStyle/>
          <a:p>
            <a:pPr marL="0" indent="0" eaLnBrk="1" hangingPunct="1">
              <a:buFont typeface="Arial" panose="020B0604020202020204" pitchFamily="34" charset="0"/>
              <a:buNone/>
            </a:pPr>
            <a:r>
              <a:rPr lang="en-US" altLang="en-US" sz="2400" smtClean="0"/>
              <a:t>Everyday learning tools are optional, but they may be helpful. They are meant to enhance your skills in problem-solving and learning. They help identify where things are now. They support the ability to organize and use what’s you’ve learned. Like all the tools, you must use them in appropriate ways. People can be invited to participate but should not have to participate in any of these processes. You may use these processes informally in your everyday conversations with people, or you may work on your own to problem-solve or organize your thinking. However you need to check with people about the accuracy of any assumptions you make before acting. You first reviewed these tools in the lesson on An Overview of Person-Centered  Thinking Skills and Tools. A basics description was provided there.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smtClean="0"/>
              <a:t>What’s Working/Not Working </a:t>
            </a:r>
          </a:p>
        </p:txBody>
      </p:sp>
      <p:sp>
        <p:nvSpPr>
          <p:cNvPr id="12291"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The what’s working/not working tool is often used informally. A professional may simply ask: “Tell me more about that. What’s making sense about that? Is there anything that doesn’t make sense?” This approach can ensure that things that are working well are recognized and maintained. It also supports identification of areas that aren’t working well and need to change. Used formally and with more than one person, the skill also helps you sort out points that may need to be clarified between people. As with other problem solving tools, this can be used with people supported. However, it may also be used as a tool within the organization to identify and negotiate things that are working or not working.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tLang="en-US" dirty="0" smtClean="0"/>
              <a:t>Negotiation and Clarifying Disagreements (1/3)</a:t>
            </a:r>
          </a:p>
        </p:txBody>
      </p:sp>
      <p:sp>
        <p:nvSpPr>
          <p:cNvPr id="3" name="Content Placeholder 2"/>
          <p:cNvSpPr>
            <a:spLocks noGrp="1"/>
          </p:cNvSpPr>
          <p:nvPr>
            <p:ph idx="1"/>
          </p:nvPr>
        </p:nvSpPr>
        <p:spPr>
          <a:xfrm>
            <a:off x="838200" y="1825625"/>
            <a:ext cx="10515600" cy="4735513"/>
          </a:xfrm>
        </p:spPr>
        <p:txBody>
          <a:bodyPr rtlCol="0">
            <a:normAutofit/>
          </a:bodyPr>
          <a:lstStyle/>
          <a:p>
            <a:pPr marL="0" indent="0" eaLnBrk="1" fontAlgn="auto" hangingPunct="1">
              <a:spcAft>
                <a:spcPts val="0"/>
              </a:spcAft>
              <a:buFont typeface="Arial" panose="020B0604020202020204" pitchFamily="34" charset="0"/>
              <a:buNone/>
              <a:defRPr/>
            </a:pPr>
            <a:r>
              <a:rPr lang="en-US" sz="2400" dirty="0" smtClean="0"/>
              <a:t>A great use of this approach is to gain more information about a situation. This is sometimes called “peeling the onion.” Start with careful clarification when there appears to be a disagreement. Simply clarifying perspectives can help people recognize or resolve issues. When using the working/not working tool formally, the following ground rules must be observed to make it effective.</a:t>
            </a:r>
          </a:p>
          <a:p>
            <a:pPr eaLnBrk="1" fontAlgn="auto" hangingPunct="1">
              <a:spcAft>
                <a:spcPts val="0"/>
              </a:spcAft>
              <a:defRPr/>
            </a:pPr>
            <a:r>
              <a:rPr lang="en-US" sz="2200" dirty="0" smtClean="0"/>
              <a:t>Facilitators must be able to reflect back each person’s perspectives accurately, and everyone must feel heard.</a:t>
            </a:r>
          </a:p>
          <a:p>
            <a:pPr eaLnBrk="1" fontAlgn="auto" hangingPunct="1">
              <a:spcAft>
                <a:spcPts val="0"/>
              </a:spcAft>
              <a:defRPr/>
            </a:pPr>
            <a:r>
              <a:rPr lang="en-US" sz="2200" dirty="0" smtClean="0"/>
              <a:t>Facilitators start the exercise on a common ground by pointing out what has already been agreed upon.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dirty="0" smtClean="0"/>
              <a:t>Negotiation and Clarifying Disagreements (2/3) </a:t>
            </a:r>
          </a:p>
        </p:txBody>
      </p:sp>
      <p:sp>
        <p:nvSpPr>
          <p:cNvPr id="3" name="Content Placeholder 2"/>
          <p:cNvSpPr>
            <a:spLocks noGrp="1"/>
          </p:cNvSpPr>
          <p:nvPr>
            <p:ph idx="1"/>
          </p:nvPr>
        </p:nvSpPr>
        <p:spPr>
          <a:xfrm>
            <a:off x="838200" y="1825625"/>
            <a:ext cx="10515600" cy="4735513"/>
          </a:xfrm>
        </p:spPr>
        <p:txBody>
          <a:bodyPr rtlCol="0">
            <a:normAutofit/>
          </a:bodyPr>
          <a:lstStyle/>
          <a:p>
            <a:pPr eaLnBrk="1" fontAlgn="auto" hangingPunct="1">
              <a:lnSpc>
                <a:spcPct val="100000"/>
              </a:lnSpc>
              <a:spcAft>
                <a:spcPts val="0"/>
              </a:spcAft>
              <a:defRPr/>
            </a:pPr>
            <a:r>
              <a:rPr lang="en-US" sz="2200" dirty="0" smtClean="0"/>
              <a:t>Facilitators help all participants remain unconditionally constructive. The goal is clear, fair communication about the issues, so avoid disparaging remarks or blaming. </a:t>
            </a:r>
          </a:p>
          <a:p>
            <a:pPr eaLnBrk="1" fontAlgn="auto" hangingPunct="1">
              <a:lnSpc>
                <a:spcPct val="100000"/>
              </a:lnSpc>
              <a:spcAft>
                <a:spcPts val="0"/>
              </a:spcAft>
              <a:defRPr/>
            </a:pPr>
            <a:r>
              <a:rPr lang="en-US" sz="2200" dirty="0" smtClean="0"/>
              <a:t>Facilitators get everyone in the group to work in partnership and agree to keep the goal in mind.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vcZ2bUS28vX/cWzi9ENiM9WvRzw=" pdftag="P" isBookmarkSet="no" bookmark="no" Order="_x0032_"/>
  <Shape xmlns="" ID="Pb3DTgzuNeg7voZG+nGuUm01k3Q=" pdftag="H2" isBookmarkSet="no" bookmark="yes" Order="_x0031_"/>
  <Shape xmlns="" ID="Y1qpbqPpsQ9K73LyocERy0+wQp0=" pdftag="P" isBookmarkSet="no" bookmark="no" Order="_x0032_"/>
  <Shape xmlns="" ID="EOtMrn0O0kcXZM9t+SDj/2hNV5c=" pdftag="H2" isBookmarkSet="no" bookmark="yes" Order="_x0031_"/>
  <Shape xmlns="" ID="dNZPbQ51aC2hg7/2+TlNtD0IfVE=" pdftag="P" isBookmarkSet="no" bookmark="no" Order="_x0032_"/>
  <Shape xmlns="" ID="25eY3kbjgAyc0lt6HPUWb+5vzzo="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263E530B-C6A9-4CDF-8F72-2D4EB2A6C4EE}">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43</TotalTime>
  <Words>2307</Words>
  <Application>Microsoft Office PowerPoint</Application>
  <PresentationFormat>Widescreen</PresentationFormat>
  <Paragraphs>85</Paragraphs>
  <Slides>17</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Myriad Pro</vt:lpstr>
      <vt:lpstr>Myriad Pro Semibold</vt:lpstr>
      <vt:lpstr>Times New Roman</vt:lpstr>
      <vt:lpstr>Office Theme</vt:lpstr>
      <vt:lpstr>Person-Centered Thinking and Practices</vt:lpstr>
      <vt:lpstr>Introduction</vt:lpstr>
      <vt:lpstr>Welcome! (1/3)</vt:lpstr>
      <vt:lpstr>Welcome! (2/3)</vt:lpstr>
      <vt:lpstr>Welcome! (3/3)</vt:lpstr>
      <vt:lpstr>Everyday Learning Tools </vt:lpstr>
      <vt:lpstr>What’s Working/Not Working </vt:lpstr>
      <vt:lpstr>Negotiation and Clarifying Disagreements (1/3)</vt:lpstr>
      <vt:lpstr>Negotiation and Clarifying Disagreements (2/3) </vt:lpstr>
      <vt:lpstr>Negotiation and Clarifying Disagreements (3/3)</vt:lpstr>
      <vt:lpstr>The 4 + 1 Questions (1/3)</vt:lpstr>
      <vt:lpstr>The 4 + 1 Questions (2/3) </vt:lpstr>
      <vt:lpstr>The 4 + 1 Questions (3/3) </vt:lpstr>
      <vt:lpstr>Learning Logs </vt:lpstr>
      <vt:lpstr>Conclusion and Lesson Review (1/3)</vt:lpstr>
      <vt:lpstr>Conclusion and Lesson Review (2/3)</vt:lpstr>
      <vt:lpstr>Conclusion and Lesson Review (3/3)</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Further Exploration of Everyday Learning</dc:title>
  <dc:subject>Further Exploration of Everday Learning</dc:subject>
  <dc:creator>Administration for Community Living (ACL)</dc:creator>
  <cp:keywords>PCC, PCT, NWD, Everday, Learning, to/for balance, problem-solving, agenda, negotiate, solutions, 4 + 1 questions, learning log</cp:keywords>
  <cp:lastModifiedBy>Weiss, Falyn</cp:lastModifiedBy>
  <cp:revision>12</cp:revision>
  <dcterms:created xsi:type="dcterms:W3CDTF">2019-08-28T14:53:36Z</dcterms:created>
  <dcterms:modified xsi:type="dcterms:W3CDTF">2019-12-28T01:04:57Z</dcterms:modified>
</cp:coreProperties>
</file>