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8"/>
  </p:notesMasterIdLst>
  <p:sldIdLst>
    <p:sldId id="256" r:id="rId3"/>
    <p:sldId id="281" r:id="rId4"/>
    <p:sldId id="257" r:id="rId5"/>
    <p:sldId id="280" r:id="rId6"/>
    <p:sldId id="267" r:id="rId7"/>
    <p:sldId id="268" r:id="rId8"/>
    <p:sldId id="258" r:id="rId9"/>
    <p:sldId id="269" r:id="rId10"/>
    <p:sldId id="259" r:id="rId11"/>
    <p:sldId id="260" r:id="rId12"/>
    <p:sldId id="270" r:id="rId13"/>
    <p:sldId id="271" r:id="rId14"/>
    <p:sldId id="261" r:id="rId15"/>
    <p:sldId id="272" r:id="rId16"/>
    <p:sldId id="273" r:id="rId17"/>
    <p:sldId id="262" r:id="rId18"/>
    <p:sldId id="263" r:id="rId19"/>
    <p:sldId id="275" r:id="rId20"/>
    <p:sldId id="274" r:id="rId21"/>
    <p:sldId id="264" r:id="rId22"/>
    <p:sldId id="265" r:id="rId23"/>
    <p:sldId id="276" r:id="rId24"/>
    <p:sldId id="266" r:id="rId25"/>
    <p:sldId id="277" r:id="rId26"/>
    <p:sldId id="278" r:id="rId2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6674" autoAdjust="0"/>
  </p:normalViewPr>
  <p:slideViewPr>
    <p:cSldViewPr snapToGrid="0">
      <p:cViewPr varScale="1">
        <p:scale>
          <a:sx n="64" d="100"/>
          <a:sy n="64" d="100"/>
        </p:scale>
        <p:origin x="90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534DAF8-7C22-4B8E-A8AC-BF838D3E8C09}"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73F89563-2529-4DE8-BAB2-95F40A265706}" type="slidenum">
              <a:rPr lang="en-US"/>
              <a:pPr>
                <a:defRPr/>
              </a:pPr>
              <a:t>‹#›</a:t>
            </a:fld>
            <a:endParaRPr lang="en-US"/>
          </a:p>
        </p:txBody>
      </p:sp>
    </p:spTree>
    <p:extLst>
      <p:ext uri="{BB962C8B-B14F-4D97-AF65-F5344CB8AC3E}">
        <p14:creationId xmlns:p14="http://schemas.microsoft.com/office/powerpoint/2010/main" val="23249714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Considering and Using Natural Supports, Private Pay, and Community Resources in Planning. This lesson is part of the course on Person-Centered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C861BB-034A-4338-B49C-F6290EDB5815}"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658734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3AF6FA-6A4C-439B-A7B0-6387A721966F}"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960603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Consideration and support for family or unpaid caregivers should be part of the plan. To be realistic, there must be some balance for everyone involved. People have various tolerances for how much they can devote to this, but everyone needs a break and everyone needs support. Helping people connect to methods of rejuvenating themselves and attending to their own basic needs is a critical part of community support.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141897E-AAC7-47DB-9397-B670E7A79070}"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839438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141897E-AAC7-47DB-9397-B670E7A79070}"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25113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Private pay services are another avenue for support. People may not immediately consider private pay services. However, in many situations these may be useful and reasonable. Keep in mind, people may feel they cannot afford to pay anything for services. Some people may also believe incorrectly, that certain things are entitlements that are not. They may have assumed they will have access to services that in fact have very strict financial and other need-based eligibility guidelines.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4A2D03-7B79-4938-AAC0-41D33AFB91DA}"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4137961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4A2D03-7B79-4938-AAC0-41D33AFB91DA}"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222998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It’s important people don’t overlook the use of sources they already have available to them. For example, their health insurance may pay for certain services or equipment. Their bank may provide financial counseling. Organizing supports should include using local or community resources. When these are combined with natural supports and private pay options, they can help to stretch resources and enrich lives. As a Person-Centered Counseling professional, you can support awareness of the many options out there and thinking creatively about organizing resources.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736244A-1D82-454E-A93F-078682A995A3}"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071714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736244A-1D82-454E-A93F-078682A995A3}"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442105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736244A-1D82-454E-A93F-078682A995A3}"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05790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Local, generic, and population specific resources may be available to anyone. Or they may have some eligibility requirements. Very often, however, these requirements are not as cumbersome as those of some of the larger federally funded programs. Sometimes it’s as simple as proof of residency. Other times it is based on a certain status, such as being a registered church member, a veteran of a particular war, or an employee of an organization.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5BB4821-58E4-4772-9526-D1E952EAECFD}"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5119425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It’s important to keep in mind that the use of natural supports or private pay resources is not without problems. People who use these options are less likely to have other professionals such as case managers to help them navigate and plan. Even if a plan seems very well thought out and organized, a Person-Centered Counseling professional should plan to do follow-up.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2BB691-86F8-476A-BAAB-A65D1E1E4812}"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2873940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C861BB-034A-4338-B49C-F6290EDB5815}"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9843485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2BB691-86F8-476A-BAAB-A65D1E1E4812}"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108819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Congratulations! You have now finished the lesson. Let’s take a few moments to review the key ideas and learning objectives. Part of person-centered counseling is helping people to consider and use the resources they have available to them in a person-centered way. By starting with a person-centered plan, it will be easier to help the person identify and sort through various options. Including family or other supporters in some of the planning activities, with the person’s approval, can be a way to help supporters and the person get on the same page.</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834ED9-4F96-4AB7-9F4F-1E6846E09959}"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416779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834ED9-4F96-4AB7-9F4F-1E6846E09959}"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5540010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834ED9-4F96-4AB7-9F4F-1E6846E09959}"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3397558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C861BB-034A-4338-B49C-F6290EDB5815}"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4127605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You’ve already learned in previous course work about the many benefits to people when they stay engaged with others in their community. Having positive social roles keeps us healthier and provides more opportunity. Most people prefer to stay in their own homes and communities when they need support. In addition, services and supports like these are less expensive than facility-based or 24-hour professional care. These are valuable reasons for considering natural supports and community resources as critical assets in carrying out a person-centered plan.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4C789F-4BBA-48EF-B059-175B282230F7}"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58830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4C789F-4BBA-48EF-B059-175B282230F7}"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105523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Even though natural supports and common community resources are critical to helping people achieve affordable person-centered supports, it’s important to remember that most people turn to these type of supports first. By the time they have contacted you, they may believe they need more than what they can organize on their own. Part of person-centered discovery will be to help identify what the person has tried already. This will ensure the professional does not suggest things that have already been tried or that will not work for this person. Review the information on this page. When you are ready go to the next page.</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3B42BA-6341-4A0D-8EF4-F08EC5639B0C}"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4117333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3B42BA-6341-4A0D-8EF4-F08EC5639B0C}"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565932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dynamics of family or unpaid caregiving must be managed in a person-centered way. When it comes to formal planning, work with the person to identify who they want involved and in what ways. It’s okay to have some parts of planning completed alone and some with a primary caregiver. It’s also okay to involve others who may have no formal support roles in the plan. This is up to the person to decide who to involve and how. The plan is theirs but involving others can have benefits.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3AF6FA-6A4C-439B-A7B0-6387A721966F}"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064913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3AF6FA-6A4C-439B-A7B0-6387A721966F}"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9900700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42538602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95873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40898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67740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5391462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630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4194582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957607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96857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913388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353304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588875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7 Considering and Using Natural Supports, Private Pay, and Community Resources in Planning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Involving Natural Supports in Planning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In the lesson on using the person-centered skills flexibly and in a variety of settings, you learned a little about managing groups and helping them stay focused on the supporting not fixing. When we include natural supporters as part of the planning process, it can help families and others gain a fresh perspective. It offers them a chance to think about the person’s goals in a different way. It let’s them see what others are doing to support the person. It’s important that caregivers and supporters understand this is the person’s plan.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Involving Natural Supports in Planning (2/3)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Some people who have been reluctant to get involved may be more willing, once they see a concrete and limited role for themselves. Others, who perhaps have been “over-doing” might be more comfortable letting go of things that the person could do for themselves or that others could help with. The person gets an opportunity to clarify what’s really important to them in a supportive atmosphere where their views are the focus. Groups also spur creativity. They may come up with helpful ways to solve problems. Don’t forget to include the use of other community resources, adaptations, and technology in the planning process.</a:t>
            </a:r>
          </a:p>
        </p:txBody>
      </p:sp>
    </p:spTree>
    <p:extLst>
      <p:ext uri="{BB962C8B-B14F-4D97-AF65-F5344CB8AC3E}">
        <p14:creationId xmlns:p14="http://schemas.microsoft.com/office/powerpoint/2010/main" val="2020842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Involving Natural Supports in Planning (3/3)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To complete a plan with many members you will need good facilitation skills. This will include the ability to support constructive person-centered dialogue over points of disagreement. Preparation may be needed to make this successful. However, the benefits can be worth the effort.</a:t>
            </a:r>
          </a:p>
        </p:txBody>
      </p:sp>
    </p:spTree>
    <p:extLst>
      <p:ext uri="{BB962C8B-B14F-4D97-AF65-F5344CB8AC3E}">
        <p14:creationId xmlns:p14="http://schemas.microsoft.com/office/powerpoint/2010/main" val="1385763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Taking Care of Family or Unpaid Caregivers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People who provide significant or daily support to a loved one are often called caregivers. Keep in mind, they may not call themselves caregivers but simply see themselves in a natural role of helping out their loved one. Although it is often something that loved ones want to do or expect to do for each other, it can be still be a demanding role. Not everyone has the ability or capacity to be a great caregiver. Even people who have the ability can become overwhelmed.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Taking Care of Family or Unpaid Caregivers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Sometimes caregivers themselves need support. However, they may not find it easy to acknowledge they need help or to easily find help. Caregivers need to have a good “to/for balance” as well. If they get too depleted, their own health and the care of their loved one can suffer. One of your roles might be to check in with them too, making sure they have what they need to continue in their supporting role. You can use the same tools and even help them with their own person-centered plan.</a:t>
            </a:r>
          </a:p>
        </p:txBody>
      </p:sp>
    </p:spTree>
    <p:extLst>
      <p:ext uri="{BB962C8B-B14F-4D97-AF65-F5344CB8AC3E}">
        <p14:creationId xmlns:p14="http://schemas.microsoft.com/office/powerpoint/2010/main" val="189618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Private Pay Services and Supports (1/2) </a:t>
            </a:r>
          </a:p>
        </p:txBody>
      </p:sp>
      <p:sp>
        <p:nvSpPr>
          <p:cNvPr id="3" name="Content Placeholder 2"/>
          <p:cNvSpPr>
            <a:spLocks noGrp="1"/>
          </p:cNvSpPr>
          <p:nvPr>
            <p:ph idx="1"/>
          </p:nvPr>
        </p:nvSpPr>
        <p:spPr>
          <a:xfrm>
            <a:off x="838200" y="1825625"/>
            <a:ext cx="10515600" cy="4840288"/>
          </a:xfrm>
        </p:spPr>
        <p:txBody>
          <a:bodyPr rtlCol="0">
            <a:normAutofit/>
          </a:bodyPr>
          <a:lstStyle/>
          <a:p>
            <a:pPr marL="0" indent="0" fontAlgn="auto">
              <a:lnSpc>
                <a:spcPct val="100000"/>
              </a:lnSpc>
              <a:spcAft>
                <a:spcPts val="0"/>
              </a:spcAft>
              <a:buNone/>
              <a:defRPr/>
            </a:pPr>
            <a:r>
              <a:rPr lang="en-US" sz="2400" dirty="0" smtClean="0"/>
              <a:t>Paying for services and support directly can be a viable option. For most people this means supplementing natural support with part-time, paid support. PCC professionals can help people understand how to access these services in ways that are helpful and avoid missteps. Support in this area may include: </a:t>
            </a:r>
          </a:p>
          <a:p>
            <a:pPr fontAlgn="auto">
              <a:lnSpc>
                <a:spcPct val="100000"/>
              </a:lnSpc>
              <a:spcAft>
                <a:spcPts val="0"/>
              </a:spcAft>
              <a:defRPr/>
            </a:pPr>
            <a:r>
              <a:rPr lang="en-US" sz="2200" dirty="0" smtClean="0"/>
              <a:t>Helping people recognize the limits and requirements of many public programs to make an informed choice about their use. </a:t>
            </a:r>
          </a:p>
          <a:p>
            <a:pPr fontAlgn="auto">
              <a:lnSpc>
                <a:spcPct val="100000"/>
              </a:lnSpc>
              <a:spcAft>
                <a:spcPts val="0"/>
              </a:spcAft>
              <a:defRPr/>
            </a:pPr>
            <a:r>
              <a:rPr lang="en-US" sz="2200" dirty="0" smtClean="0"/>
              <a:t>Helping people consider the options in private pay and the pros/cons of each based on their unique needs. For example, should they hire for themselves, hire through a program, get care for specific duties or care for respite, etc. </a:t>
            </a:r>
          </a:p>
          <a:p>
            <a:pPr fontAlgn="auto">
              <a:lnSpc>
                <a:spcPct val="100000"/>
              </a:lnSpc>
              <a:spcAft>
                <a:spcPts val="0"/>
              </a:spcAft>
              <a:defRPr/>
            </a:pPr>
            <a:r>
              <a:rPr lang="en-US" sz="2200" dirty="0" smtClean="0"/>
              <a:t>Help people find or connect to places that can provide private pay services.</a:t>
            </a:r>
          </a:p>
        </p:txBody>
      </p:sp>
    </p:spTree>
    <p:extLst>
      <p:ext uri="{BB962C8B-B14F-4D97-AF65-F5344CB8AC3E}">
        <p14:creationId xmlns:p14="http://schemas.microsoft.com/office/powerpoint/2010/main" val="2069234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Private Pay Services and Supports (2/2)</a:t>
            </a:r>
          </a:p>
        </p:txBody>
      </p:sp>
      <p:sp>
        <p:nvSpPr>
          <p:cNvPr id="3" name="Content Placeholder 2"/>
          <p:cNvSpPr>
            <a:spLocks noGrp="1"/>
          </p:cNvSpPr>
          <p:nvPr>
            <p:ph idx="1"/>
          </p:nvPr>
        </p:nvSpPr>
        <p:spPr>
          <a:xfrm>
            <a:off x="838200" y="1825625"/>
            <a:ext cx="10515600" cy="4840288"/>
          </a:xfrm>
        </p:spPr>
        <p:txBody>
          <a:bodyPr rtlCol="0">
            <a:noAutofit/>
          </a:bodyPr>
          <a:lstStyle/>
          <a:p>
            <a:pPr fontAlgn="auto">
              <a:lnSpc>
                <a:spcPct val="100000"/>
              </a:lnSpc>
              <a:spcAft>
                <a:spcPts val="0"/>
              </a:spcAft>
              <a:defRPr/>
            </a:pPr>
            <a:r>
              <a:rPr lang="en-US" sz="2200" dirty="0" smtClean="0"/>
              <a:t>Help people consider the financial implications of options and assist them in considering various approaches. For example, budgeting, roommates, live in help in exchange for room and board, reverse mortgages, long-term care insurance, etc. </a:t>
            </a:r>
          </a:p>
          <a:p>
            <a:pPr fontAlgn="auto">
              <a:lnSpc>
                <a:spcPct val="100000"/>
              </a:lnSpc>
              <a:spcAft>
                <a:spcPts val="0"/>
              </a:spcAft>
              <a:defRPr/>
            </a:pPr>
            <a:r>
              <a:rPr lang="en-US" sz="2200" dirty="0" smtClean="0"/>
              <a:t>Help people research options and engage decision support. For example, weighing the pros and cons of each decision, such as the cost of services, having strangers in the home, maintaining friendships after a move, easy access to medical care and transportation, etc. </a:t>
            </a:r>
          </a:p>
          <a:p>
            <a:pPr fontAlgn="auto">
              <a:lnSpc>
                <a:spcPct val="100000"/>
              </a:lnSpc>
              <a:spcAft>
                <a:spcPts val="0"/>
              </a:spcAft>
              <a:defRPr/>
            </a:pPr>
            <a:r>
              <a:rPr lang="en-US" sz="2200" dirty="0" smtClean="0"/>
              <a:t>Helping people manage problems with private pay workers, such as theft, poor performance, and abuse or neglect issues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Use of Local and Community Resources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Local and community low-cost, no-cost, or sliding fee services and supports are often available in a community. With a good person-centered plan in place, the Person-Centered Counseling professional can organize options that may make sense and help the people and their caregivers consider some of these.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Use of Local and Community Resources (2/3) </a:t>
            </a:r>
          </a:p>
        </p:txBody>
      </p:sp>
      <p:sp>
        <p:nvSpPr>
          <p:cNvPr id="3" name="Content Placeholder 2"/>
          <p:cNvSpPr>
            <a:spLocks noGrp="1"/>
          </p:cNvSpPr>
          <p:nvPr>
            <p:ph idx="1"/>
          </p:nvPr>
        </p:nvSpPr>
        <p:spPr/>
        <p:txBody>
          <a:bodyPr rtlCol="0">
            <a:normAutofit lnSpcReduction="10000"/>
          </a:bodyPr>
          <a:lstStyle/>
          <a:p>
            <a:pPr marL="0" indent="0" fontAlgn="auto">
              <a:spcAft>
                <a:spcPts val="0"/>
              </a:spcAft>
              <a:buNone/>
              <a:defRPr/>
            </a:pPr>
            <a:r>
              <a:rPr lang="en-US" sz="2400" dirty="0" smtClean="0"/>
              <a:t>The following are some different types of options that may be available to people: </a:t>
            </a:r>
          </a:p>
          <a:p>
            <a:pPr fontAlgn="auto">
              <a:spcAft>
                <a:spcPts val="0"/>
              </a:spcAft>
              <a:defRPr/>
            </a:pPr>
            <a:r>
              <a:rPr lang="en-US" sz="2200" b="1" dirty="0" smtClean="0"/>
              <a:t>Health-care coverage of items and support. </a:t>
            </a:r>
            <a:r>
              <a:rPr lang="en-US" sz="2200" dirty="0" smtClean="0"/>
              <a:t>For example, durable equipment, acute care, care navigators.</a:t>
            </a:r>
          </a:p>
          <a:p>
            <a:pPr fontAlgn="auto">
              <a:spcAft>
                <a:spcPts val="0"/>
              </a:spcAft>
              <a:defRPr/>
            </a:pPr>
            <a:r>
              <a:rPr lang="en-US" sz="2200" b="1" dirty="0" smtClean="0"/>
              <a:t>Assistance focused options. </a:t>
            </a:r>
            <a:r>
              <a:rPr lang="en-US" sz="2200" dirty="0" smtClean="0"/>
              <a:t>For example, support for life’s basics: food, clothing, shelter, utilities, and health related. </a:t>
            </a:r>
          </a:p>
          <a:p>
            <a:pPr fontAlgn="auto">
              <a:spcAft>
                <a:spcPts val="0"/>
              </a:spcAft>
              <a:defRPr/>
            </a:pPr>
            <a:r>
              <a:rPr lang="en-US" sz="2200" b="1" dirty="0" smtClean="0"/>
              <a:t>Targeted enrichment. </a:t>
            </a:r>
            <a:r>
              <a:rPr lang="en-US" sz="2200" dirty="0" smtClean="0"/>
              <a:t>For example cultural, academic, arts-through schools, museums, cultural centers, libraries, universities, etc. </a:t>
            </a:r>
          </a:p>
          <a:p>
            <a:pPr fontAlgn="auto">
              <a:spcAft>
                <a:spcPts val="0"/>
              </a:spcAft>
              <a:defRPr/>
            </a:pPr>
            <a:r>
              <a:rPr lang="en-US" sz="2200" b="1" dirty="0" smtClean="0"/>
              <a:t>Community. </a:t>
            </a:r>
            <a:r>
              <a:rPr lang="en-US" sz="2200" dirty="0" smtClean="0"/>
              <a:t>For example, meet-ups, 12-steps, support groups, clubs, member services at banks, health clubs, etc. </a:t>
            </a:r>
          </a:p>
          <a:p>
            <a:pPr fontAlgn="auto">
              <a:spcAft>
                <a:spcPts val="0"/>
              </a:spcAft>
              <a:defRPr/>
            </a:pPr>
            <a:r>
              <a:rPr lang="en-US" sz="2200" b="1" dirty="0" smtClean="0"/>
              <a:t>Work-based or faith-based support. </a:t>
            </a:r>
            <a:r>
              <a:rPr lang="en-US" sz="2200" dirty="0" smtClean="0"/>
              <a:t>For example, employee assistance programs; services and prayer groups, communal meals, toys for tots, etc.</a:t>
            </a:r>
          </a:p>
        </p:txBody>
      </p:sp>
    </p:spTree>
    <p:extLst>
      <p:ext uri="{BB962C8B-B14F-4D97-AF65-F5344CB8AC3E}">
        <p14:creationId xmlns:p14="http://schemas.microsoft.com/office/powerpoint/2010/main" val="528179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Use of Local and Community Resources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Each community is different. Some have many of these options available. Others have few. You likely have some resource databases available to you in your role. Check with your employer to find out what support you have for identifying these types of resources. Also, a full lesson in the long-term services and supports course is devoted to learning more about community supports.</a:t>
            </a:r>
          </a:p>
        </p:txBody>
      </p:sp>
    </p:spTree>
    <p:extLst>
      <p:ext uri="{BB962C8B-B14F-4D97-AF65-F5344CB8AC3E}">
        <p14:creationId xmlns:p14="http://schemas.microsoft.com/office/powerpoint/2010/main" val="13449120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4008304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No Wrong Door (NWD) Support for Using Local Resources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Person-Centered Counseling professionals should actively consider the use of any resources available in the community that matches well with the person’s goals. They should think creatively about this. They can support the person and caregivers as needed to pull together these supports. The following are basics of this role: </a:t>
            </a:r>
          </a:p>
          <a:p>
            <a:pPr fontAlgn="auto">
              <a:spcAft>
                <a:spcPts val="0"/>
              </a:spcAft>
              <a:defRPr/>
            </a:pPr>
            <a:r>
              <a:rPr lang="en-US" sz="2400" dirty="0" smtClean="0"/>
              <a:t>Support people in finding community supports (based on plan goals) </a:t>
            </a:r>
          </a:p>
          <a:p>
            <a:pPr fontAlgn="auto">
              <a:spcAft>
                <a:spcPts val="0"/>
              </a:spcAft>
              <a:defRPr/>
            </a:pPr>
            <a:r>
              <a:rPr lang="en-US" sz="2400" dirty="0" smtClean="0"/>
              <a:t>Support people in considering if a community support is something that might work for them </a:t>
            </a:r>
          </a:p>
          <a:p>
            <a:pPr fontAlgn="auto">
              <a:spcAft>
                <a:spcPts val="0"/>
              </a:spcAft>
              <a:defRPr/>
            </a:pPr>
            <a:r>
              <a:rPr lang="en-US" sz="2400" dirty="0" smtClean="0"/>
              <a:t>Supporting people in navigating and completing any eligibility requirements.</a:t>
            </a:r>
          </a:p>
          <a:p>
            <a:pPr marL="0" indent="0" fontAlgn="auto">
              <a:spcAft>
                <a:spcPts val="0"/>
              </a:spcAft>
              <a:buNone/>
              <a:defRPr/>
            </a:pPr>
            <a:r>
              <a:rPr lang="en-US" sz="2400" dirty="0" smtClean="0"/>
              <a:t>The course on long-term services and supports in this training program provides more detail about local resources and how to connect to them.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Follow-up with Natural Supports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There is a lesson on follow-up and its importance in person-centered counseling in this course. It’s important to consider the need for follow-up with any type of support arrangement. First plans are often based on best guesses and a lot of unknowns. The person’s situation might change. Caregiver or other supporters’ situations might change. What seemed like a good idea or match at the time might prove to be less than satisfactory. Try asking the person from their perspective, what might get in the way of the plan working. Problem-solve resources, support, or other methods of avoiding these issues. Ensure follow-up timing is good to catch concerns early.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Follow-up with Natural Supports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When working with family or unpaid caregivers, it is important to ensure follow-up is not seen as “checking up” on them. If things prove to be difficult, it’s important everyone involved sees you, the Person-Centered Counseling professional, as a support and ally. Ideally the person and their caregivers would feel free to contact you quickly and frequently as they sort this out. You should make it clear that it’s likely there will be some bumps. Let people know that you want to be contacted. You should also ask for permission to follow-up at a specific time and in a way that makes sense given the plan.</a:t>
            </a:r>
          </a:p>
        </p:txBody>
      </p:sp>
    </p:spTree>
    <p:extLst>
      <p:ext uri="{BB962C8B-B14F-4D97-AF65-F5344CB8AC3E}">
        <p14:creationId xmlns:p14="http://schemas.microsoft.com/office/powerpoint/2010/main" val="829316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a:xfrm>
            <a:off x="838200" y="1825625"/>
            <a:ext cx="10515600" cy="4867275"/>
          </a:xfrm>
        </p:spPr>
        <p:txBody>
          <a:bodyPr rtlCol="0">
            <a:normAutofit/>
          </a:bodyPr>
          <a:lstStyle/>
          <a:p>
            <a:pPr fontAlgn="auto">
              <a:lnSpc>
                <a:spcPct val="100000"/>
              </a:lnSpc>
              <a:spcAft>
                <a:spcPts val="0"/>
              </a:spcAft>
              <a:defRPr/>
            </a:pPr>
            <a:r>
              <a:rPr lang="en-US" sz="2400" dirty="0" smtClean="0"/>
              <a:t>Natural supports are part of everyone’s life. They are made up of family members, friends and acquaintances. They help to make our life meaningful and rewarding. We all depend on others to get by. </a:t>
            </a:r>
          </a:p>
          <a:p>
            <a:pPr fontAlgn="auto">
              <a:lnSpc>
                <a:spcPct val="100000"/>
              </a:lnSpc>
              <a:spcAft>
                <a:spcPts val="0"/>
              </a:spcAft>
              <a:defRPr/>
            </a:pPr>
            <a:r>
              <a:rPr lang="en-US" sz="2400" dirty="0" smtClean="0"/>
              <a:t>Natural supporters can be part of creating a plan. They can be connected to specific action steps. They are an important asset when exploring and identifying options. </a:t>
            </a:r>
          </a:p>
          <a:p>
            <a:pPr fontAlgn="auto">
              <a:lnSpc>
                <a:spcPct val="100000"/>
              </a:lnSpc>
              <a:spcAft>
                <a:spcPts val="0"/>
              </a:spcAft>
              <a:defRPr/>
            </a:pPr>
            <a:r>
              <a:rPr lang="en-US" sz="2400" dirty="0" smtClean="0"/>
              <a:t>Private pay options may be something the person has not considered or has had misconceptions about. Person-Centered Counseling professionals can help people understand the implications of this option. They can help meet needs today and be part of a plan for the future.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825625"/>
            <a:ext cx="10515600" cy="4867275"/>
          </a:xfrm>
        </p:spPr>
        <p:txBody>
          <a:bodyPr rtlCol="0">
            <a:normAutofit/>
          </a:bodyPr>
          <a:lstStyle/>
          <a:p>
            <a:pPr fontAlgn="auto">
              <a:lnSpc>
                <a:spcPct val="100000"/>
              </a:lnSpc>
              <a:spcAft>
                <a:spcPts val="0"/>
              </a:spcAft>
              <a:defRPr/>
            </a:pPr>
            <a:r>
              <a:rPr lang="en-US" sz="2400" dirty="0" smtClean="0"/>
              <a:t>There may be local resources useful in supporting people in achieving their goals. These may be in the form of assistance or enrichment. They are often the same community resources anyone can use. </a:t>
            </a:r>
          </a:p>
          <a:p>
            <a:pPr fontAlgn="auto">
              <a:lnSpc>
                <a:spcPct val="100000"/>
              </a:lnSpc>
              <a:spcAft>
                <a:spcPts val="0"/>
              </a:spcAft>
              <a:defRPr/>
            </a:pPr>
            <a:r>
              <a:rPr lang="en-US" sz="2400" dirty="0" smtClean="0"/>
              <a:t>A plan that relies on natural support can benefit from follow-up like other plans. However, make sure the person and unpaid caregivers see this as supportive. They shouldn’t feel as if they are being evaluated. Proactively scheduling follow-up can help.</a:t>
            </a:r>
          </a:p>
        </p:txBody>
      </p:sp>
    </p:spTree>
    <p:extLst>
      <p:ext uri="{BB962C8B-B14F-4D97-AF65-F5344CB8AC3E}">
        <p14:creationId xmlns:p14="http://schemas.microsoft.com/office/powerpoint/2010/main" val="3039494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(3/3)</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support people in identifying and incorporating natural supports, private pay, and local resource options into their plan in a person-centered way.</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2513586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Person-Centered Counseling (PCC) professionals help people describe their situations and hopes in a person-centered way. The understanding of the person’s situation and how they prefer to handle it is based on the individual’s own values, beliefs, and preferences. The plan is never is defined by or described in terms of service eligibility.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PCC professionals must work with people to try to achieve their goals. There are many reasons to look at meeting needs with natural supports first. For many people, local or generic resources and private pay options are going to be given first consideration over larger, publically funded options. This lesson helps you support people in thinking about these resources as part of their plans.</a:t>
            </a:r>
          </a:p>
        </p:txBody>
      </p:sp>
    </p:spTree>
    <p:extLst>
      <p:ext uri="{BB962C8B-B14F-4D97-AF65-F5344CB8AC3E}">
        <p14:creationId xmlns:p14="http://schemas.microsoft.com/office/powerpoint/2010/main" val="2023895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support people in identifying and incorporating natural supports, private pay, and local resource options into their plan in a person-centered way.</a:t>
            </a:r>
          </a:p>
        </p:txBody>
      </p:sp>
    </p:spTree>
    <p:extLst>
      <p:ext uri="{BB962C8B-B14F-4D97-AF65-F5344CB8AC3E}">
        <p14:creationId xmlns:p14="http://schemas.microsoft.com/office/powerpoint/2010/main" val="1947424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Benefits of Natural Supports and Other Community Resources (1/2)</a:t>
            </a:r>
          </a:p>
        </p:txBody>
      </p:sp>
      <p:sp>
        <p:nvSpPr>
          <p:cNvPr id="3" name="Content Placeholder 2"/>
          <p:cNvSpPr>
            <a:spLocks noGrp="1"/>
          </p:cNvSpPr>
          <p:nvPr>
            <p:ph idx="1"/>
          </p:nvPr>
        </p:nvSpPr>
        <p:spPr>
          <a:xfrm>
            <a:off x="838200" y="1885585"/>
            <a:ext cx="10515600" cy="4351338"/>
          </a:xfrm>
        </p:spPr>
        <p:txBody>
          <a:bodyPr rtlCol="0">
            <a:normAutofit/>
          </a:bodyPr>
          <a:lstStyle/>
          <a:p>
            <a:pPr marL="0" indent="0" fontAlgn="auto">
              <a:lnSpc>
                <a:spcPct val="100000"/>
              </a:lnSpc>
              <a:spcAft>
                <a:spcPts val="0"/>
              </a:spcAft>
              <a:buNone/>
              <a:defRPr/>
            </a:pPr>
            <a:r>
              <a:rPr lang="en-US" sz="2400" dirty="0" smtClean="0"/>
              <a:t>Natural supports include people we may already know. They are friends, family, and coworkers. They are the people we see regularly. They could include people like our neighbors or the familiar barista at our favorite coffee shop. They can include people we know from our places of worship or community groups, such as Alcoholics Anonymous.</a:t>
            </a:r>
            <a:endParaRPr lang="en-US" altLang="en-US" sz="2400" dirty="0" smtClean="0"/>
          </a:p>
        </p:txBody>
      </p:sp>
    </p:spTree>
    <p:extLst>
      <p:ext uri="{BB962C8B-B14F-4D97-AF65-F5344CB8AC3E}">
        <p14:creationId xmlns:p14="http://schemas.microsoft.com/office/powerpoint/2010/main" val="2124749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Benefits of Natural Supports and Other Community Resources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Community resources are available to anyone in the community. They include things such as cab services or city buses for transportation. They could include shops where handy gadgets are sold that make life easier. Thinking about things that are commonly available to anyone when putting together a person-centered plan is a good idea. These options are typically less expensive and more quickly available than specialized services and supports.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Considering Natural and Community Supports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Each person’s situation will be unique. The idea of encouraging natural support is not to prevent people from having access to needed services or supports. Nor is it to make assumptions about who a person wants involved in their care and how. Some will have many close ties to family or other unpaid supporters who may be able to help them. Some will have few.</a:t>
            </a:r>
          </a:p>
        </p:txBody>
      </p:sp>
    </p:spTree>
    <p:extLst>
      <p:ext uri="{BB962C8B-B14F-4D97-AF65-F5344CB8AC3E}">
        <p14:creationId xmlns:p14="http://schemas.microsoft.com/office/powerpoint/2010/main" val="841636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Considering Natural and Community Supports (2/2)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Whether you use a relationship map formally or not, you can see the value of knowing who the person relies on and who relies on them. Also, keep in mind that each family member or other unpaid supporter will be unique. They will have their own ideas about what they see as their roles. They will also have different capacities to provide support, as well as the talents and gifts they bring to the situation. It’s important to explore these carefully with the person and supporters.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c677V7nVhYX+9PuQSZl/xCCiRA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OxlWxPGXayCDnqVhYCmyqWEyMhk="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55EA9BEA-05A6-4B76-B5E8-F636749D7182}">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1311</TotalTime>
  <Words>3202</Words>
  <Application>Microsoft Office PowerPoint</Application>
  <PresentationFormat>Widescreen</PresentationFormat>
  <Paragraphs>117</Paragraphs>
  <Slides>25</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(1/3)</vt:lpstr>
      <vt:lpstr>Welcome! (2/3)</vt:lpstr>
      <vt:lpstr>Welcome! (3/3)</vt:lpstr>
      <vt:lpstr>Benefits of Natural Supports and Other Community Resources (1/2)</vt:lpstr>
      <vt:lpstr>Benefits of Natural Supports and Other Community Resources (2/2)</vt:lpstr>
      <vt:lpstr>Considering Natural and Community Supports (1/2) </vt:lpstr>
      <vt:lpstr>Considering Natural and Community Supports (2/2) </vt:lpstr>
      <vt:lpstr>Involving Natural Supports in Planning (1/3)</vt:lpstr>
      <vt:lpstr>Involving Natural Supports in Planning (2/3) </vt:lpstr>
      <vt:lpstr>Involving Natural Supports in Planning (3/3) </vt:lpstr>
      <vt:lpstr>Taking Care of Family or Unpaid Caregivers (1/2) </vt:lpstr>
      <vt:lpstr>Taking Care of Family or Unpaid Caregivers (2/2)</vt:lpstr>
      <vt:lpstr>Private Pay Services and Supports (1/2) </vt:lpstr>
      <vt:lpstr>Private Pay Services and Supports (2/2)</vt:lpstr>
      <vt:lpstr>Use of Local and Community Resources (1/3)</vt:lpstr>
      <vt:lpstr>Use of Local and Community Resources (2/3) </vt:lpstr>
      <vt:lpstr>Use of Local and Community Resources (3/3)</vt:lpstr>
      <vt:lpstr>No Wrong Door (NWD) Support for Using Local Resources </vt:lpstr>
      <vt:lpstr>Follow-up with Natural Supports (1/2)</vt:lpstr>
      <vt:lpstr>Follow-up with Natural Supports (2/2)</vt:lpstr>
      <vt:lpstr>Conclusion and Lesson Review (1/3) </vt:lpstr>
      <vt:lpstr>Conclusion and Lesson Review (2/3) </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Considering and Using Natural Supports, Private Pay, and Community Resources in Planning</dc:title>
  <dc:subject>Considering and Using Natural Supports, Private Pay, and Community Resources in Planning</dc:subject>
  <dc:creator>Administration for Community Living (ACL)</dc:creator>
  <cp:keywords>PCC, PCT, NWD, supports, private, pay, community, resources, plan, planning, values, beliefs, preferences, local</cp:keywords>
  <cp:lastModifiedBy>Chang, Rebecca</cp:lastModifiedBy>
  <cp:revision>14</cp:revision>
  <dcterms:created xsi:type="dcterms:W3CDTF">2019-09-06T17:37:31Z</dcterms:created>
  <dcterms:modified xsi:type="dcterms:W3CDTF">2019-12-31T15:54:36Z</dcterms:modified>
</cp:coreProperties>
</file>