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20" r:id="rId1"/>
  </p:sldMasterIdLst>
  <p:notesMasterIdLst>
    <p:notesMasterId r:id="rId9"/>
  </p:notesMasterIdLst>
  <p:sldIdLst>
    <p:sldId id="256" r:id="rId2"/>
    <p:sldId id="266" r:id="rId3"/>
    <p:sldId id="257" r:id="rId4"/>
    <p:sldId id="258" r:id="rId5"/>
    <p:sldId id="264" r:id="rId6"/>
    <p:sldId id="268" r:id="rId7"/>
    <p:sldId id="267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43196" autoAdjust="0"/>
  </p:normalViewPr>
  <p:slideViewPr>
    <p:cSldViewPr snapToGrid="0">
      <p:cViewPr varScale="1">
        <p:scale>
          <a:sx n="37" d="100"/>
          <a:sy n="37" d="100"/>
        </p:scale>
        <p:origin x="2448" y="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B6B2C6A-4AAC-4278-AF21-E568787CA5F5}" type="datetimeFigureOut">
              <a:rPr lang="en-US" smtClean="0"/>
              <a:t>8/16/2021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9A3371-E99A-4434-B004-2A8DA91C2F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00380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https://www.doh.wa.gov/Portals/1/Documents/1600/coronavirus/348-801-AddressingVaccineHesitancy.pdf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69A3371-E99A-4434-B004-2A8DA91C2F1C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48798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-6843" y="3887812"/>
            <a:ext cx="12195668" cy="457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Rectangle 6"/>
          <p:cNvSpPr/>
          <p:nvPr/>
        </p:nvSpPr>
        <p:spPr>
          <a:xfrm>
            <a:off x="-6843" y="2059012"/>
            <a:ext cx="12195668" cy="18288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5488" y="2166364"/>
            <a:ext cx="11247120" cy="1739347"/>
          </a:xfrm>
        </p:spPr>
        <p:txBody>
          <a:bodyPr tIns="45720" bIns="45720" anchor="ctr">
            <a:normAutofit/>
          </a:bodyPr>
          <a:lstStyle>
            <a:lvl1pPr algn="ctr">
              <a:lnSpc>
                <a:spcPct val="80000"/>
              </a:lnSpc>
              <a:defRPr sz="6000" spc="150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47472" y="3913632"/>
            <a:ext cx="11506200" cy="457200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20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ln>
            <a:noFill/>
          </a:ln>
        </p:spPr>
        <p:txBody>
          <a:bodyPr/>
          <a:lstStyle>
            <a:lvl1pPr>
              <a:defRPr>
                <a:solidFill>
                  <a:srgbClr val="00B050"/>
                </a:solidFill>
              </a:defRPr>
            </a:lvl1pPr>
          </a:lstStyle>
          <a:p>
            <a:fld id="{48A87A34-81AB-432B-8DAE-1953F412C126}" type="datetimeFigureOut">
              <a:rPr lang="en-US" smtClean="0"/>
              <a:pPr/>
              <a:t>8/16/2021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ln>
            <a:noFill/>
          </a:ln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1D1402FE-BD17-4F9D-8020-9E0D1D9F423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21333" y="223813"/>
            <a:ext cx="2133939" cy="1259250"/>
          </a:xfrm>
          <a:prstGeom prst="rect">
            <a:avLst/>
          </a:prstGeom>
        </p:spPr>
      </p:pic>
      <p:pic>
        <p:nvPicPr>
          <p:cNvPr id="1026" name="Picture 2" descr="Job Description - Independent Living Program Manager (10154) (21141284)">
            <a:extLst>
              <a:ext uri="{FF2B5EF4-FFF2-40B4-BE49-F238E27FC236}">
                <a16:creationId xmlns:a16="http://schemas.microsoft.com/office/drawing/2014/main" id="{49B81B48-1F18-463D-94A8-31F6A7457DC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322" y="6990"/>
            <a:ext cx="2471728" cy="19361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4493640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8/16/2021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61812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019312" y="0"/>
            <a:ext cx="27432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60624" y="274638"/>
            <a:ext cx="2402380" cy="5897562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199" y="274638"/>
            <a:ext cx="7973291" cy="5897562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422854"/>
            <a:ext cx="2743196" cy="365125"/>
          </a:xfrm>
        </p:spPr>
        <p:txBody>
          <a:bodyPr/>
          <a:lstStyle/>
          <a:p>
            <a:fld id="{48A87A34-81AB-432B-8DAE-1953F412C126}" type="datetimeFigureOut">
              <a:rPr lang="en-US" smtClean="0"/>
              <a:t>8/16/2021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776135" y="6422854"/>
            <a:ext cx="4279669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3048" y="6422854"/>
            <a:ext cx="879759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24466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cap="none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02919" y="2011680"/>
            <a:ext cx="9784080" cy="3944506"/>
          </a:xfrm>
        </p:spPr>
        <p:txBody>
          <a:bodyPr/>
          <a:lstStyle>
            <a:lvl2pPr marL="858838" indent="-342900">
              <a:buFont typeface="Courier New" panose="02070309020205020404" pitchFamily="49" charset="0"/>
              <a:buChar char="o"/>
              <a:defRPr/>
            </a:lvl2pPr>
            <a:lvl3pPr marL="1255713" indent="-285750">
              <a:buFont typeface="Wingdings" panose="05000000000000000000" pitchFamily="2" charset="2"/>
              <a:buChar char="§"/>
              <a:defRPr/>
            </a:lvl3pPr>
            <a:lvl4pPr defTabSz="1485900">
              <a:defRPr/>
            </a:lvl4pPr>
            <a:lvl5pPr>
              <a:defRPr/>
            </a:lvl5pPr>
            <a:lvl8pPr marL="1629000" indent="-228600">
              <a:buFont typeface="Wingdings" panose="05000000000000000000" pitchFamily="2" charset="2"/>
              <a:buChar char="v"/>
              <a:defRPr/>
            </a:lvl8pPr>
            <a:lvl9pPr marL="2058988" indent="-285750">
              <a:buFont typeface="Wingdings" panose="05000000000000000000" pitchFamily="2" charset="2"/>
              <a:buChar char="Ø"/>
              <a:defRPr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202919" y="6057729"/>
            <a:ext cx="3000894" cy="365125"/>
          </a:xfrm>
        </p:spPr>
        <p:txBody>
          <a:bodyPr/>
          <a:lstStyle/>
          <a:p>
            <a:fld id="{48A87A34-81AB-432B-8DAE-1953F412C126}" type="datetimeFigureOut">
              <a:rPr lang="en-US" smtClean="0"/>
              <a:t>8/16/2021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614487" y="6057729"/>
            <a:ext cx="504444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776527" y="179071"/>
            <a:ext cx="415473" cy="365125"/>
          </a:xfrm>
        </p:spPr>
        <p:txBody>
          <a:bodyPr/>
          <a:lstStyle>
            <a:lvl1pPr algn="ctr">
              <a:defRPr>
                <a:solidFill>
                  <a:srgbClr val="00B0F0"/>
                </a:solidFill>
              </a:defRPr>
            </a:lvl1pPr>
          </a:lstStyle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E3A5316-0AD3-44A1-BB55-C0661111E7F3}"/>
              </a:ext>
            </a:extLst>
          </p:cNvPr>
          <p:cNvSpPr/>
          <p:nvPr/>
        </p:nvSpPr>
        <p:spPr>
          <a:xfrm>
            <a:off x="372533" y="795867"/>
            <a:ext cx="431800" cy="43180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97939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-6843" y="2059012"/>
            <a:ext cx="12195668" cy="18288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-6843" y="3887812"/>
            <a:ext cx="12195668" cy="457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5488" y="2167128"/>
            <a:ext cx="11247120" cy="1737360"/>
          </a:xfrm>
        </p:spPr>
        <p:txBody>
          <a:bodyPr anchor="ctr">
            <a:noAutofit/>
          </a:bodyPr>
          <a:lstStyle>
            <a:lvl1pPr algn="ctr">
              <a:lnSpc>
                <a:spcPct val="80000"/>
              </a:lnSpc>
              <a:defRPr sz="6000" b="0" cap="none" spc="150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7472" y="3913212"/>
            <a:ext cx="11503152" cy="457200"/>
          </a:xfrm>
        </p:spPr>
        <p:txBody>
          <a:bodyPr anchor="t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8A87A34-81AB-432B-8DAE-1953F412C126}" type="datetimeFigureOut">
              <a:rPr lang="en-US" smtClean="0"/>
              <a:t>8/16/2021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559266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cap="all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05344" y="2011680"/>
            <a:ext cx="4754880" cy="4206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30391" y="2011680"/>
            <a:ext cx="4754880" cy="4206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8/16/2021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11318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07008" y="1913470"/>
            <a:ext cx="4754880" cy="743094"/>
          </a:xfrm>
        </p:spPr>
        <p:txBody>
          <a:bodyPr anchor="ctr">
            <a:normAutofit/>
          </a:bodyPr>
          <a:lstStyle>
            <a:lvl1pPr marL="0" indent="0">
              <a:buNone/>
              <a:defRPr sz="21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07008" y="2656566"/>
            <a:ext cx="4754880" cy="35661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31230" y="1913470"/>
            <a:ext cx="4754880" cy="743094"/>
          </a:xfrm>
        </p:spPr>
        <p:txBody>
          <a:bodyPr anchor="ctr">
            <a:normAutofit/>
          </a:bodyPr>
          <a:lstStyle>
            <a:lvl1pPr marL="0" indent="0">
              <a:buNone/>
              <a:defRPr sz="21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31230" y="2656564"/>
            <a:ext cx="4754880" cy="35661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8/16/2021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27046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8/16/2021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93381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8/16/2021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68375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07008" y="2120054"/>
            <a:ext cx="6126480" cy="4114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789023" y="2147486"/>
            <a:ext cx="3200400" cy="3432319"/>
          </a:xfrm>
        </p:spPr>
        <p:txBody>
          <a:bodyPr>
            <a:normAutofit/>
          </a:bodyPr>
          <a:lstStyle>
            <a:lvl1pPr marL="0" indent="0">
              <a:lnSpc>
                <a:spcPct val="95000"/>
              </a:lnSpc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8/16/2021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71336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80160" y="2211494"/>
            <a:ext cx="6126480" cy="3931920"/>
          </a:xfrm>
          <a:solidFill>
            <a:schemeClr val="tx2">
              <a:lumMod val="60000"/>
              <a:lumOff val="40000"/>
            </a:schemeClr>
          </a:solidFill>
        </p:spPr>
        <p:txBody>
          <a:bodyPr tIns="365760" anchor="t"/>
          <a:lstStyle>
            <a:lvl1pPr marL="0" indent="0" algn="ctr">
              <a:buNone/>
              <a:defRPr sz="3200">
                <a:solidFill>
                  <a:schemeClr val="tx1">
                    <a:lumMod val="50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790688" y="2150621"/>
            <a:ext cx="3200400" cy="3429000"/>
          </a:xfrm>
        </p:spPr>
        <p:txBody>
          <a:bodyPr>
            <a:normAutofit/>
          </a:bodyPr>
          <a:lstStyle>
            <a:lvl1pPr marL="0" indent="0">
              <a:lnSpc>
                <a:spcPct val="95000"/>
              </a:lnSpc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8/16/2021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24503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83" y="176109"/>
            <a:ext cx="12188952" cy="164591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02919" y="284176"/>
            <a:ext cx="9784080" cy="15087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02919" y="2011680"/>
            <a:ext cx="9784080" cy="368844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62186" y="6002424"/>
            <a:ext cx="3000894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l">
              <a:defRPr sz="1050">
                <a:solidFill>
                  <a:schemeClr val="tx1"/>
                </a:solidFill>
              </a:defRPr>
            </a:lvl1pPr>
          </a:lstStyle>
          <a:p>
            <a:fld id="{48A87A34-81AB-432B-8DAE-1953F412C126}" type="datetimeFigureOut">
              <a:rPr lang="en-US" smtClean="0"/>
              <a:pPr/>
              <a:t>8/16/2021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593080" y="5956186"/>
            <a:ext cx="50444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58927" y="6422854"/>
            <a:ext cx="946264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 b="0">
                <a:solidFill>
                  <a:schemeClr val="tx1"/>
                </a:solidFill>
              </a:defRPr>
            </a:lvl1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1319D4D-D7A3-41B0-8AF6-07305805E0A5}"/>
              </a:ext>
            </a:extLst>
          </p:cNvPr>
          <p:cNvSpPr/>
          <p:nvPr/>
        </p:nvSpPr>
        <p:spPr>
          <a:xfrm>
            <a:off x="0" y="6657804"/>
            <a:ext cx="2847104" cy="21224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1CBD2308-7CF1-49FB-B5F5-F7AB44E8653A}"/>
              </a:ext>
            </a:extLst>
          </p:cNvPr>
          <p:cNvSpPr/>
          <p:nvPr/>
        </p:nvSpPr>
        <p:spPr>
          <a:xfrm>
            <a:off x="2847104" y="6657804"/>
            <a:ext cx="3108960" cy="206218"/>
          </a:xfrm>
          <a:prstGeom prst="rect">
            <a:avLst/>
          </a:prstGeom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6C62711F-4560-49E6-A299-676E4D4F25DC}"/>
              </a:ext>
            </a:extLst>
          </p:cNvPr>
          <p:cNvSpPr/>
          <p:nvPr/>
        </p:nvSpPr>
        <p:spPr>
          <a:xfrm>
            <a:off x="5956064" y="6657803"/>
            <a:ext cx="3108960" cy="200198"/>
          </a:xfrm>
          <a:prstGeom prst="rect">
            <a:avLst/>
          </a:prstGeom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C8F32596-F121-466A-8E3A-3A4FC8F2FC56}"/>
              </a:ext>
            </a:extLst>
          </p:cNvPr>
          <p:cNvSpPr/>
          <p:nvPr/>
        </p:nvSpPr>
        <p:spPr>
          <a:xfrm>
            <a:off x="9065024" y="6657804"/>
            <a:ext cx="3126976" cy="200196"/>
          </a:xfrm>
          <a:prstGeom prst="rect">
            <a:avLst/>
          </a:prstGeom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282848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000" kern="1200" cap="none" baseline="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tx1"/>
        </a:buClr>
        <a:buFont typeface="Cambria" panose="02040503050406030204" pitchFamily="18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571500" indent="-3429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Cambria" panose="02040503050406030204" pitchFamily="18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42950" indent="-28575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Cambria" panose="02040503050406030204" pitchFamily="18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971550" indent="-28575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Cambria" panose="02040503050406030204" pitchFamily="18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00150" indent="-28575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Cambria" panose="02040503050406030204" pitchFamily="18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2846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4718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629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18062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7" Type="http://schemas.openxmlformats.org/officeDocument/2006/relationships/image" Target="../media/image9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G"/><Relationship Id="rId5" Type="http://schemas.openxmlformats.org/officeDocument/2006/relationships/image" Target="../media/image7.png"/><Relationship Id="rId4" Type="http://schemas.openxmlformats.org/officeDocument/2006/relationships/image" Target="../media/image6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13" Type="http://schemas.openxmlformats.org/officeDocument/2006/relationships/image" Target="../media/image21.svg"/><Relationship Id="rId3" Type="http://schemas.openxmlformats.org/officeDocument/2006/relationships/image" Target="../media/image11.svg"/><Relationship Id="rId7" Type="http://schemas.openxmlformats.org/officeDocument/2006/relationships/image" Target="../media/image15.svg"/><Relationship Id="rId12" Type="http://schemas.openxmlformats.org/officeDocument/2006/relationships/image" Target="../media/image20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11" Type="http://schemas.openxmlformats.org/officeDocument/2006/relationships/image" Target="../media/image19.svg"/><Relationship Id="rId5" Type="http://schemas.openxmlformats.org/officeDocument/2006/relationships/image" Target="../media/image13.svg"/><Relationship Id="rId10" Type="http://schemas.openxmlformats.org/officeDocument/2006/relationships/image" Target="../media/image18.png"/><Relationship Id="rId4" Type="http://schemas.openxmlformats.org/officeDocument/2006/relationships/image" Target="../media/image12.png"/><Relationship Id="rId9" Type="http://schemas.openxmlformats.org/officeDocument/2006/relationships/image" Target="../media/image17.sv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AB5436-B409-4B24-9190-2DB54ACBDF1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Addressing Vaccine Hesitancy in Friends and Family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136586F-94E6-4ED6-8A53-0FEB83A3A09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94619" y="3905711"/>
            <a:ext cx="9802761" cy="443568"/>
          </a:xfrm>
        </p:spPr>
        <p:txBody>
          <a:bodyPr/>
          <a:lstStyle/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dirty="0"/>
              <a:t>Chase Smith B.S.  </a:t>
            </a:r>
            <a:endParaRPr lang="en-US" sz="1100" dirty="0"/>
          </a:p>
        </p:txBody>
      </p:sp>
    </p:spTree>
    <p:extLst>
      <p:ext uri="{BB962C8B-B14F-4D97-AF65-F5344CB8AC3E}">
        <p14:creationId xmlns:p14="http://schemas.microsoft.com/office/powerpoint/2010/main" val="21443428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855FED-2BF9-49AE-A030-CDA46733D8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 Little About Me</a:t>
            </a:r>
          </a:p>
        </p:txBody>
      </p:sp>
      <p:pic>
        <p:nvPicPr>
          <p:cNvPr id="4" name="Content Placeholder 12" descr="A group of people posing for the camera&#10;&#10;Description automatically generated with medium confidence">
            <a:extLst>
              <a:ext uri="{FF2B5EF4-FFF2-40B4-BE49-F238E27FC236}">
                <a16:creationId xmlns:a16="http://schemas.microsoft.com/office/drawing/2014/main" id="{5DE9FA52-30AE-4B60-8E03-975AF280367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142997">
            <a:off x="274383" y="1628286"/>
            <a:ext cx="2911077" cy="3881437"/>
          </a:xfrm>
          <a:prstGeom prst="rect">
            <a:avLst/>
          </a:prstGeom>
        </p:spPr>
      </p:pic>
      <p:pic>
        <p:nvPicPr>
          <p:cNvPr id="5" name="Picture 4" descr="A picture containing tree, outdoor, grass, person&#10;&#10;Description automatically generated">
            <a:extLst>
              <a:ext uri="{FF2B5EF4-FFF2-40B4-BE49-F238E27FC236}">
                <a16:creationId xmlns:a16="http://schemas.microsoft.com/office/drawing/2014/main" id="{D58B953B-56AC-4152-87FF-9F296DEED3F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2199" y="3816533"/>
            <a:ext cx="2796409" cy="2717265"/>
          </a:xfrm>
          <a:prstGeom prst="rect">
            <a:avLst/>
          </a:prstGeom>
        </p:spPr>
      </p:pic>
      <p:pic>
        <p:nvPicPr>
          <p:cNvPr id="6" name="Picture 5" descr="A person sitting in a chair holding a large fish&#10;&#10;Description automatically generated with low confidence">
            <a:extLst>
              <a:ext uri="{FF2B5EF4-FFF2-40B4-BE49-F238E27FC236}">
                <a16:creationId xmlns:a16="http://schemas.microsoft.com/office/drawing/2014/main" id="{B2C7F420-C702-42BE-A42F-F39D00ED10D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300452">
            <a:off x="3988148" y="1481208"/>
            <a:ext cx="2292286" cy="3056381"/>
          </a:xfrm>
          <a:prstGeom prst="rect">
            <a:avLst/>
          </a:prstGeom>
        </p:spPr>
      </p:pic>
      <p:grpSp>
        <p:nvGrpSpPr>
          <p:cNvPr id="7" name="Group 6">
            <a:extLst>
              <a:ext uri="{FF2B5EF4-FFF2-40B4-BE49-F238E27FC236}">
                <a16:creationId xmlns:a16="http://schemas.microsoft.com/office/drawing/2014/main" id="{E2BB66A6-3552-4E41-8E1D-40C05E5F3BF6}"/>
              </a:ext>
            </a:extLst>
          </p:cNvPr>
          <p:cNvGrpSpPr/>
          <p:nvPr/>
        </p:nvGrpSpPr>
        <p:grpSpPr>
          <a:xfrm>
            <a:off x="5890072" y="708140"/>
            <a:ext cx="4679606" cy="5578129"/>
            <a:chOff x="5743995" y="399892"/>
            <a:chExt cx="4909007" cy="6089457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CDA4258E-5BEA-4BE5-AC6D-62B6BF6907D4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 rot="20971702">
              <a:off x="6934548" y="399892"/>
              <a:ext cx="3718454" cy="2546108"/>
            </a:xfrm>
            <a:prstGeom prst="rect">
              <a:avLst/>
            </a:prstGeom>
          </p:spPr>
        </p:pic>
        <p:pic>
          <p:nvPicPr>
            <p:cNvPr id="9" name="Picture 8" descr="A picture containing text, outdoor, sport, person&#10;&#10;Description automatically generated">
              <a:extLst>
                <a:ext uri="{FF2B5EF4-FFF2-40B4-BE49-F238E27FC236}">
                  <a16:creationId xmlns:a16="http://schemas.microsoft.com/office/drawing/2014/main" id="{7CFC770C-2E9F-477B-A274-6228FACD0733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20842333">
              <a:off x="5743995" y="2858025"/>
              <a:ext cx="2905059" cy="3631324"/>
            </a:xfrm>
            <a:prstGeom prst="rect">
              <a:avLst/>
            </a:prstGeom>
          </p:spPr>
        </p:pic>
      </p:grpSp>
      <p:pic>
        <p:nvPicPr>
          <p:cNvPr id="10" name="Picture 9" descr="A person standing in front of a display&#10;&#10;Description automatically generated with low confidence">
            <a:extLst>
              <a:ext uri="{FF2B5EF4-FFF2-40B4-BE49-F238E27FC236}">
                <a16:creationId xmlns:a16="http://schemas.microsoft.com/office/drawing/2014/main" id="{2382602E-9248-41D3-8070-C6D6FECF276C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3990"/>
          <a:stretch/>
        </p:blipFill>
        <p:spPr>
          <a:xfrm rot="229303">
            <a:off x="8903741" y="3547814"/>
            <a:ext cx="3479947" cy="30345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02030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846E7A-DCF8-4965-8E91-A1ED6DB75C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What is Vaccine Hesitancy?</a:t>
            </a:r>
          </a:p>
        </p:txBody>
      </p:sp>
      <p:sp>
        <p:nvSpPr>
          <p:cNvPr id="4" name="Arrow: Left-Right 3">
            <a:extLst>
              <a:ext uri="{FF2B5EF4-FFF2-40B4-BE49-F238E27FC236}">
                <a16:creationId xmlns:a16="http://schemas.microsoft.com/office/drawing/2014/main" id="{73B6B8D9-E155-420B-85BA-C1F1A9C17779}"/>
              </a:ext>
            </a:extLst>
          </p:cNvPr>
          <p:cNvSpPr/>
          <p:nvPr/>
        </p:nvSpPr>
        <p:spPr>
          <a:xfrm>
            <a:off x="1418502" y="2184147"/>
            <a:ext cx="9224363" cy="1541220"/>
          </a:xfrm>
          <a:prstGeom prst="leftRightArrow">
            <a:avLst>
              <a:gd name="adj1" fmla="val 100000"/>
              <a:gd name="adj2" fmla="val 23617"/>
            </a:avLst>
          </a:prstGeom>
          <a:gradFill flip="none" rotWithShape="1">
            <a:gsLst>
              <a:gs pos="60000">
                <a:srgbClr val="FFFF00"/>
              </a:gs>
              <a:gs pos="20000">
                <a:srgbClr val="00B050"/>
              </a:gs>
              <a:gs pos="100000">
                <a:srgbClr val="C00000"/>
              </a:gs>
            </a:gsLst>
            <a:lin ang="0" scaled="1"/>
            <a:tileRect/>
          </a:gra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06967325-7385-4EC6-921C-5F26F672DB5B}"/>
              </a:ext>
            </a:extLst>
          </p:cNvPr>
          <p:cNvSpPr txBox="1"/>
          <p:nvPr/>
        </p:nvSpPr>
        <p:spPr>
          <a:xfrm>
            <a:off x="1635239" y="2704184"/>
            <a:ext cx="879089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/>
              <a:t>Confident        Compliant                Hesitant                Defiant</a:t>
            </a: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6D22DAAE-2EB5-46FB-8C22-20F076C508BB}"/>
              </a:ext>
            </a:extLst>
          </p:cNvPr>
          <p:cNvGrpSpPr/>
          <p:nvPr/>
        </p:nvGrpSpPr>
        <p:grpSpPr>
          <a:xfrm>
            <a:off x="1629568" y="3273102"/>
            <a:ext cx="708906" cy="1318927"/>
            <a:chOff x="1361340" y="3619489"/>
            <a:chExt cx="708906" cy="1270655"/>
          </a:xfrm>
        </p:grpSpPr>
        <p:cxnSp>
          <p:nvCxnSpPr>
            <p:cNvPr id="19" name="Connector: Elbow 18">
              <a:extLst>
                <a:ext uri="{FF2B5EF4-FFF2-40B4-BE49-F238E27FC236}">
                  <a16:creationId xmlns:a16="http://schemas.microsoft.com/office/drawing/2014/main" id="{63B89362-1AB5-4EE0-BB92-B25C05FE44A3}"/>
                </a:ext>
              </a:extLst>
            </p:cNvPr>
            <p:cNvCxnSpPr/>
            <p:nvPr/>
          </p:nvCxnSpPr>
          <p:spPr>
            <a:xfrm rot="5400000">
              <a:off x="1100785" y="3951164"/>
              <a:ext cx="1199535" cy="678426"/>
            </a:xfrm>
            <a:prstGeom prst="bentConnector3">
              <a:avLst/>
            </a:prstGeom>
            <a:ln w="38100"/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72E82E2C-F381-4A32-85F6-6E3EC3F28CD9}"/>
                </a:ext>
              </a:extLst>
            </p:cNvPr>
            <p:cNvSpPr/>
            <p:nvPr/>
          </p:nvSpPr>
          <p:spPr>
            <a:xfrm>
              <a:off x="1999126" y="3619489"/>
              <a:ext cx="71120" cy="71120"/>
            </a:xfrm>
            <a:prstGeom prst="ellips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4" name="Oval 23">
            <a:extLst>
              <a:ext uri="{FF2B5EF4-FFF2-40B4-BE49-F238E27FC236}">
                <a16:creationId xmlns:a16="http://schemas.microsoft.com/office/drawing/2014/main" id="{67A902E3-98C0-4498-ABC2-2797E6E2B444}"/>
              </a:ext>
            </a:extLst>
          </p:cNvPr>
          <p:cNvSpPr/>
          <p:nvPr/>
        </p:nvSpPr>
        <p:spPr>
          <a:xfrm>
            <a:off x="4400539" y="3250253"/>
            <a:ext cx="80214" cy="7112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AB291841-7775-42CC-B7F1-05C6B2025110}"/>
              </a:ext>
            </a:extLst>
          </p:cNvPr>
          <p:cNvGrpSpPr/>
          <p:nvPr/>
        </p:nvGrpSpPr>
        <p:grpSpPr>
          <a:xfrm flipH="1">
            <a:off x="9697265" y="3334149"/>
            <a:ext cx="449341" cy="1270656"/>
            <a:chOff x="1361340" y="3619489"/>
            <a:chExt cx="708906" cy="1270655"/>
          </a:xfrm>
        </p:grpSpPr>
        <p:cxnSp>
          <p:nvCxnSpPr>
            <p:cNvPr id="26" name="Connector: Elbow 25">
              <a:extLst>
                <a:ext uri="{FF2B5EF4-FFF2-40B4-BE49-F238E27FC236}">
                  <a16:creationId xmlns:a16="http://schemas.microsoft.com/office/drawing/2014/main" id="{3A0FE9E3-D1B6-405E-A2EA-40D9FE50FB8F}"/>
                </a:ext>
              </a:extLst>
            </p:cNvPr>
            <p:cNvCxnSpPr/>
            <p:nvPr/>
          </p:nvCxnSpPr>
          <p:spPr>
            <a:xfrm rot="5400000">
              <a:off x="1100785" y="3951164"/>
              <a:ext cx="1199535" cy="678426"/>
            </a:xfrm>
            <a:prstGeom prst="bentConnector3">
              <a:avLst/>
            </a:prstGeom>
            <a:ln w="38100"/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8F25F2C9-1143-430A-AC21-8CB51E4E1DDB}"/>
                </a:ext>
              </a:extLst>
            </p:cNvPr>
            <p:cNvSpPr/>
            <p:nvPr/>
          </p:nvSpPr>
          <p:spPr>
            <a:xfrm>
              <a:off x="1999126" y="3619489"/>
              <a:ext cx="71120" cy="71120"/>
            </a:xfrm>
            <a:prstGeom prst="ellipse">
              <a:avLst/>
            </a:prstGeom>
            <a:ln w="38100"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8FCBA6FD-A5CC-4E02-9B41-08DF1682FF34}"/>
              </a:ext>
            </a:extLst>
          </p:cNvPr>
          <p:cNvCxnSpPr>
            <a:cxnSpLocks/>
          </p:cNvCxnSpPr>
          <p:nvPr/>
        </p:nvCxnSpPr>
        <p:spPr>
          <a:xfrm>
            <a:off x="4440646" y="3273102"/>
            <a:ext cx="0" cy="927378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2" name="TextBox 31">
            <a:extLst>
              <a:ext uri="{FF2B5EF4-FFF2-40B4-BE49-F238E27FC236}">
                <a16:creationId xmlns:a16="http://schemas.microsoft.com/office/drawing/2014/main" id="{BFDAB3CB-1372-4ABA-B2B2-9145701CDFAA}"/>
              </a:ext>
            </a:extLst>
          </p:cNvPr>
          <p:cNvSpPr txBox="1"/>
          <p:nvPr/>
        </p:nvSpPr>
        <p:spPr>
          <a:xfrm>
            <a:off x="575207" y="4582082"/>
            <a:ext cx="2239347" cy="1077218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/>
              <a:t>One who is a vaccine advocate, often goes out of their way to get vaccinated.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C301C7E7-E562-4112-AE46-DC33770F8B40}"/>
              </a:ext>
            </a:extLst>
          </p:cNvPr>
          <p:cNvSpPr txBox="1"/>
          <p:nvPr/>
        </p:nvSpPr>
        <p:spPr>
          <a:xfrm>
            <a:off x="3320972" y="4223329"/>
            <a:ext cx="2239347" cy="2308324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One who gets vaccinated because it is recommended or required in parts of their lives, may be hesitant but is often reassured with education.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29E9081E-D9D9-46CE-A576-16887848C3C1}"/>
              </a:ext>
            </a:extLst>
          </p:cNvPr>
          <p:cNvSpPr txBox="1"/>
          <p:nvPr/>
        </p:nvSpPr>
        <p:spPr>
          <a:xfrm>
            <a:off x="6291328" y="4252796"/>
            <a:ext cx="2239347" cy="2308324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Reluctancy because of distrust or misinformation that is mal-placed by different forms of media. Possible to be educated to want a vaccine.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9AD9D9F8-2F77-401A-8AC9-7C092AFE9A5F}"/>
              </a:ext>
            </a:extLst>
          </p:cNvPr>
          <p:cNvSpPr txBox="1"/>
          <p:nvPr/>
        </p:nvSpPr>
        <p:spPr>
          <a:xfrm>
            <a:off x="9026933" y="4582082"/>
            <a:ext cx="2453134" cy="1477328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Absolute refusal toward vaccinations due to legitimate health concerns or religious beliefs. </a:t>
            </a:r>
          </a:p>
        </p:txBody>
      </p: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2815CF68-DED9-4DCB-B2EC-72855A7E7ED1}"/>
              </a:ext>
            </a:extLst>
          </p:cNvPr>
          <p:cNvCxnSpPr>
            <a:cxnSpLocks/>
          </p:cNvCxnSpPr>
          <p:nvPr/>
        </p:nvCxnSpPr>
        <p:spPr>
          <a:xfrm>
            <a:off x="6894286" y="3301103"/>
            <a:ext cx="0" cy="927378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9" name="Oval 38">
            <a:extLst>
              <a:ext uri="{FF2B5EF4-FFF2-40B4-BE49-F238E27FC236}">
                <a16:creationId xmlns:a16="http://schemas.microsoft.com/office/drawing/2014/main" id="{8F8511F6-FBC3-40B8-BD99-D40724F7D20E}"/>
              </a:ext>
            </a:extLst>
          </p:cNvPr>
          <p:cNvSpPr/>
          <p:nvPr/>
        </p:nvSpPr>
        <p:spPr>
          <a:xfrm>
            <a:off x="6854179" y="3270265"/>
            <a:ext cx="80214" cy="7112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C380A3A2-9BD1-458D-A06B-62901AFF2703}"/>
              </a:ext>
            </a:extLst>
          </p:cNvPr>
          <p:cNvSpPr/>
          <p:nvPr/>
        </p:nvSpPr>
        <p:spPr>
          <a:xfrm>
            <a:off x="2267887" y="3263098"/>
            <a:ext cx="80214" cy="7112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78630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595694-B951-4B8F-B4B8-FDE4CFD4F6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RUMORS Associated With the COVID-19 Vaccine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69075BAC-5636-43FC-81DC-894A49ED23EF}"/>
              </a:ext>
            </a:extLst>
          </p:cNvPr>
          <p:cNvGrpSpPr/>
          <p:nvPr/>
        </p:nvGrpSpPr>
        <p:grpSpPr>
          <a:xfrm>
            <a:off x="535240" y="2126905"/>
            <a:ext cx="11119438" cy="3458141"/>
            <a:chOff x="540075" y="2067911"/>
            <a:chExt cx="11119438" cy="3458141"/>
          </a:xfrm>
        </p:grpSpPr>
        <p:sp>
          <p:nvSpPr>
            <p:cNvPr id="11" name="Rectangle: Rounded Corners 10">
              <a:extLst>
                <a:ext uri="{FF2B5EF4-FFF2-40B4-BE49-F238E27FC236}">
                  <a16:creationId xmlns:a16="http://schemas.microsoft.com/office/drawing/2014/main" id="{B69F0E76-001C-4D4C-9360-43D527DC84F9}"/>
                </a:ext>
              </a:extLst>
            </p:cNvPr>
            <p:cNvSpPr/>
            <p:nvPr/>
          </p:nvSpPr>
          <p:spPr>
            <a:xfrm>
              <a:off x="4605295" y="2466758"/>
              <a:ext cx="2981409" cy="2691400"/>
            </a:xfrm>
            <a:prstGeom prst="roundRect">
              <a:avLst>
                <a:gd name="adj" fmla="val 6748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5400" b="1" dirty="0">
                <a:solidFill>
                  <a:schemeClr val="tx1"/>
                </a:solidFill>
              </a:endParaRPr>
            </a:p>
          </p:txBody>
        </p:sp>
        <p:pic>
          <p:nvPicPr>
            <p:cNvPr id="12" name="Graphic 11" descr="Pregnant lady with solid fill">
              <a:extLst>
                <a:ext uri="{FF2B5EF4-FFF2-40B4-BE49-F238E27FC236}">
                  <a16:creationId xmlns:a16="http://schemas.microsoft.com/office/drawing/2014/main" id="{423DC6BF-4C33-415B-9418-38B76C54AA5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5088636" y="2661465"/>
              <a:ext cx="2222321" cy="2222321"/>
            </a:xfrm>
            <a:prstGeom prst="rect">
              <a:avLst/>
            </a:prstGeom>
          </p:spPr>
        </p:pic>
        <p:sp>
          <p:nvSpPr>
            <p:cNvPr id="14" name="Rectangle: Rounded Corners 13">
              <a:extLst>
                <a:ext uri="{FF2B5EF4-FFF2-40B4-BE49-F238E27FC236}">
                  <a16:creationId xmlns:a16="http://schemas.microsoft.com/office/drawing/2014/main" id="{F7D72DAE-9273-461B-B591-9BD921CC9BBE}"/>
                </a:ext>
              </a:extLst>
            </p:cNvPr>
            <p:cNvSpPr/>
            <p:nvPr/>
          </p:nvSpPr>
          <p:spPr>
            <a:xfrm>
              <a:off x="761610" y="2466758"/>
              <a:ext cx="2981409" cy="2691400"/>
            </a:xfrm>
            <a:prstGeom prst="roundRect">
              <a:avLst>
                <a:gd name="adj" fmla="val 6748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5400" b="1" dirty="0">
                <a:solidFill>
                  <a:schemeClr val="tx1"/>
                </a:solidFill>
              </a:endParaRPr>
            </a:p>
          </p:txBody>
        </p:sp>
        <p:pic>
          <p:nvPicPr>
            <p:cNvPr id="15" name="Graphic 14" descr="Processor with solid fill">
              <a:extLst>
                <a:ext uri="{FF2B5EF4-FFF2-40B4-BE49-F238E27FC236}">
                  <a16:creationId xmlns:a16="http://schemas.microsoft.com/office/drawing/2014/main" id="{3FB6F6FB-AA4E-4CEF-AF49-0BC474BC9F2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2288577" y="3569036"/>
              <a:ext cx="1195859" cy="1195859"/>
            </a:xfrm>
            <a:prstGeom prst="rect">
              <a:avLst/>
            </a:prstGeom>
          </p:spPr>
        </p:pic>
        <p:pic>
          <p:nvPicPr>
            <p:cNvPr id="16" name="Graphic 15" descr="Lightning bolt with solid fill">
              <a:extLst>
                <a:ext uri="{FF2B5EF4-FFF2-40B4-BE49-F238E27FC236}">
                  <a16:creationId xmlns:a16="http://schemas.microsoft.com/office/drawing/2014/main" id="{CAB17C21-A837-4FE9-A750-2CFA10A9D450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1803977" y="2890616"/>
              <a:ext cx="993058" cy="993058"/>
            </a:xfrm>
            <a:prstGeom prst="rect">
              <a:avLst/>
            </a:prstGeom>
          </p:spPr>
        </p:pic>
        <p:pic>
          <p:nvPicPr>
            <p:cNvPr id="17" name="Graphic 16" descr="Magnet with solid fill">
              <a:extLst>
                <a:ext uri="{FF2B5EF4-FFF2-40B4-BE49-F238E27FC236}">
                  <a16:creationId xmlns:a16="http://schemas.microsoft.com/office/drawing/2014/main" id="{385DD838-FF32-4C22-A470-DA64150D59E7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p:blipFill>
          <p:spPr>
            <a:xfrm rot="16376833">
              <a:off x="922174" y="3417646"/>
              <a:ext cx="1217768" cy="1217768"/>
            </a:xfrm>
            <a:prstGeom prst="rect">
              <a:avLst/>
            </a:prstGeom>
          </p:spPr>
        </p:pic>
        <p:sp>
          <p:nvSpPr>
            <p:cNvPr id="19" name="Rectangle: Rounded Corners 18">
              <a:extLst>
                <a:ext uri="{FF2B5EF4-FFF2-40B4-BE49-F238E27FC236}">
                  <a16:creationId xmlns:a16="http://schemas.microsoft.com/office/drawing/2014/main" id="{97FC81C7-C0A7-4A9B-9B07-36896B9F6AE3}"/>
                </a:ext>
              </a:extLst>
            </p:cNvPr>
            <p:cNvSpPr/>
            <p:nvPr/>
          </p:nvSpPr>
          <p:spPr>
            <a:xfrm>
              <a:off x="8448980" y="2466758"/>
              <a:ext cx="2981409" cy="2691400"/>
            </a:xfrm>
            <a:prstGeom prst="roundRect">
              <a:avLst>
                <a:gd name="adj" fmla="val 6748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5400" b="1" dirty="0">
                <a:solidFill>
                  <a:schemeClr val="tx1"/>
                </a:solidFill>
              </a:endParaRPr>
            </a:p>
          </p:txBody>
        </p:sp>
        <p:pic>
          <p:nvPicPr>
            <p:cNvPr id="20" name="Graphic 19" descr="DNA with solid fill">
              <a:extLst>
                <a:ext uri="{FF2B5EF4-FFF2-40B4-BE49-F238E27FC236}">
                  <a16:creationId xmlns:a16="http://schemas.microsoft.com/office/drawing/2014/main" id="{6513F07B-0466-4DD6-BD95-AAC8F055EAC0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/>
            </a:stretch>
          </p:blipFill>
          <p:spPr>
            <a:xfrm>
              <a:off x="8973302" y="2806243"/>
              <a:ext cx="1932764" cy="1932764"/>
            </a:xfrm>
            <a:prstGeom prst="rect">
              <a:avLst/>
            </a:prstGeom>
          </p:spPr>
        </p:pic>
        <p:pic>
          <p:nvPicPr>
            <p:cNvPr id="7" name="Graphic 6" descr="No sign outline">
              <a:extLst>
                <a:ext uri="{FF2B5EF4-FFF2-40B4-BE49-F238E27FC236}">
                  <a16:creationId xmlns:a16="http://schemas.microsoft.com/office/drawing/2014/main" id="{DDA9E20F-6943-47D2-BABB-E193B5405C30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tretch>
              <a:fillRect/>
            </a:stretch>
          </p:blipFill>
          <p:spPr>
            <a:xfrm>
              <a:off x="540075" y="2086394"/>
              <a:ext cx="3439658" cy="3439658"/>
            </a:xfrm>
            <a:prstGeom prst="rect">
              <a:avLst/>
            </a:prstGeom>
          </p:spPr>
        </p:pic>
        <p:pic>
          <p:nvPicPr>
            <p:cNvPr id="8" name="Graphic 7" descr="No sign outline">
              <a:extLst>
                <a:ext uri="{FF2B5EF4-FFF2-40B4-BE49-F238E27FC236}">
                  <a16:creationId xmlns:a16="http://schemas.microsoft.com/office/drawing/2014/main" id="{95504BB9-31C6-44B1-B3F2-632095121E07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tretch>
              <a:fillRect/>
            </a:stretch>
          </p:blipFill>
          <p:spPr>
            <a:xfrm>
              <a:off x="4449286" y="2067911"/>
              <a:ext cx="3439658" cy="3439658"/>
            </a:xfrm>
            <a:prstGeom prst="rect">
              <a:avLst/>
            </a:prstGeom>
          </p:spPr>
        </p:pic>
        <p:pic>
          <p:nvPicPr>
            <p:cNvPr id="9" name="Graphic 8" descr="No sign outline">
              <a:extLst>
                <a:ext uri="{FF2B5EF4-FFF2-40B4-BE49-F238E27FC236}">
                  <a16:creationId xmlns:a16="http://schemas.microsoft.com/office/drawing/2014/main" id="{E0973D10-E78E-472E-9405-8391EE3FBE8F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tretch>
              <a:fillRect/>
            </a:stretch>
          </p:blipFill>
          <p:spPr>
            <a:xfrm>
              <a:off x="8219855" y="2086394"/>
              <a:ext cx="3439658" cy="343965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0138403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9C3C97-E4BB-4F69-A2EA-D4A3C5FE72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What Can You Do?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D1263B5-82CA-4601-BF68-7393CCAD33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346734"/>
            <a:ext cx="10515600" cy="3169163"/>
          </a:xfrm>
        </p:spPr>
        <p:txBody>
          <a:bodyPr>
            <a:normAutofit/>
          </a:bodyPr>
          <a:lstStyle/>
          <a:p>
            <a:r>
              <a:rPr lang="en-US" b="1" dirty="0"/>
              <a:t>Acknowledge </a:t>
            </a:r>
            <a:r>
              <a:rPr lang="en-US" dirty="0"/>
              <a:t>that your friend or family member wants the best for themselves and their loved ones. </a:t>
            </a:r>
          </a:p>
          <a:p>
            <a:r>
              <a:rPr lang="en-US" b="1" dirty="0"/>
              <a:t>Ask</a:t>
            </a:r>
            <a:r>
              <a:rPr lang="en-US" dirty="0"/>
              <a:t> if there’s anything about the COVID-19 vaccine that they’re unsure about. </a:t>
            </a:r>
          </a:p>
          <a:p>
            <a:r>
              <a:rPr lang="en-US" b="1" dirty="0"/>
              <a:t>Offer</a:t>
            </a:r>
            <a:r>
              <a:rPr lang="en-US" dirty="0"/>
              <a:t> information from trusted resources (like the Centers for Disease Control and Prevention or Department of Health) that addresses their concern. </a:t>
            </a:r>
          </a:p>
          <a:p>
            <a:r>
              <a:rPr lang="en-US" b="1" dirty="0"/>
              <a:t>Share</a:t>
            </a:r>
            <a:r>
              <a:rPr lang="en-US" dirty="0"/>
              <a:t> stories that frame why you chose to get the COVID-19 vaccine. </a:t>
            </a:r>
          </a:p>
          <a:p>
            <a:r>
              <a:rPr lang="en-US" b="1" dirty="0"/>
              <a:t>Encourage</a:t>
            </a:r>
            <a:r>
              <a:rPr lang="en-US" dirty="0"/>
              <a:t> them to talk with their provider or clinic</a:t>
            </a:r>
          </a:p>
        </p:txBody>
      </p:sp>
    </p:spTree>
    <p:extLst>
      <p:ext uri="{BB962C8B-B14F-4D97-AF65-F5344CB8AC3E}">
        <p14:creationId xmlns:p14="http://schemas.microsoft.com/office/powerpoint/2010/main" val="24883833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B819C4-5DB9-433D-AB4A-6E9FE8CEE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Keep in mind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C698D2D0-12DD-4EB8-9CF3-1CB3E95B941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7159" y="2673940"/>
            <a:ext cx="10515600" cy="306361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4000" dirty="0">
                <a:effectLst/>
                <a:latin typeface="Cambria" panose="020405030504060302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Just become someone is confused or fearful about vaccines, </a:t>
            </a:r>
            <a:r>
              <a:rPr lang="en-US" sz="4000" b="1" dirty="0">
                <a:effectLst/>
                <a:latin typeface="Cambria" panose="020405030504060302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doesn’t make them a bad person</a:t>
            </a:r>
            <a:r>
              <a:rPr lang="en-US" sz="4000" dirty="0">
                <a:effectLst/>
                <a:latin typeface="Cambria" panose="020405030504060302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. People have the right and should individually assess and ask questions about all vaccines to make the best decision.</a:t>
            </a:r>
            <a:endParaRPr lang="en-US" sz="5400" dirty="0"/>
          </a:p>
        </p:txBody>
      </p:sp>
    </p:spTree>
    <p:extLst>
      <p:ext uri="{BB962C8B-B14F-4D97-AF65-F5344CB8AC3E}">
        <p14:creationId xmlns:p14="http://schemas.microsoft.com/office/powerpoint/2010/main" val="306822050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4F53B1-D6D5-4AB9-B1E5-B8DF933114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 way out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C8F8267-E916-477C-8830-A51AD35DBB0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02919" y="2149332"/>
            <a:ext cx="9784080" cy="3944506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US" sz="3600" dirty="0">
                <a:solidFill>
                  <a:schemeClr val="tx1"/>
                </a:solidFill>
              </a:rPr>
              <a:t>We have </a:t>
            </a:r>
            <a:r>
              <a:rPr lang="en-US" sz="3600" b="1" i="1" dirty="0">
                <a:solidFill>
                  <a:schemeClr val="tx1"/>
                </a:solidFill>
              </a:rPr>
              <a:t>two</a:t>
            </a:r>
            <a:r>
              <a:rPr lang="en-US" sz="3600" dirty="0">
                <a:solidFill>
                  <a:schemeClr val="tx1"/>
                </a:solidFill>
              </a:rPr>
              <a:t> available strategies to put the pandemic behind us. The </a:t>
            </a:r>
            <a:r>
              <a:rPr lang="en-US" sz="3600" b="1" i="1" dirty="0">
                <a:solidFill>
                  <a:schemeClr val="tx1"/>
                </a:solidFill>
              </a:rPr>
              <a:t>first</a:t>
            </a:r>
            <a:r>
              <a:rPr lang="en-US" sz="3600" dirty="0">
                <a:solidFill>
                  <a:schemeClr val="tx1"/>
                </a:solidFill>
              </a:rPr>
              <a:t> is we get the coronavirus and hope that we don’t have symptoms but know that it can affect any of our organ systems, cost lifelong damage or </a:t>
            </a:r>
            <a:r>
              <a:rPr lang="en-US" sz="3600" b="1" dirty="0">
                <a:solidFill>
                  <a:schemeClr val="tx1"/>
                </a:solidFill>
              </a:rPr>
              <a:t>death</a:t>
            </a:r>
            <a:r>
              <a:rPr lang="en-US" sz="3600" dirty="0">
                <a:solidFill>
                  <a:schemeClr val="tx1"/>
                </a:solidFill>
              </a:rPr>
              <a:t>, and have a limited immunity window. The </a:t>
            </a:r>
            <a:r>
              <a:rPr lang="en-US" sz="3600" b="1" i="1" dirty="0">
                <a:solidFill>
                  <a:schemeClr val="tx1"/>
                </a:solidFill>
              </a:rPr>
              <a:t>second</a:t>
            </a:r>
            <a:r>
              <a:rPr lang="en-US" sz="3600" i="1" dirty="0">
                <a:solidFill>
                  <a:schemeClr val="tx1"/>
                </a:solidFill>
              </a:rPr>
              <a:t> </a:t>
            </a:r>
            <a:r>
              <a:rPr lang="en-US" sz="3600" dirty="0">
                <a:solidFill>
                  <a:schemeClr val="tx1"/>
                </a:solidFill>
              </a:rPr>
              <a:t>is we get the COVID-19 vaccine, which could cause a few days of fever, muscle aches, and chills.</a:t>
            </a:r>
          </a:p>
          <a:p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28744581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accine Outreach">
  <a:themeElements>
    <a:clrScheme name="Custom 5">
      <a:dk1>
        <a:srgbClr val="0F6FC6"/>
      </a:dk1>
      <a:lt1>
        <a:srgbClr val="0B5394"/>
      </a:lt1>
      <a:dk2>
        <a:srgbClr val="FFFFFF"/>
      </a:dk2>
      <a:lt2>
        <a:srgbClr val="FFFFFF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Chase">
      <a:majorFont>
        <a:latin typeface="Cambria"/>
        <a:ea typeface=""/>
        <a:cs typeface=""/>
      </a:majorFont>
      <a:minorFont>
        <a:latin typeface="Cambria"/>
        <a:ea typeface=""/>
        <a:cs typeface=""/>
      </a:minorFont>
    </a:fontScheme>
    <a:fmtScheme name="Banded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120000"/>
                <a:lumMod val="107000"/>
              </a:schemeClr>
            </a:gs>
            <a:gs pos="50000">
              <a:schemeClr val="phClr">
                <a:tint val="70000"/>
                <a:satMod val="124000"/>
                <a:lumMod val="103000"/>
              </a:schemeClr>
            </a:gs>
            <a:gs pos="100000">
              <a:schemeClr val="phClr">
                <a:tint val="85000"/>
                <a:satMod val="12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5000"/>
                <a:shade val="98000"/>
                <a:satMod val="110000"/>
                <a:lumMod val="103000"/>
              </a:schemeClr>
            </a:gs>
            <a:gs pos="50000">
              <a:schemeClr val="phClr">
                <a:shade val="85000"/>
                <a:satMod val="105000"/>
                <a:lumMod val="100000"/>
              </a:schemeClr>
            </a:gs>
            <a:gs pos="100000">
              <a:schemeClr val="phClr">
                <a:shade val="60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5875" dir="5400000" algn="ctr" rotWithShape="0">
              <a:srgbClr val="000000">
                <a:alpha val="68000"/>
              </a:srgbClr>
            </a:outerShdw>
          </a:effectLst>
        </a:effectStyle>
        <a:effectStyle>
          <a:effectLst>
            <a:outerShdw blurRad="88900" dist="2794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/>
              <a:schemeClr val="phClr">
                <a:shade val="91000"/>
                <a:satMod val="105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100000"/>
                <a:shade val="0"/>
                <a:satMod val="100000"/>
              </a:schemeClr>
            </a:gs>
            <a:gs pos="100000">
              <a:schemeClr val="phClr">
                <a:shade val="100000"/>
                <a:satMod val="10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accine Outreach" id="{02228C28-448D-4A66-8E0D-1120AE0E8FDA}" vid="{13EBBE24-C152-44A6-9B1C-31081B1E4C8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481</TotalTime>
  <Words>335</Words>
  <Application>Microsoft Office PowerPoint</Application>
  <PresentationFormat>Widescreen</PresentationFormat>
  <Paragraphs>22</Paragraphs>
  <Slides>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Calibri</vt:lpstr>
      <vt:lpstr>Cambria</vt:lpstr>
      <vt:lpstr>Courier New</vt:lpstr>
      <vt:lpstr>Wingdings</vt:lpstr>
      <vt:lpstr>Vaccine Outreach</vt:lpstr>
      <vt:lpstr>Addressing Vaccine Hesitancy in Friends and Family</vt:lpstr>
      <vt:lpstr>A Little About Me</vt:lpstr>
      <vt:lpstr>What is Vaccine Hesitancy?</vt:lpstr>
      <vt:lpstr>RUMORS Associated With the COVID-19 Vaccine</vt:lpstr>
      <vt:lpstr>What Can You Do?</vt:lpstr>
      <vt:lpstr>Keep in mind</vt:lpstr>
      <vt:lpstr>A way out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Chase Smith</dc:creator>
  <cp:lastModifiedBy>Christina</cp:lastModifiedBy>
  <cp:revision>23</cp:revision>
  <dcterms:created xsi:type="dcterms:W3CDTF">2021-07-14T14:40:17Z</dcterms:created>
  <dcterms:modified xsi:type="dcterms:W3CDTF">2021-08-16T18:34:54Z</dcterms:modified>
</cp:coreProperties>
</file>