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2"/>
  </p:notesMasterIdLst>
  <p:sldIdLst>
    <p:sldId id="256" r:id="rId3"/>
    <p:sldId id="276" r:id="rId4"/>
    <p:sldId id="257" r:id="rId5"/>
    <p:sldId id="267" r:id="rId6"/>
    <p:sldId id="274" r:id="rId7"/>
    <p:sldId id="268" r:id="rId8"/>
    <p:sldId id="258" r:id="rId9"/>
    <p:sldId id="259" r:id="rId10"/>
    <p:sldId id="260" r:id="rId11"/>
    <p:sldId id="261" r:id="rId12"/>
    <p:sldId id="269" r:id="rId13"/>
    <p:sldId id="262" r:id="rId14"/>
    <p:sldId id="263" r:id="rId15"/>
    <p:sldId id="264" r:id="rId16"/>
    <p:sldId id="265" r:id="rId17"/>
    <p:sldId id="270" r:id="rId18"/>
    <p:sldId id="275" r:id="rId19"/>
    <p:sldId id="266" r:id="rId20"/>
    <p:sldId id="272" r:id="rId2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85637" autoAdjust="0"/>
  </p:normalViewPr>
  <p:slideViewPr>
    <p:cSldViewPr snapToGrid="0">
      <p:cViewPr varScale="1">
        <p:scale>
          <a:sx n="59" d="100"/>
          <a:sy n="59" d="100"/>
        </p:scale>
        <p:origin x="32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C4E3034C-7777-4160-9959-16D810504480}"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95F6B6C1-45F5-4B8C-AD4A-CE14AE973B04}" type="slidenum">
              <a:rPr lang="en-US"/>
              <a:pPr>
                <a:defRPr/>
              </a:pPr>
              <a:t>‹#›</a:t>
            </a:fld>
            <a:endParaRPr lang="en-US"/>
          </a:p>
        </p:txBody>
      </p:sp>
    </p:spTree>
    <p:extLst>
      <p:ext uri="{BB962C8B-B14F-4D97-AF65-F5344CB8AC3E}">
        <p14:creationId xmlns:p14="http://schemas.microsoft.com/office/powerpoint/2010/main" val="8009346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Welcome to the lesson on System Level Changes to Create a No Wrong Door System: Outreach, Partnerships, and Governance. This lesson is part of the course An Introduction to the No Wrong Door System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8DAF06-C4D4-4540-B982-DEA6632FA92B}"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477041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Blending and braiding is a strategy that can help people to use financial resources effectively. However, it takes some work. Each program will have specific guidelines that will influence how a person can blend or braid their financial resources. No Wrong Door Systems at the local and state level must carefully follow reporting guidance, such as that prescribed for Medicaid administrative claiming, to ensure the proper use of funding. States that pursue blending and braiding options may be able to increase their ability to meet the needs of more people while reducing duplication of effort.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69399A0-D867-4EBD-819F-7337E253BAA6}"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135549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Collecting accurate information is critical to improving services and supports for people receiving long-term services and supports. Professionals in the No Wrong Door system should follow the policies and procedures for collecting and documenting information. Each state’s No Wrong Door state administrators will decide what data is tracked and how to use it effectively.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017D7EB-F06B-4D64-8DD0-40162C96E329}"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2106167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Continuous quality improvement efforts are critical at all levels of the system. The state administrators handle statewide quality improvement. Each organization within the No Wrong Door system should look carefully at how they measure their success, and how they are improving services. States may want to measure a variety of different things. For example, states may measure how easy it is to access the No Wrong Door system. They may learn how to be more helpful to people.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04E0FCC-F8B2-4A92-8B75-C6B7CC759DC6}"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2131824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Outreach, partnerships, and governance are central components of a No Wrong Door system. You may help in developing or implementing some of these system level changes in your state.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1C4360-86C5-4F36-8058-A4447CC9B542}"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23024301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1C4360-86C5-4F36-8058-A4447CC9B542}"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2102786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Congratulations! You have now finished the lesson. Let’s take a few moments to review the key ideas and learning objectives. This lesson introduced the system level changes that states can make to build a No Wrong Door system. Outreach involves educating people and organizations about available resources and partnerships. Partnerships promote collaboration between agencies to streamline and personalized access to long-term services and supports. Statewide governance must occur to support the development and management of the No Wrong Door system.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6DC6C33-A8D9-4BD7-AF97-D3612BE814A8}" type="slidenum">
              <a:rPr lang="en-US" altLang="en-US" smtClean="0"/>
              <a:pPr fontAlgn="base">
                <a:spcBef>
                  <a:spcPct val="0"/>
                </a:spcBef>
                <a:spcAft>
                  <a:spcPct val="0"/>
                </a:spcAft>
              </a:pPr>
              <a:t>17</a:t>
            </a:fld>
            <a:endParaRPr lang="en-US" altLang="en-US" smtClean="0"/>
          </a:p>
        </p:txBody>
      </p:sp>
    </p:spTree>
    <p:extLst>
      <p:ext uri="{BB962C8B-B14F-4D97-AF65-F5344CB8AC3E}">
        <p14:creationId xmlns:p14="http://schemas.microsoft.com/office/powerpoint/2010/main" val="3972893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6DC6C33-A8D9-4BD7-AF97-D3612BE814A8}" type="slidenum">
              <a:rPr lang="en-US" altLang="en-US" smtClean="0"/>
              <a:pPr fontAlgn="base">
                <a:spcBef>
                  <a:spcPct val="0"/>
                </a:spcBef>
                <a:spcAft>
                  <a:spcPct val="0"/>
                </a:spcAft>
              </a:pPr>
              <a:t>18</a:t>
            </a:fld>
            <a:endParaRPr lang="en-US" altLang="en-US" smtClean="0"/>
          </a:p>
        </p:txBody>
      </p:sp>
    </p:spTree>
    <p:extLst>
      <p:ext uri="{BB962C8B-B14F-4D97-AF65-F5344CB8AC3E}">
        <p14:creationId xmlns:p14="http://schemas.microsoft.com/office/powerpoint/2010/main" val="23530469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6DC6C33-A8D9-4BD7-AF97-D3612BE814A8}" type="slidenum">
              <a:rPr lang="en-US" altLang="en-US" smtClean="0"/>
              <a:pPr fontAlgn="base">
                <a:spcBef>
                  <a:spcPct val="0"/>
                </a:spcBef>
                <a:spcAft>
                  <a:spcPct val="0"/>
                </a:spcAft>
              </a:pPr>
              <a:t>19</a:t>
            </a:fld>
            <a:endParaRPr lang="en-US" altLang="en-US" smtClean="0"/>
          </a:p>
        </p:txBody>
      </p:sp>
    </p:spTree>
    <p:extLst>
      <p:ext uri="{BB962C8B-B14F-4D97-AF65-F5344CB8AC3E}">
        <p14:creationId xmlns:p14="http://schemas.microsoft.com/office/powerpoint/2010/main" val="2839638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8DAF06-C4D4-4540-B982-DEA6632FA92B}"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4187766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8DAF06-C4D4-4540-B982-DEA6632FA92B}"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926478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18DAF06-C4D4-4540-B982-DEA6632FA92B}"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1846187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The No Wrong Door system is trying to improve the way people are supported in accessing long-term services and supports. States are responsible for developing structures to support this vision. These structures will help the public understand the purpose and value of a No Wrong Door system. They ensure professionals collaborate more effectively. They will also help state governments make ongoing system improvements.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F64A23F-D853-46E9-99F6-6C053E1F4186}"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801576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i="0" dirty="0" smtClean="0"/>
              <a:t>Original</a:t>
            </a:r>
            <a:r>
              <a:rPr lang="en-US" altLang="en-US" i="0" baseline="0" dirty="0" smtClean="0"/>
              <a:t> narration text:</a:t>
            </a:r>
            <a:endParaRPr lang="en-US" altLang="en-US" i="0" dirty="0" smtClean="0"/>
          </a:p>
          <a:p>
            <a:pPr eaLnBrk="1" hangingPunct="1">
              <a:spcBef>
                <a:spcPct val="0"/>
              </a:spcBef>
            </a:pPr>
            <a:r>
              <a:rPr lang="en-US" altLang="en-US" i="1" dirty="0" smtClean="0"/>
              <a:t>Some outreach efforts will be tailored toward the general public. Other efforts will focus on reaching professionals at local agencies and organizations. Education may include general awareness about the No Wrong Door system and its value. It may also include information on available resources. It may be designed to enhance interest of potential partnerships.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D6DF93-FBB7-4DC6-A17E-C58EA0481436}"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1270916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The No Wrong Door system in your state will have many different partnerships. Some will be formal. Others will be informal. States will have formal agreements with key referral sources like veterans’ affairs medical centers and acute care centers. They may have relationships with other places such as local libraries, cultural centers, and faith-based organizations, to name a few. Coordinating efforts between resources will help make the NWD system a reality.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2403BDC-4717-45C1-BAA2-BA6372BE2FBD}"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856006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Each state is encouraged to set up a sustainable No Wrong Door system. In order to do this, states will organize a system-level committee to oversee No Wrong Door initiatives. They will also lead efforts to identify funding sources, train staff, and track critical information for continuous improvement.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1922535-6D11-4CD3-AF44-EFB17D8356A8}"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3322637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1922535-6D11-4CD3-AF44-EFB17D8356A8}"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13337981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7116158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017278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565128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0001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6443945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5613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359192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163872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080227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359863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2484084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5843067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smtClean="0"/>
              <a:t>An Introduction to the No Wrong Door System</a:t>
            </a:r>
          </a:p>
        </p:txBody>
      </p:sp>
      <p:sp>
        <p:nvSpPr>
          <p:cNvPr id="3075" name="Subtitle 2"/>
          <p:cNvSpPr>
            <a:spLocks noGrp="1"/>
          </p:cNvSpPr>
          <p:nvPr>
            <p:ph type="subTitle" idx="1"/>
          </p:nvPr>
        </p:nvSpPr>
        <p:spPr>
          <a:xfrm>
            <a:off x="1524000" y="3602038"/>
            <a:ext cx="9144000" cy="1655762"/>
          </a:xfrm>
        </p:spPr>
        <p:txBody>
          <a:bodyPr/>
          <a:lstStyle/>
          <a:p>
            <a:pPr eaLnBrk="1" hangingPunct="1"/>
            <a:r>
              <a:rPr lang="en-US" altLang="en-US" smtClean="0"/>
              <a:t>3 System Level Changes to Create a No Wrong Door</a:t>
            </a:r>
          </a:p>
          <a:p>
            <a:pPr eaLnBrk="1" hangingPunct="1"/>
            <a:r>
              <a:rPr lang="en-US" altLang="en-US" smtClean="0"/>
              <a:t>System: Outreach, Partnerships, and Governance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dirty="0" smtClean="0"/>
              <a:t>Examples of State Governance and Administration (1/2)</a:t>
            </a:r>
          </a:p>
        </p:txBody>
      </p:sp>
      <p:sp>
        <p:nvSpPr>
          <p:cNvPr id="3" name="Content Placeholder 2"/>
          <p:cNvSpPr>
            <a:spLocks noGrp="1"/>
          </p:cNvSpPr>
          <p:nvPr>
            <p:ph idx="1"/>
          </p:nvPr>
        </p:nvSpPr>
        <p:spPr>
          <a:xfrm>
            <a:off x="838200" y="1960562"/>
            <a:ext cx="10515600" cy="4351338"/>
          </a:xfrm>
        </p:spPr>
        <p:txBody>
          <a:bodyPr numCol="1" rtlCol="0">
            <a:noAutofit/>
          </a:bodyPr>
          <a:lstStyle/>
          <a:p>
            <a:pPr marL="0" indent="0" eaLnBrk="1" fontAlgn="auto" hangingPunct="1">
              <a:spcAft>
                <a:spcPts val="0"/>
              </a:spcAft>
              <a:buNone/>
              <a:defRPr/>
            </a:pPr>
            <a:r>
              <a:rPr lang="en-US" sz="2400" dirty="0" smtClean="0"/>
              <a:t>State leaders play a critical role in developing, overseeing, and managing the No Wrong Door (NWD) system. Here are some things states should think about as they structure their NWD system</a:t>
            </a:r>
            <a:r>
              <a:rPr lang="en-US" sz="2400" dirty="0"/>
              <a:t>:</a:t>
            </a:r>
            <a:endParaRPr lang="en-US" sz="2400" dirty="0" smtClean="0"/>
          </a:p>
          <a:p>
            <a:pPr eaLnBrk="1" fontAlgn="auto" hangingPunct="1">
              <a:spcAft>
                <a:spcPts val="0"/>
              </a:spcAft>
              <a:defRPr/>
            </a:pPr>
            <a:r>
              <a:rPr lang="en-US" sz="2200" dirty="0" smtClean="0"/>
              <a:t>Appoint a members that will serve as administrators (at the state level) to coordinate all NWD system activities. </a:t>
            </a:r>
          </a:p>
          <a:p>
            <a:pPr eaLnBrk="1" fontAlgn="auto" hangingPunct="1">
              <a:spcAft>
                <a:spcPts val="0"/>
              </a:spcAft>
              <a:defRPr/>
            </a:pPr>
            <a:r>
              <a:rPr lang="en-US" sz="2200" dirty="0" smtClean="0"/>
              <a:t>Build formal and informal partnerships locally and regionally. Identify organizations that will carry out NWD system functions, such as Aging and Disability Resources Centers, Area Agencies on Aging, and Centers for Independent Living.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dirty="0" smtClean="0"/>
              <a:t>Examples of State Governance and Administration (2/2)</a:t>
            </a:r>
          </a:p>
        </p:txBody>
      </p:sp>
      <p:sp>
        <p:nvSpPr>
          <p:cNvPr id="3" name="Content Placeholder 2"/>
          <p:cNvSpPr>
            <a:spLocks noGrp="1"/>
          </p:cNvSpPr>
          <p:nvPr>
            <p:ph idx="1"/>
          </p:nvPr>
        </p:nvSpPr>
        <p:spPr>
          <a:xfrm>
            <a:off x="838200" y="1960562"/>
            <a:ext cx="10515600" cy="4351338"/>
          </a:xfrm>
        </p:spPr>
        <p:txBody>
          <a:bodyPr numCol="1" rtlCol="0">
            <a:noAutofit/>
          </a:bodyPr>
          <a:lstStyle/>
          <a:p>
            <a:pPr eaLnBrk="1" fontAlgn="auto" hangingPunct="1">
              <a:spcAft>
                <a:spcPts val="0"/>
              </a:spcAft>
              <a:defRPr/>
            </a:pPr>
            <a:r>
              <a:rPr lang="en-US" sz="2200" dirty="0" smtClean="0"/>
              <a:t>Identify funding sources for all organizations involved in the NWD system. </a:t>
            </a:r>
          </a:p>
          <a:p>
            <a:pPr eaLnBrk="1" fontAlgn="auto" hangingPunct="1">
              <a:spcAft>
                <a:spcPts val="0"/>
              </a:spcAft>
              <a:defRPr/>
            </a:pPr>
            <a:r>
              <a:rPr lang="en-US" sz="2200" dirty="0" smtClean="0"/>
              <a:t>Support education, such as staff training and public outreach. </a:t>
            </a:r>
          </a:p>
          <a:p>
            <a:pPr eaLnBrk="1" fontAlgn="auto" hangingPunct="1">
              <a:spcAft>
                <a:spcPts val="0"/>
              </a:spcAft>
              <a:defRPr/>
            </a:pPr>
            <a:r>
              <a:rPr lang="en-US" sz="2200" dirty="0" smtClean="0"/>
              <a:t>Use data collection to understand how supports are being used.</a:t>
            </a:r>
          </a:p>
          <a:p>
            <a:pPr eaLnBrk="1" fontAlgn="auto" hangingPunct="1">
              <a:spcAft>
                <a:spcPts val="0"/>
              </a:spcAft>
              <a:defRPr/>
            </a:pPr>
            <a:r>
              <a:rPr lang="en-US" sz="2200" dirty="0" smtClean="0"/>
              <a:t>Make adjustments to improve quality (also known as, continuous quality improvement).</a:t>
            </a:r>
          </a:p>
          <a:p>
            <a:pPr marL="0" indent="0" eaLnBrk="1" fontAlgn="auto" hangingPunct="1">
              <a:spcAft>
                <a:spcPts val="0"/>
              </a:spcAft>
              <a:buNone/>
              <a:defRPr/>
            </a:pPr>
            <a:r>
              <a:rPr lang="en-US" sz="2400" dirty="0" smtClean="0"/>
              <a:t>In the next few slides, you will learn more about blending and braiding, management information systems, and continuous quality improvement.</a:t>
            </a:r>
            <a:endParaRPr lang="en-US" sz="2400" dirty="0"/>
          </a:p>
        </p:txBody>
      </p:sp>
    </p:spTree>
    <p:extLst>
      <p:ext uri="{BB962C8B-B14F-4D97-AF65-F5344CB8AC3E}">
        <p14:creationId xmlns:p14="http://schemas.microsoft.com/office/powerpoint/2010/main" val="1222785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smtClean="0"/>
              <a:t>Blending and Braiding</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None/>
              <a:defRPr/>
            </a:pPr>
            <a:r>
              <a:rPr lang="en-US" sz="2400" dirty="0" smtClean="0"/>
              <a:t>States may want to consider how to manage overlapping or duplicative programs in ways that are best for the whole community. One effective strategy is blending and braiding funding streams. State or local leadership will have to make decisions about whether to pursue these options. However, once the systems are set up Person-Centered Counseling (PCC) professionals and those in similar roles will need to be informed of their roles and responsibilities in helping people access these options and tracking necessary information. While these approaches can be challenging to set up, they can make the best use of funds and services available to meet community needs.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smtClean="0"/>
              <a:t>Data Collection</a:t>
            </a:r>
          </a:p>
        </p:txBody>
      </p:sp>
      <p:sp>
        <p:nvSpPr>
          <p:cNvPr id="16387" name="Content Placeholder 2"/>
          <p:cNvSpPr>
            <a:spLocks noGrp="1"/>
          </p:cNvSpPr>
          <p:nvPr>
            <p:ph idx="1"/>
          </p:nvPr>
        </p:nvSpPr>
        <p:spPr/>
        <p:txBody>
          <a:bodyPr/>
          <a:lstStyle/>
          <a:p>
            <a:pPr marL="0" indent="0" eaLnBrk="1" hangingPunct="1">
              <a:lnSpc>
                <a:spcPct val="100000"/>
              </a:lnSpc>
              <a:buNone/>
            </a:pPr>
            <a:r>
              <a:rPr lang="en-US" altLang="en-US" sz="2400" dirty="0" smtClean="0"/>
              <a:t>Collecting data about each state’s efforts and needs will help guide quality improvement efforts. Surveys and site visits allow the NWD system to have some understanding of each state’s network and needs.</a:t>
            </a:r>
          </a:p>
          <a:p>
            <a:pPr marL="0" indent="0" eaLnBrk="1" hangingPunct="1">
              <a:lnSpc>
                <a:spcPct val="100000"/>
              </a:lnSpc>
              <a:buNone/>
            </a:pPr>
            <a:r>
              <a:rPr lang="en-US" altLang="en-US" sz="2400" dirty="0" smtClean="0"/>
              <a:t>Professionals who work within the NWD system will need to enter data as expected. It is important to be thorough when entering data. Keeping accurate records will help states to make the best system improvements and streamline information that can reflect what’s important to and for the people you serve.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smtClean="0"/>
              <a:t>Continuous Quality Improvement (CQI)</a:t>
            </a:r>
          </a:p>
        </p:txBody>
      </p:sp>
      <p:sp>
        <p:nvSpPr>
          <p:cNvPr id="18435" name="Content Placeholder 2"/>
          <p:cNvSpPr>
            <a:spLocks noGrp="1"/>
          </p:cNvSpPr>
          <p:nvPr>
            <p:ph idx="1"/>
          </p:nvPr>
        </p:nvSpPr>
        <p:spPr/>
        <p:txBody>
          <a:bodyPr/>
          <a:lstStyle/>
          <a:p>
            <a:pPr marL="0" indent="0" eaLnBrk="1" hangingPunct="1">
              <a:lnSpc>
                <a:spcPct val="100000"/>
              </a:lnSpc>
              <a:buNone/>
            </a:pPr>
            <a:r>
              <a:rPr lang="en-US" altLang="en-US" sz="2400" dirty="0" smtClean="0"/>
              <a:t>The No Wrong Door (NWD) system will engage in continuous quality improvement (CQI) efforts. Each state’s NWD system state administrators will lead these efforts. Data will be helpful in determining where and how improvements can be made. The administrators will evaluate outcomes for people who get help through the NWD system. CQI efforts can help NWD systems to be responsive to the needs of the whole community.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dirty="0" smtClean="0"/>
              <a:t>Your Role in Outreach, Partnerships, and Governance (1/2)</a:t>
            </a:r>
          </a:p>
        </p:txBody>
      </p:sp>
      <p:sp>
        <p:nvSpPr>
          <p:cNvPr id="3" name="Content Placeholder 2"/>
          <p:cNvSpPr>
            <a:spLocks noGrp="1"/>
          </p:cNvSpPr>
          <p:nvPr>
            <p:ph idx="1"/>
          </p:nvPr>
        </p:nvSpPr>
        <p:spPr/>
        <p:txBody>
          <a:bodyPr numCol="1" rtlCol="0">
            <a:noAutofit/>
          </a:bodyPr>
          <a:lstStyle/>
          <a:p>
            <a:pPr marL="0" indent="0" eaLnBrk="1" fontAlgn="auto" hangingPunct="1">
              <a:lnSpc>
                <a:spcPct val="100000"/>
              </a:lnSpc>
              <a:spcAft>
                <a:spcPts val="0"/>
              </a:spcAft>
              <a:buNone/>
              <a:defRPr/>
            </a:pPr>
            <a:r>
              <a:rPr lang="en-US" sz="2400" dirty="0" smtClean="0"/>
              <a:t>Supporting outreach, partnerships, and governance in the NWD system will involve role changes. You may have roles in developing and implementing some of these structures. Here are some of the roles you might play: </a:t>
            </a:r>
          </a:p>
          <a:p>
            <a:pPr eaLnBrk="1" fontAlgn="auto" hangingPunct="1">
              <a:lnSpc>
                <a:spcPct val="100000"/>
              </a:lnSpc>
              <a:spcAft>
                <a:spcPts val="0"/>
              </a:spcAft>
              <a:defRPr/>
            </a:pPr>
            <a:r>
              <a:rPr lang="en-US" sz="2200" dirty="0" smtClean="0"/>
              <a:t>Providing input on how your state should structure outreach efforts, formal partnerships, and governance Conducting public outreach </a:t>
            </a:r>
          </a:p>
          <a:p>
            <a:pPr eaLnBrk="1" fontAlgn="auto" hangingPunct="1">
              <a:lnSpc>
                <a:spcPct val="100000"/>
              </a:lnSpc>
              <a:spcAft>
                <a:spcPts val="0"/>
              </a:spcAft>
              <a:defRPr/>
            </a:pPr>
            <a:r>
              <a:rPr lang="en-US" sz="2200" dirty="0" smtClean="0"/>
              <a:t>Setting up formal partnerships within the NWD system </a:t>
            </a:r>
          </a:p>
          <a:p>
            <a:pPr eaLnBrk="1" fontAlgn="auto" hangingPunct="1">
              <a:lnSpc>
                <a:spcPct val="100000"/>
              </a:lnSpc>
              <a:spcAft>
                <a:spcPts val="0"/>
              </a:spcAft>
              <a:defRPr/>
            </a:pPr>
            <a:r>
              <a:rPr lang="en-US" sz="2200" dirty="0" smtClean="0"/>
              <a:t>Working with formal and informal partners</a:t>
            </a:r>
          </a:p>
          <a:p>
            <a:pPr eaLnBrk="1" fontAlgn="auto" hangingPunct="1">
              <a:lnSpc>
                <a:spcPct val="100000"/>
              </a:lnSpc>
              <a:spcAft>
                <a:spcPts val="0"/>
              </a:spcAft>
              <a:defRPr/>
            </a:pPr>
            <a:r>
              <a:rPr lang="en-US" sz="2200" dirty="0" smtClean="0"/>
              <a:t>Overseeing the design and implementation of the NWD system</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dirty="0" smtClean="0"/>
              <a:t>Your Role in Outreach, Partnerships, and Governance (2/2)</a:t>
            </a:r>
          </a:p>
        </p:txBody>
      </p:sp>
      <p:sp>
        <p:nvSpPr>
          <p:cNvPr id="3" name="Content Placeholder 2"/>
          <p:cNvSpPr>
            <a:spLocks noGrp="1"/>
          </p:cNvSpPr>
          <p:nvPr>
            <p:ph idx="1"/>
          </p:nvPr>
        </p:nvSpPr>
        <p:spPr/>
        <p:txBody>
          <a:bodyPr numCol="1" rtlCol="0">
            <a:noAutofit/>
          </a:bodyPr>
          <a:lstStyle/>
          <a:p>
            <a:pPr eaLnBrk="1" fontAlgn="auto" hangingPunct="1">
              <a:lnSpc>
                <a:spcPct val="100000"/>
              </a:lnSpc>
              <a:spcAft>
                <a:spcPts val="0"/>
              </a:spcAft>
              <a:defRPr/>
            </a:pPr>
            <a:r>
              <a:rPr lang="en-US" sz="2200" dirty="0" smtClean="0"/>
              <a:t>Helping to define what data would be most helpful to track, based on the goals of the NWD system </a:t>
            </a:r>
          </a:p>
          <a:p>
            <a:pPr eaLnBrk="1" fontAlgn="auto" hangingPunct="1">
              <a:lnSpc>
                <a:spcPct val="100000"/>
              </a:lnSpc>
              <a:spcAft>
                <a:spcPts val="0"/>
              </a:spcAft>
              <a:defRPr/>
            </a:pPr>
            <a:r>
              <a:rPr lang="en-US" sz="2200" dirty="0" smtClean="0"/>
              <a:t>Entering data that follows state protocols </a:t>
            </a:r>
          </a:p>
          <a:p>
            <a:pPr eaLnBrk="1" fontAlgn="auto" hangingPunct="1">
              <a:lnSpc>
                <a:spcPct val="100000"/>
              </a:lnSpc>
              <a:spcAft>
                <a:spcPts val="0"/>
              </a:spcAft>
              <a:defRPr/>
            </a:pPr>
            <a:r>
              <a:rPr lang="en-US" sz="2200" dirty="0" smtClean="0"/>
              <a:t>Supporting processes that make it possible to blend and braid resources</a:t>
            </a:r>
          </a:p>
          <a:p>
            <a:pPr eaLnBrk="1" fontAlgn="auto" hangingPunct="1">
              <a:lnSpc>
                <a:spcPct val="100000"/>
              </a:lnSpc>
              <a:spcAft>
                <a:spcPts val="0"/>
              </a:spcAft>
              <a:defRPr/>
            </a:pPr>
            <a:r>
              <a:rPr lang="en-US" sz="2200" dirty="0" smtClean="0"/>
              <a:t>Making system improvements based on information collected from a variety of perspectives</a:t>
            </a:r>
          </a:p>
          <a:p>
            <a:pPr eaLnBrk="1" fontAlgn="auto" hangingPunct="1">
              <a:lnSpc>
                <a:spcPct val="100000"/>
              </a:lnSpc>
              <a:spcAft>
                <a:spcPts val="0"/>
              </a:spcAft>
              <a:defRPr/>
            </a:pPr>
            <a:endParaRPr lang="en-US" sz="2400" dirty="0" smtClean="0"/>
          </a:p>
        </p:txBody>
      </p:sp>
    </p:spTree>
    <p:extLst>
      <p:ext uri="{BB962C8B-B14F-4D97-AF65-F5344CB8AC3E}">
        <p14:creationId xmlns:p14="http://schemas.microsoft.com/office/powerpoint/2010/main" val="19772239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smtClean="0"/>
              <a:t>Conclusion and Lesson Review (1/3)</a:t>
            </a:r>
          </a:p>
        </p:txBody>
      </p:sp>
      <p:sp>
        <p:nvSpPr>
          <p:cNvPr id="3" name="Content Placeholder 2"/>
          <p:cNvSpPr>
            <a:spLocks noGrp="1"/>
          </p:cNvSpPr>
          <p:nvPr>
            <p:ph idx="1"/>
          </p:nvPr>
        </p:nvSpPr>
        <p:spPr>
          <a:xfrm>
            <a:off x="838200" y="1825625"/>
            <a:ext cx="10515600" cy="4848225"/>
          </a:xfrm>
        </p:spPr>
        <p:txBody>
          <a:bodyPr rtlCol="0">
            <a:normAutofit/>
          </a:bodyPr>
          <a:lstStyle/>
          <a:p>
            <a:pPr eaLnBrk="1" fontAlgn="auto" hangingPunct="1">
              <a:spcAft>
                <a:spcPts val="0"/>
              </a:spcAft>
              <a:defRPr/>
            </a:pPr>
            <a:r>
              <a:rPr lang="en-US" sz="2400" dirty="0" smtClean="0"/>
              <a:t>States are encouraged to engage in specific types of outreach, partnerships, and governance as a foundation for their No Wrong Door (NWD) systems. Presenting or networking at various community events is an example of local outreach a Person-Centered Counseling (PCC) professional might perform. </a:t>
            </a:r>
          </a:p>
          <a:p>
            <a:pPr eaLnBrk="1" fontAlgn="auto" hangingPunct="1">
              <a:spcAft>
                <a:spcPts val="0"/>
              </a:spcAft>
              <a:defRPr/>
            </a:pPr>
            <a:r>
              <a:rPr lang="en-US" sz="2400" dirty="0" smtClean="0"/>
              <a:t>States must create a committee to oversee the development and implementation of the NWD system. Members must include representatives from the state’s Medicaid agency, unit on aging, and other agencies that serve specific populations.</a:t>
            </a:r>
          </a:p>
        </p:txBody>
      </p:sp>
    </p:spTree>
    <p:extLst>
      <p:ext uri="{BB962C8B-B14F-4D97-AF65-F5344CB8AC3E}">
        <p14:creationId xmlns:p14="http://schemas.microsoft.com/office/powerpoint/2010/main" val="16811398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smtClean="0"/>
              <a:t>Conclusion and Lesson Review (2/3)</a:t>
            </a:r>
          </a:p>
        </p:txBody>
      </p:sp>
      <p:sp>
        <p:nvSpPr>
          <p:cNvPr id="3" name="Content Placeholder 2"/>
          <p:cNvSpPr>
            <a:spLocks noGrp="1"/>
          </p:cNvSpPr>
          <p:nvPr>
            <p:ph idx="1"/>
          </p:nvPr>
        </p:nvSpPr>
        <p:spPr>
          <a:xfrm>
            <a:off x="838200" y="1825625"/>
            <a:ext cx="10515600" cy="4848225"/>
          </a:xfrm>
        </p:spPr>
        <p:txBody>
          <a:bodyPr rtlCol="0">
            <a:normAutofit/>
          </a:bodyPr>
          <a:lstStyle/>
          <a:p>
            <a:pPr eaLnBrk="1" fontAlgn="auto" hangingPunct="1">
              <a:spcAft>
                <a:spcPts val="0"/>
              </a:spcAft>
              <a:defRPr/>
            </a:pPr>
            <a:r>
              <a:rPr lang="en-US" sz="2400" dirty="0" smtClean="0"/>
              <a:t>States should set up effective data systems to collect information. The governing body will use this data to support ongoing system improvements. Blending and braiding funds is one way to use resources more wisely and increase options. However, it does require work to set up these programs.</a:t>
            </a:r>
          </a:p>
          <a:p>
            <a:pPr marL="0" indent="0" eaLnBrk="1" fontAlgn="auto" hangingPunct="1">
              <a:spcAft>
                <a:spcPts val="0"/>
              </a:spcAft>
              <a:buNone/>
              <a:defRPr/>
            </a:pPr>
            <a:endParaRPr lang="en-US"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smtClean="0"/>
              <a:t>Conclusion and Lesson Review (3/3)</a:t>
            </a:r>
          </a:p>
        </p:txBody>
      </p:sp>
      <p:sp>
        <p:nvSpPr>
          <p:cNvPr id="3" name="Content Placeholder 2"/>
          <p:cNvSpPr>
            <a:spLocks noGrp="1"/>
          </p:cNvSpPr>
          <p:nvPr>
            <p:ph sz="half" idx="1"/>
          </p:nvPr>
        </p:nvSpPr>
        <p:spPr/>
        <p:txBody>
          <a:bodyPr rtlCol="0">
            <a:normAutofit/>
          </a:bodyPr>
          <a:lstStyle/>
          <a:p>
            <a:pPr marL="0" indent="0" algn="ctr" eaLnBrk="1" fontAlgn="auto" hangingPunct="1">
              <a:spcAft>
                <a:spcPts val="0"/>
              </a:spcAft>
              <a:buNone/>
              <a:defRPr/>
            </a:pPr>
            <a:r>
              <a:rPr lang="en-US" sz="2400" b="1" dirty="0" smtClean="0"/>
              <a:t>Learning Objective</a:t>
            </a:r>
          </a:p>
          <a:p>
            <a:pPr marL="0" indent="0" eaLnBrk="1" fontAlgn="auto" hangingPunct="1">
              <a:spcAft>
                <a:spcPts val="0"/>
              </a:spcAft>
              <a:buNone/>
              <a:defRPr/>
            </a:pPr>
            <a:r>
              <a:rPr lang="en-US" sz="2400" dirty="0" smtClean="0"/>
              <a:t>After completing this lesson, you will be able to describe the function of outreach, partnerships, and governance in the NWD system.</a:t>
            </a:r>
          </a:p>
        </p:txBody>
      </p:sp>
      <p:sp>
        <p:nvSpPr>
          <p:cNvPr id="2" name="Content Placeholder 1"/>
          <p:cNvSpPr>
            <a:spLocks noGrp="1"/>
          </p:cNvSpPr>
          <p:nvPr>
            <p:ph sz="half" idx="2"/>
          </p:nvPr>
        </p:nvSpPr>
        <p:spPr>
          <a:xfrm>
            <a:off x="6172200" y="1825625"/>
            <a:ext cx="5181600" cy="4351338"/>
          </a:xfrm>
        </p:spPr>
        <p:txBody>
          <a:bodyPr/>
          <a:lstStyle/>
          <a:p>
            <a:pPr marL="0" indent="0" algn="ctr" eaLnBrk="1" fontAlgn="auto" hangingPunct="1">
              <a:spcAft>
                <a:spcPts val="0"/>
              </a:spcAft>
              <a:buNone/>
              <a:defRPr/>
            </a:pPr>
            <a:r>
              <a:rPr lang="en-US" sz="2400" b="1" dirty="0"/>
              <a:t>Reflection on Learning Objective </a:t>
            </a:r>
            <a:endParaRPr lang="en-US" sz="2400" b="1" dirty="0" smtClean="0"/>
          </a:p>
          <a:p>
            <a:pPr marL="0" indent="0" eaLnBrk="1" fontAlgn="auto" hangingPunct="1">
              <a:spcAft>
                <a:spcPts val="0"/>
              </a:spcAft>
              <a:buNone/>
              <a:defRPr/>
            </a:pPr>
            <a:r>
              <a:rPr lang="en-US" sz="2400" dirty="0" smtClean="0"/>
              <a:t>Directions</a:t>
            </a:r>
            <a:r>
              <a:rPr lang="en-US" sz="2400" dirty="0"/>
              <a:t>: Review the objective(s) on this page. Write down your answers to the following questions. </a:t>
            </a:r>
          </a:p>
          <a:p>
            <a:pPr marL="514350" indent="-514350" eaLnBrk="1" fontAlgn="auto" hangingPunct="1">
              <a:spcAft>
                <a:spcPts val="0"/>
              </a:spcAft>
              <a:buFont typeface="+mj-lt"/>
              <a:buAutoNum type="arabicPeriod"/>
              <a:defRPr/>
            </a:pPr>
            <a:r>
              <a:rPr lang="en-US" sz="2400" dirty="0" smtClean="0"/>
              <a:t>What </a:t>
            </a:r>
            <a:r>
              <a:rPr lang="en-US" sz="2400" dirty="0"/>
              <a:t>did you learn in this lesson that you felt was important</a:t>
            </a:r>
            <a:r>
              <a:rPr lang="en-US" sz="2400" dirty="0" smtClean="0"/>
              <a:t>?</a:t>
            </a:r>
            <a:endParaRPr lang="en-US" sz="2400" dirty="0"/>
          </a:p>
          <a:p>
            <a:pPr marL="514350" indent="-514350" eaLnBrk="1" fontAlgn="auto" hangingPunct="1">
              <a:spcAft>
                <a:spcPts val="0"/>
              </a:spcAft>
              <a:buFont typeface="+mj-lt"/>
              <a:buAutoNum type="arabicPeriod"/>
              <a:defRPr/>
            </a:pPr>
            <a:r>
              <a:rPr lang="en-US" sz="2400" dirty="0" smtClean="0"/>
              <a:t>What </a:t>
            </a:r>
            <a:r>
              <a:rPr lang="en-US" sz="2400" dirty="0"/>
              <a:t>will you do differently because of the content in this lesson</a:t>
            </a:r>
            <a:r>
              <a:rPr lang="en-US" sz="2400" dirty="0" smtClean="0"/>
              <a:t>?</a:t>
            </a:r>
            <a:endParaRPr lang="en-US" sz="2400" dirty="0"/>
          </a:p>
        </p:txBody>
      </p:sp>
    </p:spTree>
    <p:extLst>
      <p:ext uri="{BB962C8B-B14F-4D97-AF65-F5344CB8AC3E}">
        <p14:creationId xmlns:p14="http://schemas.microsoft.com/office/powerpoint/2010/main" val="348247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7973280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(1/4)</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None/>
              <a:defRPr/>
            </a:pPr>
            <a:r>
              <a:rPr lang="en-US" sz="2400" dirty="0" smtClean="0"/>
              <a:t>The No Wrong Door (NWD) system has grown out of a need to improve the way people access long-term services and supports (LTSS). Building a successful No Wrong Door (NWD) system requires many changes.</a:t>
            </a:r>
          </a:p>
          <a:p>
            <a:pPr marL="0" indent="0" eaLnBrk="1" fontAlgn="auto" hangingPunct="1">
              <a:spcAft>
                <a:spcPts val="0"/>
              </a:spcAft>
              <a:buNone/>
              <a:defRPr/>
            </a:pPr>
            <a:r>
              <a:rPr lang="en-US" sz="2400" dirty="0" smtClean="0"/>
              <a:t>Some of these changes are system level changes. System level changes are important because they provide structures that make the work possible. They help professionals better understand their roles. They also provide support for carrying out the vision of the NWD system. Change in practices will not be enduring without system level change.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(2/4)</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None/>
              <a:defRPr/>
            </a:pPr>
            <a:r>
              <a:rPr lang="en-US" sz="2400" dirty="0" smtClean="0"/>
              <a:t>NWD systems are designed to have four key functions. This lesson focuses on two key functions at the system level. This lesson discusses the purpose and impact of these key functions and describes some key roles that professionals have in implementing them.</a:t>
            </a:r>
          </a:p>
        </p:txBody>
      </p:sp>
    </p:spTree>
    <p:extLst>
      <p:ext uri="{BB962C8B-B14F-4D97-AF65-F5344CB8AC3E}">
        <p14:creationId xmlns:p14="http://schemas.microsoft.com/office/powerpoint/2010/main" val="19597385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(3/4)</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None/>
              <a:defRPr/>
            </a:pPr>
            <a:r>
              <a:rPr lang="en-US" sz="2400" dirty="0" smtClean="0"/>
              <a:t>Here are the two key functions that focus on system level changes: </a:t>
            </a:r>
          </a:p>
          <a:p>
            <a:pPr marL="457200" indent="-457200" eaLnBrk="1" fontAlgn="auto" hangingPunct="1">
              <a:spcBef>
                <a:spcPts val="500"/>
              </a:spcBef>
              <a:spcAft>
                <a:spcPts val="0"/>
              </a:spcAft>
              <a:buFont typeface="+mj-lt"/>
              <a:buAutoNum type="arabicPeriod"/>
              <a:defRPr/>
            </a:pPr>
            <a:r>
              <a:rPr lang="en-US" sz="2200" dirty="0" smtClean="0"/>
              <a:t>Public Outreach and Coordination with Key Referral Sources (outreach and partnerships) </a:t>
            </a:r>
          </a:p>
          <a:p>
            <a:pPr marL="457200" indent="-457200" eaLnBrk="1" fontAlgn="auto" hangingPunct="1">
              <a:spcBef>
                <a:spcPts val="500"/>
              </a:spcBef>
              <a:spcAft>
                <a:spcPts val="0"/>
              </a:spcAft>
              <a:buFont typeface="+mj-lt"/>
              <a:buAutoNum type="arabicPeriod"/>
              <a:defRPr/>
            </a:pPr>
            <a:r>
              <a:rPr lang="en-US" sz="2200" dirty="0" smtClean="0"/>
              <a:t>State Governance and Administration (governance) </a:t>
            </a:r>
          </a:p>
          <a:p>
            <a:pPr marL="0" indent="0" eaLnBrk="1" fontAlgn="auto" hangingPunct="1">
              <a:spcAft>
                <a:spcPts val="0"/>
              </a:spcAft>
              <a:buNone/>
              <a:defRPr/>
            </a:pPr>
            <a:r>
              <a:rPr lang="en-US" sz="2400" dirty="0" smtClean="0"/>
              <a:t>The other two functions are person-centered counseling and streamlined access to LTSS. They are reviewed in another lesson.</a:t>
            </a:r>
          </a:p>
        </p:txBody>
      </p:sp>
    </p:spTree>
    <p:extLst>
      <p:ext uri="{BB962C8B-B14F-4D97-AF65-F5344CB8AC3E}">
        <p14:creationId xmlns:p14="http://schemas.microsoft.com/office/powerpoint/2010/main" val="401112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(4/4)</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None/>
              <a:defRPr/>
            </a:pPr>
            <a:r>
              <a:rPr lang="en-US" sz="2400" b="1" dirty="0" smtClean="0"/>
              <a:t>Learning Objective</a:t>
            </a:r>
          </a:p>
          <a:p>
            <a:pPr marL="0" indent="0" eaLnBrk="1" fontAlgn="auto" hangingPunct="1">
              <a:spcAft>
                <a:spcPts val="0"/>
              </a:spcAft>
              <a:buNone/>
              <a:defRPr/>
            </a:pPr>
            <a:r>
              <a:rPr lang="en-US" sz="2400" dirty="0" smtClean="0"/>
              <a:t>After completing this lesson: You will be able to describe the function of outreach, partnerships, and governance in the NWD system. </a:t>
            </a:r>
          </a:p>
        </p:txBody>
      </p:sp>
    </p:spTree>
    <p:extLst>
      <p:ext uri="{BB962C8B-B14F-4D97-AF65-F5344CB8AC3E}">
        <p14:creationId xmlns:p14="http://schemas.microsoft.com/office/powerpoint/2010/main" val="39248164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smtClean="0"/>
              <a:t>The Importance of Outreach, Partnerships, and Governance</a:t>
            </a:r>
          </a:p>
        </p:txBody>
      </p:sp>
      <p:sp>
        <p:nvSpPr>
          <p:cNvPr id="6147" name="Content Placeholder 2"/>
          <p:cNvSpPr>
            <a:spLocks noGrp="1"/>
          </p:cNvSpPr>
          <p:nvPr>
            <p:ph idx="1"/>
          </p:nvPr>
        </p:nvSpPr>
        <p:spPr/>
        <p:txBody>
          <a:bodyPr/>
          <a:lstStyle/>
          <a:p>
            <a:pPr marL="0" indent="0" eaLnBrk="1" hangingPunct="1">
              <a:lnSpc>
                <a:spcPct val="100000"/>
              </a:lnSpc>
              <a:buNone/>
            </a:pPr>
            <a:r>
              <a:rPr lang="en-US" altLang="en-US" sz="2400" dirty="0" smtClean="0"/>
              <a:t>States are responsible for setting up structures to support the No Wrong Door (NWD) system. NWD systems rely on these statewide structures to provide high quality long-term services and support (LTSS). This can be a challenging task. Let’s look at why outreach, partnerships, and governance are important.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smtClean="0"/>
              <a:t>Examples of Outreach</a:t>
            </a:r>
          </a:p>
        </p:txBody>
      </p:sp>
      <p:sp>
        <p:nvSpPr>
          <p:cNvPr id="8195" name="Content Placeholder 2"/>
          <p:cNvSpPr>
            <a:spLocks noGrp="1"/>
          </p:cNvSpPr>
          <p:nvPr>
            <p:ph idx="1"/>
          </p:nvPr>
        </p:nvSpPr>
        <p:spPr/>
        <p:txBody>
          <a:bodyPr/>
          <a:lstStyle/>
          <a:p>
            <a:pPr marL="0" indent="0" eaLnBrk="1" hangingPunct="1">
              <a:lnSpc>
                <a:spcPct val="100000"/>
              </a:lnSpc>
              <a:buNone/>
            </a:pPr>
            <a:r>
              <a:rPr lang="en-US" altLang="en-US" sz="2400" dirty="0" smtClean="0"/>
              <a:t>Some outreach will happen at the community level. For example, Person-Centered Counseling (PCC) professionals may offer educational classes for the public. Other outreach efforts will be done at the state level. For example, a state may run an advertising campaign using billboards and local media.</a:t>
            </a:r>
          </a:p>
          <a:p>
            <a:pPr marL="0" indent="0" eaLnBrk="1" hangingPunct="1">
              <a:lnSpc>
                <a:spcPct val="100000"/>
              </a:lnSpc>
              <a:buNone/>
            </a:pPr>
            <a:r>
              <a:rPr lang="en-US" altLang="en-US" sz="2400" dirty="0" smtClean="0"/>
              <a:t>If outreach is successful, people will know where to go for help in understanding and accessing LTSS options in the community. There will be active and thriving partnerships across many agencies to make the NWD system a reality.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smtClean="0"/>
              <a:t>Required Formal Partnerships</a:t>
            </a:r>
          </a:p>
        </p:txBody>
      </p:sp>
      <p:sp>
        <p:nvSpPr>
          <p:cNvPr id="10243" name="Content Placeholder 2"/>
          <p:cNvSpPr>
            <a:spLocks noGrp="1"/>
          </p:cNvSpPr>
          <p:nvPr>
            <p:ph idx="1"/>
          </p:nvPr>
        </p:nvSpPr>
        <p:spPr/>
        <p:txBody>
          <a:bodyPr/>
          <a:lstStyle/>
          <a:p>
            <a:pPr marL="0" indent="0" eaLnBrk="1" hangingPunct="1">
              <a:lnSpc>
                <a:spcPct val="100000"/>
              </a:lnSpc>
              <a:buNone/>
            </a:pPr>
            <a:r>
              <a:rPr lang="en-US" altLang="en-US" sz="2400" dirty="0" smtClean="0"/>
              <a:t>Formal partnerships can help streamline access to long-term services and supports (LTSS). No Wrong Door (NWD) systems will have some formal partnerships as a foundation. This ensures that agencies and states save time and money as they coordinate efforts, learn what needs are unmet, and eliminate duplication.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ecLNVWyuqH8xVWemrZa2zIMXDJg=" pdftag="P" isBookmarkSet="no" bookmark="no" Order="_x0032_"/>
  <Shape xmlns="" ID="SmPdD4NfjdhWP6po08Zj3ihttb8=" pdftag="H2" isBookmarkSet="no" bookmark="yes" Order="_x0031_"/>
  <Shape xmlns="" ID="ZYS0sAsUY7P1eoE6j8jvhwLIkmA="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Qs2VoBP0R7eSkzNu5GvthvgfIE="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40D4F99C-1CAB-4A4E-B657-A8DDB6AC2C02}">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75</TotalTime>
  <Words>2130</Words>
  <Application>Microsoft Office PowerPoint</Application>
  <PresentationFormat>Widescreen</PresentationFormat>
  <Paragraphs>103</Paragraphs>
  <Slides>19</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Myriad Pro</vt:lpstr>
      <vt:lpstr>Myriad Pro Semibold</vt:lpstr>
      <vt:lpstr>Times New Roman</vt:lpstr>
      <vt:lpstr>Office Theme</vt:lpstr>
      <vt:lpstr>An Introduction to the No Wrong Door System</vt:lpstr>
      <vt:lpstr>Introduction</vt:lpstr>
      <vt:lpstr>Welcome! (1/4)</vt:lpstr>
      <vt:lpstr>Welcome! (2/4)</vt:lpstr>
      <vt:lpstr>Welcome! (3/4)</vt:lpstr>
      <vt:lpstr>Welcome! (4/4)</vt:lpstr>
      <vt:lpstr>The Importance of Outreach, Partnerships, and Governance</vt:lpstr>
      <vt:lpstr>Examples of Outreach</vt:lpstr>
      <vt:lpstr>Required Formal Partnerships</vt:lpstr>
      <vt:lpstr>Examples of State Governance and Administration (1/2)</vt:lpstr>
      <vt:lpstr>Examples of State Governance and Administration (2/2)</vt:lpstr>
      <vt:lpstr>Blending and Braiding</vt:lpstr>
      <vt:lpstr>Data Collection</vt:lpstr>
      <vt:lpstr>Continuous Quality Improvement (CQI)</vt:lpstr>
      <vt:lpstr>Your Role in Outreach, Partnerships, and Governance (1/2)</vt:lpstr>
      <vt:lpstr>Your Role in Outreach, Partnerships, and Governance (2/2)</vt:lpstr>
      <vt:lpstr>Conclusion and Lesson Review (1/3)</vt:lpstr>
      <vt:lpstr>Conclusion and Lesson Review (2/3)</vt:lpstr>
      <vt:lpstr>Conclusion and Lesson Review (3/3)</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the No Wrong Door System: System Level Changes to Create a No Wrong Door System: Outreach, Partnerships, and Governance</dc:title>
  <dc:subject>System Level Changes to Create a No Wrong Door System: Outreach, Partnerships, and Governance</dc:subject>
  <dc:creator>Administration for Community Living (ACL)</dc:creator>
  <cp:keywords>NWD, PCC, Outreach, Partnerships, Governance, LTSS, Coordination, Referral, Sources, Administration</cp:keywords>
  <cp:lastModifiedBy>Weiss, Falyn</cp:lastModifiedBy>
  <cp:revision>20</cp:revision>
  <dcterms:created xsi:type="dcterms:W3CDTF">2019-08-26T18:55:17Z</dcterms:created>
  <dcterms:modified xsi:type="dcterms:W3CDTF">2019-12-27T16:40:40Z</dcterms:modified>
</cp:coreProperties>
</file>