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2"/>
  </p:sldMasterIdLst>
  <p:notesMasterIdLst>
    <p:notesMasterId r:id="rId19"/>
  </p:notesMasterIdLst>
  <p:sldIdLst>
    <p:sldId id="256" r:id="rId3"/>
    <p:sldId id="273" r:id="rId4"/>
    <p:sldId id="257" r:id="rId5"/>
    <p:sldId id="267" r:id="rId6"/>
    <p:sldId id="258" r:id="rId7"/>
    <p:sldId id="259" r:id="rId8"/>
    <p:sldId id="260" r:id="rId9"/>
    <p:sldId id="261" r:id="rId10"/>
    <p:sldId id="262" r:id="rId11"/>
    <p:sldId id="269" r:id="rId12"/>
    <p:sldId id="263" r:id="rId13"/>
    <p:sldId id="264" r:id="rId14"/>
    <p:sldId id="265" r:id="rId15"/>
    <p:sldId id="266" r:id="rId16"/>
    <p:sldId id="270" r:id="rId17"/>
    <p:sldId id="271" r:id="rId18"/>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0" autoAdjust="0"/>
    <p:restoredTop sz="75183" autoAdjust="0"/>
  </p:normalViewPr>
  <p:slideViewPr>
    <p:cSldViewPr snapToGrid="0">
      <p:cViewPr varScale="1">
        <p:scale>
          <a:sx n="51" d="100"/>
          <a:sy n="51" d="100"/>
        </p:scale>
        <p:origin x="560"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smtClean="0">
                <a:latin typeface="+mn-lt"/>
              </a:defRPr>
            </a:lvl1pPr>
          </a:lstStyle>
          <a:p>
            <a:pPr>
              <a:defRPr/>
            </a:pPr>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C19C8457-4AE5-4D97-A586-DF566F4D3955}" type="datetimeFigureOut">
              <a:rPr lang="en-US"/>
              <a:pPr>
                <a:defRPr/>
              </a:pPr>
              <a:t>12/27/2019</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smtClean="0">
                <a:latin typeface="+mn-lt"/>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AB0AE157-0523-4268-AC40-609A7274DB6D}" type="slidenum">
              <a:rPr lang="en-US"/>
              <a:pPr>
                <a:defRPr/>
              </a:pPr>
              <a:t>‹#›</a:t>
            </a:fld>
            <a:endParaRPr lang="en-US" dirty="0"/>
          </a:p>
        </p:txBody>
      </p:sp>
    </p:spTree>
    <p:extLst>
      <p:ext uri="{BB962C8B-B14F-4D97-AF65-F5344CB8AC3E}">
        <p14:creationId xmlns:p14="http://schemas.microsoft.com/office/powerpoint/2010/main" val="365661626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0AE157-0523-4268-AC40-609A7274DB6D}" type="slidenum">
              <a:rPr lang="en-US" smtClean="0"/>
              <a:pPr>
                <a:defRPr/>
              </a:pPr>
              <a:t>1</a:t>
            </a:fld>
            <a:endParaRPr lang="en-US" dirty="0"/>
          </a:p>
        </p:txBody>
      </p:sp>
    </p:spTree>
    <p:extLst>
      <p:ext uri="{BB962C8B-B14F-4D97-AF65-F5344CB8AC3E}">
        <p14:creationId xmlns:p14="http://schemas.microsoft.com/office/powerpoint/2010/main" val="24672559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Let’s think a little more about the levels of change. </a:t>
            </a: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B8D1AB7-6608-441B-B956-0D2B1B4117D6}" type="slidenum">
              <a:rPr lang="en-US" altLang="en-US"/>
              <a:pPr fontAlgn="base">
                <a:spcBef>
                  <a:spcPct val="0"/>
                </a:spcBef>
                <a:spcAft>
                  <a:spcPct val="0"/>
                </a:spcAft>
              </a:pPr>
              <a:t>11</a:t>
            </a:fld>
            <a:endParaRPr lang="en-US" altLang="en-US" dirty="0"/>
          </a:p>
        </p:txBody>
      </p:sp>
    </p:spTree>
    <p:extLst>
      <p:ext uri="{BB962C8B-B14F-4D97-AF65-F5344CB8AC3E}">
        <p14:creationId xmlns:p14="http://schemas.microsoft.com/office/powerpoint/2010/main" val="25474228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 text:</a:t>
            </a:r>
          </a:p>
          <a:p>
            <a:pPr>
              <a:spcBef>
                <a:spcPct val="0"/>
              </a:spcBef>
            </a:pPr>
            <a:r>
              <a:rPr lang="en-US" altLang="en-US" i="1" dirty="0" smtClean="0"/>
              <a:t>Advocating at the organizational and system level is not something that all PCC professionals consider. However, frontline professionals know a lot about what is working and what is not working. The current climate is one of change. Voices of people trying to apply policy, practices and programs to real life situations are very important in this discussion. However, effective advocacy for change is more than complaining about or simply reporting problems. </a:t>
            </a:r>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704C848-9DB6-4617-9E58-CDA0AB2BDF16}" type="slidenum">
              <a:rPr lang="en-US" altLang="en-US"/>
              <a:pPr fontAlgn="base">
                <a:spcBef>
                  <a:spcPct val="0"/>
                </a:spcBef>
                <a:spcAft>
                  <a:spcPct val="0"/>
                </a:spcAft>
              </a:pPr>
              <a:t>12</a:t>
            </a:fld>
            <a:endParaRPr lang="en-US" altLang="en-US" dirty="0"/>
          </a:p>
        </p:txBody>
      </p:sp>
    </p:spTree>
    <p:extLst>
      <p:ext uri="{BB962C8B-B14F-4D97-AF65-F5344CB8AC3E}">
        <p14:creationId xmlns:p14="http://schemas.microsoft.com/office/powerpoint/2010/main" val="32692267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 text:</a:t>
            </a:r>
          </a:p>
          <a:p>
            <a:pPr>
              <a:spcBef>
                <a:spcPct val="0"/>
              </a:spcBef>
            </a:pPr>
            <a:r>
              <a:rPr lang="en-US" altLang="en-US" i="1" dirty="0" smtClean="0"/>
              <a:t>Speaking up and getting involved can be very empowering. Taking time to become part of the solution to system issues can help you stay motivated. You can feel good knowing that even though there are issues today, some of them are on the way to being solved. In the mean time, taking an honest and open approach with people seeking services can help. These actions will build trust. They will clarify the limits of the system. This will provide good information for everyone about what will work today and what needs to change to make things better in the future. </a:t>
            </a: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3009176-6F97-48CD-96F7-0C5F5E67C171}" type="slidenum">
              <a:rPr lang="en-US" altLang="en-US"/>
              <a:pPr fontAlgn="base">
                <a:spcBef>
                  <a:spcPct val="0"/>
                </a:spcBef>
                <a:spcAft>
                  <a:spcPct val="0"/>
                </a:spcAft>
              </a:pPr>
              <a:t>13</a:t>
            </a:fld>
            <a:endParaRPr lang="en-US" altLang="en-US" dirty="0"/>
          </a:p>
        </p:txBody>
      </p:sp>
    </p:spTree>
    <p:extLst>
      <p:ext uri="{BB962C8B-B14F-4D97-AF65-F5344CB8AC3E}">
        <p14:creationId xmlns:p14="http://schemas.microsoft.com/office/powerpoint/2010/main" val="27957983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 text:</a:t>
            </a:r>
          </a:p>
          <a:p>
            <a:pPr>
              <a:spcBef>
                <a:spcPct val="0"/>
              </a:spcBef>
            </a:pPr>
            <a:r>
              <a:rPr lang="en-US" altLang="en-US" i="1" dirty="0" smtClean="0"/>
              <a:t>Congratulations! You have now finished the lesson. Let’s take a few moments to review the key ideas and learning objectives. Current service systems are better at honoring choice, direction, and control on the part of the person engaging services. However, more change is needed. This gap between hopes and reality in the system can create discontent. Discontent is actually necessary to motivate change. This lesson helped you understand more about the roles a Person-Centered Counseling professional can have in system change. </a:t>
            </a: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F72D8B7-439C-48D9-8983-A0EC6BBBF1F6}" type="slidenum">
              <a:rPr lang="en-US" altLang="en-US"/>
              <a:pPr fontAlgn="base">
                <a:spcBef>
                  <a:spcPct val="0"/>
                </a:spcBef>
                <a:spcAft>
                  <a:spcPct val="0"/>
                </a:spcAft>
              </a:pPr>
              <a:t>14</a:t>
            </a:fld>
            <a:endParaRPr lang="en-US" altLang="en-US" dirty="0"/>
          </a:p>
        </p:txBody>
      </p:sp>
    </p:spTree>
    <p:extLst>
      <p:ext uri="{BB962C8B-B14F-4D97-AF65-F5344CB8AC3E}">
        <p14:creationId xmlns:p14="http://schemas.microsoft.com/office/powerpoint/2010/main" val="11816801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F72D8B7-439C-48D9-8983-A0EC6BBBF1F6}" type="slidenum">
              <a:rPr lang="en-US" altLang="en-US"/>
              <a:pPr fontAlgn="base">
                <a:spcBef>
                  <a:spcPct val="0"/>
                </a:spcBef>
                <a:spcAft>
                  <a:spcPct val="0"/>
                </a:spcAft>
              </a:pPr>
              <a:t>15</a:t>
            </a:fld>
            <a:endParaRPr lang="en-US" altLang="en-US" dirty="0"/>
          </a:p>
        </p:txBody>
      </p:sp>
    </p:spTree>
    <p:extLst>
      <p:ext uri="{BB962C8B-B14F-4D97-AF65-F5344CB8AC3E}">
        <p14:creationId xmlns:p14="http://schemas.microsoft.com/office/powerpoint/2010/main" val="9191000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F72D8B7-439C-48D9-8983-A0EC6BBBF1F6}" type="slidenum">
              <a:rPr lang="en-US" altLang="en-US"/>
              <a:pPr fontAlgn="base">
                <a:spcBef>
                  <a:spcPct val="0"/>
                </a:spcBef>
                <a:spcAft>
                  <a:spcPct val="0"/>
                </a:spcAft>
              </a:pPr>
              <a:t>16</a:t>
            </a:fld>
            <a:endParaRPr lang="en-US" altLang="en-US" dirty="0"/>
          </a:p>
        </p:txBody>
      </p:sp>
    </p:spTree>
    <p:extLst>
      <p:ext uri="{BB962C8B-B14F-4D97-AF65-F5344CB8AC3E}">
        <p14:creationId xmlns:p14="http://schemas.microsoft.com/office/powerpoint/2010/main" val="20285527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Welcome to the lesson on Supporting Positive Change in Service Delivery and Systems. This lesson is part of the course on Person-Centered Thinking and Practices in the in the Person-Centered Counseling Training Program. </a:t>
            </a: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F657304-A452-40AE-8A2B-1045BEFAEB5B}" type="slidenum">
              <a:rPr lang="en-US" altLang="en-US"/>
              <a:pPr fontAlgn="base">
                <a:spcBef>
                  <a:spcPct val="0"/>
                </a:spcBef>
                <a:spcAft>
                  <a:spcPct val="0"/>
                </a:spcAft>
              </a:pPr>
              <a:t>3</a:t>
            </a:fld>
            <a:endParaRPr lang="en-US" altLang="en-US" dirty="0"/>
          </a:p>
        </p:txBody>
      </p:sp>
    </p:spTree>
    <p:extLst>
      <p:ext uri="{BB962C8B-B14F-4D97-AF65-F5344CB8AC3E}">
        <p14:creationId xmlns:p14="http://schemas.microsoft.com/office/powerpoint/2010/main" val="7964382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F657304-A452-40AE-8A2B-1045BEFAEB5B}" type="slidenum">
              <a:rPr lang="en-US" altLang="en-US"/>
              <a:pPr fontAlgn="base">
                <a:spcBef>
                  <a:spcPct val="0"/>
                </a:spcBef>
                <a:spcAft>
                  <a:spcPct val="0"/>
                </a:spcAft>
              </a:pPr>
              <a:t>4</a:t>
            </a:fld>
            <a:endParaRPr lang="en-US" altLang="en-US" dirty="0"/>
          </a:p>
        </p:txBody>
      </p:sp>
    </p:spTree>
    <p:extLst>
      <p:ext uri="{BB962C8B-B14F-4D97-AF65-F5344CB8AC3E}">
        <p14:creationId xmlns:p14="http://schemas.microsoft.com/office/powerpoint/2010/main" val="31261666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 text:</a:t>
            </a:r>
          </a:p>
          <a:p>
            <a:pPr>
              <a:spcBef>
                <a:spcPct val="0"/>
              </a:spcBef>
            </a:pPr>
            <a:r>
              <a:rPr lang="en-US" altLang="en-US" i="1" dirty="0" smtClean="0"/>
              <a:t>Many professionals work hard to be person-centered. Current laws support the idea that people belong in their communities. Choice, direction, and control are central to current views of best practices in service. Public programs and regulations continue to align with these values. However, there are remaining challenges. Many people with support needs still do not experience inclusion. Many miss out on stability or opportunity. Most systems still do not allow people and their families to help define what services and options should be available in the system. Some service options are still likely to lead to ongoing isolation. </a:t>
            </a: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10F73BA-422E-4CAC-B5BE-C0F67FB78A2E}" type="slidenum">
              <a:rPr lang="en-US" altLang="en-US"/>
              <a:pPr fontAlgn="base">
                <a:spcBef>
                  <a:spcPct val="0"/>
                </a:spcBef>
                <a:spcAft>
                  <a:spcPct val="0"/>
                </a:spcAft>
              </a:pPr>
              <a:t>5</a:t>
            </a:fld>
            <a:endParaRPr lang="en-US" altLang="en-US" dirty="0"/>
          </a:p>
        </p:txBody>
      </p:sp>
    </p:spTree>
    <p:extLst>
      <p:ext uri="{BB962C8B-B14F-4D97-AF65-F5344CB8AC3E}">
        <p14:creationId xmlns:p14="http://schemas.microsoft.com/office/powerpoint/2010/main" val="5566412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 text:</a:t>
            </a:r>
          </a:p>
          <a:p>
            <a:pPr>
              <a:spcBef>
                <a:spcPct val="0"/>
              </a:spcBef>
            </a:pPr>
            <a:r>
              <a:rPr lang="en-US" altLang="en-US" i="1" dirty="0" smtClean="0"/>
              <a:t>A valuable contribution of a robust person-centered approach to support is that it can create discontent. It can clarify what could be happening for people if systems were more responsive. By starting with what makes sense to people and families, the gaps and issues in the system can become more obvious. These gaps can be discouraging and frustrating to all who are involved. However, when the frustrations are properly used, they can be a powerful catalyst for positive change. </a:t>
            </a:r>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1417C87-C97E-4BA8-8390-1F67F5BF35B1}" type="slidenum">
              <a:rPr lang="en-US" altLang="en-US"/>
              <a:pPr fontAlgn="base">
                <a:spcBef>
                  <a:spcPct val="0"/>
                </a:spcBef>
                <a:spcAft>
                  <a:spcPct val="0"/>
                </a:spcAft>
              </a:pPr>
              <a:t>6</a:t>
            </a:fld>
            <a:endParaRPr lang="en-US" altLang="en-US" dirty="0"/>
          </a:p>
        </p:txBody>
      </p:sp>
    </p:spTree>
    <p:extLst>
      <p:ext uri="{BB962C8B-B14F-4D97-AF65-F5344CB8AC3E}">
        <p14:creationId xmlns:p14="http://schemas.microsoft.com/office/powerpoint/2010/main" val="26871752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 text:</a:t>
            </a:r>
          </a:p>
          <a:p>
            <a:pPr>
              <a:spcBef>
                <a:spcPct val="0"/>
              </a:spcBef>
            </a:pPr>
            <a:r>
              <a:rPr lang="en-US" altLang="en-US" i="1" dirty="0" smtClean="0"/>
              <a:t>Discontent does often fuel change if it is combined with optimism and determination. However, when people are discontent but also cynical, it can also halt or slow progress. It’s important to look for signs of cynical discontent in ourselves and others. You may see it in your coworkers. You may see it in the people who are looking for services. By being attuned to cynical discontent, you can take steps to manage it and respond in ways that reduce it and support a return optimism. </a:t>
            </a:r>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6223FED-6BC0-4163-A3C6-30C45233D7FE}" type="slidenum">
              <a:rPr lang="en-US" altLang="en-US"/>
              <a:pPr fontAlgn="base">
                <a:spcBef>
                  <a:spcPct val="0"/>
                </a:spcBef>
                <a:spcAft>
                  <a:spcPct val="0"/>
                </a:spcAft>
              </a:pPr>
              <a:t>7</a:t>
            </a:fld>
            <a:endParaRPr lang="en-US" altLang="en-US" dirty="0"/>
          </a:p>
        </p:txBody>
      </p:sp>
    </p:spTree>
    <p:extLst>
      <p:ext uri="{BB962C8B-B14F-4D97-AF65-F5344CB8AC3E}">
        <p14:creationId xmlns:p14="http://schemas.microsoft.com/office/powerpoint/2010/main" val="16853032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 text:</a:t>
            </a:r>
          </a:p>
          <a:p>
            <a:pPr>
              <a:spcBef>
                <a:spcPct val="0"/>
              </a:spcBef>
            </a:pPr>
            <a:r>
              <a:rPr lang="en-US" altLang="en-US" i="1" dirty="0" smtClean="0"/>
              <a:t>People receiving services can experience trauma and discouragement when they are not heard or supported in ways that make sense. This also can lead to cynical discontent. People supported and their families may act in ways that are confusing to the service provider. They may take services but only reluctantly or with partial participation. They may seek services only when they are compelled to or when they are in crisis. These are often signs that there is a mismatch between the person and how services are being delivered. They can also be signs that the person does not trust the provider or the system. </a:t>
            </a: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3C8C03A-6916-46B9-95E6-AA6A12D30E6A}" type="slidenum">
              <a:rPr lang="en-US" altLang="en-US"/>
              <a:pPr fontAlgn="base">
                <a:spcBef>
                  <a:spcPct val="0"/>
                </a:spcBef>
                <a:spcAft>
                  <a:spcPct val="0"/>
                </a:spcAft>
              </a:pPr>
              <a:t>8</a:t>
            </a:fld>
            <a:endParaRPr lang="en-US" altLang="en-US" dirty="0"/>
          </a:p>
        </p:txBody>
      </p:sp>
    </p:spTree>
    <p:extLst>
      <p:ext uri="{BB962C8B-B14F-4D97-AF65-F5344CB8AC3E}">
        <p14:creationId xmlns:p14="http://schemas.microsoft.com/office/powerpoint/2010/main" val="20565238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 text:</a:t>
            </a:r>
          </a:p>
          <a:p>
            <a:pPr>
              <a:spcBef>
                <a:spcPct val="0"/>
              </a:spcBef>
            </a:pPr>
            <a:r>
              <a:rPr lang="en-US" altLang="en-US" i="1" dirty="0" smtClean="0"/>
              <a:t>You’ve just learned about some ways that trust can be established with people seeking services. These approaches also can build trust if it has been previously broken. However, that might take more time. These approaches can counter cynical discontent. They are useful in interactions with services users. They are also helpful in building trust with coworkers and community partners as well. Use of these approaches may require change at one or more levels in the system. </a:t>
            </a: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2E1B7FB-F7D5-461D-AE8D-39F2B4A42CE6}" type="slidenum">
              <a:rPr lang="en-US" altLang="en-US"/>
              <a:pPr fontAlgn="base">
                <a:spcBef>
                  <a:spcPct val="0"/>
                </a:spcBef>
                <a:spcAft>
                  <a:spcPct val="0"/>
                </a:spcAft>
              </a:pPr>
              <a:t>9</a:t>
            </a:fld>
            <a:endParaRPr lang="en-US" altLang="en-US" dirty="0"/>
          </a:p>
        </p:txBody>
      </p:sp>
    </p:spTree>
    <p:extLst>
      <p:ext uri="{BB962C8B-B14F-4D97-AF65-F5344CB8AC3E}">
        <p14:creationId xmlns:p14="http://schemas.microsoft.com/office/powerpoint/2010/main" val="42939589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 text:</a:t>
            </a:r>
          </a:p>
          <a:p>
            <a:pPr>
              <a:spcBef>
                <a:spcPct val="0"/>
              </a:spcBef>
            </a:pPr>
            <a:r>
              <a:rPr lang="en-US" altLang="en-US" i="1" dirty="0" smtClean="0"/>
              <a:t>You’ve just learned about some ways that trust can be established with people seeking services. These approaches also can build trust if it has been previously broken. However, that might take more time. These approaches can counter cynical discontent. They are useful in interactions with services users. They are also helpful in building trust with coworkers and community partners as well. Use of these approaches may require change at one or more levels in the system. </a:t>
            </a: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2E1B7FB-F7D5-461D-AE8D-39F2B4A42CE6}" type="slidenum">
              <a:rPr lang="en-US" altLang="en-US"/>
              <a:pPr fontAlgn="base">
                <a:spcBef>
                  <a:spcPct val="0"/>
                </a:spcBef>
                <a:spcAft>
                  <a:spcPct val="0"/>
                </a:spcAft>
              </a:pPr>
              <a:t>10</a:t>
            </a:fld>
            <a:endParaRPr lang="en-US" altLang="en-US" dirty="0"/>
          </a:p>
        </p:txBody>
      </p:sp>
    </p:spTree>
    <p:extLst>
      <p:ext uri="{BB962C8B-B14F-4D97-AF65-F5344CB8AC3E}">
        <p14:creationId xmlns:p14="http://schemas.microsoft.com/office/powerpoint/2010/main" val="26851718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2EDEB82-1CBB-4CA4-849A-0448DA80AC3D}" type="slidenum">
              <a:rPr lang="en-US"/>
              <a:pPr>
                <a:defRPr/>
              </a:pPr>
              <a:t>‹#›</a:t>
            </a:fld>
            <a:endParaRPr lang="en-US"/>
          </a:p>
        </p:txBody>
      </p:sp>
      <p:pic>
        <p:nvPicPr>
          <p:cNvPr id="7" name="Picture 6">
            <a:extLst>
              <a:ext uri="{FF2B5EF4-FFF2-40B4-BE49-F238E27FC236}">
                <a16:creationId xmlns:a16="http://schemas.microsoft.com/office/drawing/2014/main" id="{50055F00-D181-224C-80F0-FB9757FEA833}"/>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0815201" y="5733913"/>
            <a:ext cx="657007" cy="717550"/>
          </a:xfrm>
          <a:prstGeom prst="rect">
            <a:avLst/>
          </a:prstGeom>
          <a:effectLst/>
        </p:spPr>
      </p:pic>
      <p:sp>
        <p:nvSpPr>
          <p:cNvPr id="8" name="Rectangle 7"/>
          <p:cNvSpPr/>
          <p:nvPr userDrawn="1"/>
        </p:nvSpPr>
        <p:spPr>
          <a:xfrm>
            <a:off x="8132064" y="0"/>
            <a:ext cx="4059936" cy="365125"/>
          </a:xfrm>
          <a:prstGeom prst="rect">
            <a:avLst/>
          </a:prstGeom>
          <a:solidFill>
            <a:srgbClr val="FBA91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4059936" y="0"/>
            <a:ext cx="4069080" cy="365125"/>
          </a:xfrm>
          <a:prstGeom prst="rect">
            <a:avLst/>
          </a:pr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Rectangle 9"/>
          <p:cNvSpPr/>
          <p:nvPr userDrawn="1"/>
        </p:nvSpPr>
        <p:spPr>
          <a:xfrm>
            <a:off x="0" y="0"/>
            <a:ext cx="4059936" cy="365125"/>
          </a:xfrm>
          <a:prstGeom prst="rect">
            <a:avLst/>
          </a:prstGeom>
          <a:solidFill>
            <a:srgbClr val="BA20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l="4270" t="17804" r="50208" b="13734"/>
          <a:stretch/>
        </p:blipFill>
        <p:spPr>
          <a:xfrm>
            <a:off x="5191845" y="5349875"/>
            <a:ext cx="1805261" cy="764241"/>
          </a:xfrm>
          <a:prstGeom prst="rect">
            <a:avLst/>
          </a:prstGeom>
        </p:spPr>
      </p:pic>
    </p:spTree>
    <p:extLst>
      <p:ext uri="{BB962C8B-B14F-4D97-AF65-F5344CB8AC3E}">
        <p14:creationId xmlns:p14="http://schemas.microsoft.com/office/powerpoint/2010/main" val="189096053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964C08-85A9-4683-BD8A-026B5D15D9FC}" type="slidenum">
              <a:rPr lang="en-US"/>
              <a:pPr>
                <a:defRPr/>
              </a:pPr>
              <a:t>‹#›</a:t>
            </a:fld>
            <a:endParaRPr lang="en-US"/>
          </a:p>
        </p:txBody>
      </p:sp>
    </p:spTree>
    <p:extLst>
      <p:ext uri="{BB962C8B-B14F-4D97-AF65-F5344CB8AC3E}">
        <p14:creationId xmlns:p14="http://schemas.microsoft.com/office/powerpoint/2010/main" val="27995697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034371-AF6F-48AE-A252-D2C31100B5B5}" type="slidenum">
              <a:rPr lang="en-US"/>
              <a:pPr>
                <a:defRPr/>
              </a:pPr>
              <a:t>‹#›</a:t>
            </a:fld>
            <a:endParaRPr lang="en-US"/>
          </a:p>
        </p:txBody>
      </p:sp>
    </p:spTree>
    <p:extLst>
      <p:ext uri="{BB962C8B-B14F-4D97-AF65-F5344CB8AC3E}">
        <p14:creationId xmlns:p14="http://schemas.microsoft.com/office/powerpoint/2010/main" val="30450221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a:lvl1pPr>
          </a:lstStyle>
          <a:p>
            <a:pPr>
              <a:defRPr/>
            </a:pPr>
            <a:fld id="{A88C8F8E-94C4-4485-A1FA-5063D6C194C8}" type="slidenum">
              <a:rPr lang="en-US"/>
              <a:pPr>
                <a:defRPr/>
              </a:pPr>
              <a:t>‹#›</a:t>
            </a:fld>
            <a:endParaRPr lang="en-US"/>
          </a:p>
        </p:txBody>
      </p:sp>
      <p:cxnSp>
        <p:nvCxnSpPr>
          <p:cNvPr id="5" name="Straight Connector 4"/>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8378672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3CA507C-A444-4E62-870B-A7A872DA0E98}" type="slidenum">
              <a:rPr lang="en-US"/>
              <a:pPr>
                <a:defRPr/>
              </a:pPr>
              <a:t>‹#›</a:t>
            </a:fld>
            <a:endParaRPr lang="en-US"/>
          </a:p>
        </p:txBody>
      </p:sp>
    </p:spTree>
    <p:extLst>
      <p:ext uri="{BB962C8B-B14F-4D97-AF65-F5344CB8AC3E}">
        <p14:creationId xmlns:p14="http://schemas.microsoft.com/office/powerpoint/2010/main" val="16735766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5F2FF46-0AA0-43FC-8C59-51A9E231B11D}" type="slidenum">
              <a:rPr lang="en-US"/>
              <a:pPr>
                <a:defRPr/>
              </a:pPr>
              <a:t>‹#›</a:t>
            </a:fld>
            <a:endParaRPr lang="en-US"/>
          </a:p>
        </p:txBody>
      </p:sp>
      <p:cxnSp>
        <p:nvCxnSpPr>
          <p:cNvPr id="8" name="Straight Connector 7"/>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028594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223F5E9-D2E9-4340-A24C-39964E7D8F8C}" type="slidenum">
              <a:rPr lang="en-US"/>
              <a:pPr>
                <a:defRPr/>
              </a:pPr>
              <a:t>‹#›</a:t>
            </a:fld>
            <a:endParaRPr lang="en-US"/>
          </a:p>
        </p:txBody>
      </p:sp>
    </p:spTree>
    <p:extLst>
      <p:ext uri="{BB962C8B-B14F-4D97-AF65-F5344CB8AC3E}">
        <p14:creationId xmlns:p14="http://schemas.microsoft.com/office/powerpoint/2010/main" val="8277346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E8933D1-2A90-4CFA-B5F9-FFF8629642C0}" type="slidenum">
              <a:rPr lang="en-US"/>
              <a:pPr>
                <a:defRPr/>
              </a:pPr>
              <a:t>‹#›</a:t>
            </a:fld>
            <a:endParaRPr lang="en-US"/>
          </a:p>
        </p:txBody>
      </p:sp>
    </p:spTree>
    <p:extLst>
      <p:ext uri="{BB962C8B-B14F-4D97-AF65-F5344CB8AC3E}">
        <p14:creationId xmlns:p14="http://schemas.microsoft.com/office/powerpoint/2010/main" val="33987414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BA778F5-C7EE-4112-892D-DF7DB764C8CF}" type="slidenum">
              <a:rPr lang="en-US"/>
              <a:pPr>
                <a:defRPr/>
              </a:pPr>
              <a:t>‹#›</a:t>
            </a:fld>
            <a:endParaRPr lang="en-US"/>
          </a:p>
        </p:txBody>
      </p:sp>
    </p:spTree>
    <p:extLst>
      <p:ext uri="{BB962C8B-B14F-4D97-AF65-F5344CB8AC3E}">
        <p14:creationId xmlns:p14="http://schemas.microsoft.com/office/powerpoint/2010/main" val="4258895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CABDBE9-5A11-42D7-816C-2473DE1367BA}" type="slidenum">
              <a:rPr lang="en-US"/>
              <a:pPr>
                <a:defRPr/>
              </a:pPr>
              <a:t>‹#›</a:t>
            </a:fld>
            <a:endParaRPr lang="en-US"/>
          </a:p>
        </p:txBody>
      </p:sp>
    </p:spTree>
    <p:extLst>
      <p:ext uri="{BB962C8B-B14F-4D97-AF65-F5344CB8AC3E}">
        <p14:creationId xmlns:p14="http://schemas.microsoft.com/office/powerpoint/2010/main" val="31772781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024902-E352-49E6-9606-2D93B25BFF9A}" type="slidenum">
              <a:rPr lang="en-US"/>
              <a:pPr>
                <a:defRPr/>
              </a:pPr>
              <a:t>‹#›</a:t>
            </a:fld>
            <a:endParaRPr lang="en-US"/>
          </a:p>
        </p:txBody>
      </p:sp>
    </p:spTree>
    <p:extLst>
      <p:ext uri="{BB962C8B-B14F-4D97-AF65-F5344CB8AC3E}">
        <p14:creationId xmlns:p14="http://schemas.microsoft.com/office/powerpoint/2010/main" val="4118129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780241"/>
            <a:ext cx="10515600" cy="910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6" name="Slide Number Placeholder 5"/>
          <p:cNvSpPr>
            <a:spLocks noGrp="1"/>
          </p:cNvSpPr>
          <p:nvPr>
            <p:ph type="sldNum" sz="quarter" idx="4"/>
          </p:nvPr>
        </p:nvSpPr>
        <p:spPr>
          <a:xfrm>
            <a:off x="10933611" y="6318250"/>
            <a:ext cx="420189"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7EA7200F-FA20-4603-8A0D-496DE59E2204}" type="slidenum">
              <a:rPr lang="en-US"/>
              <a:pPr>
                <a:defRPr/>
              </a:pPr>
              <a:t>‹#›</a:t>
            </a:fld>
            <a:endParaRPr lang="en-US" dirty="0"/>
          </a:p>
        </p:txBody>
      </p:sp>
      <p:sp>
        <p:nvSpPr>
          <p:cNvPr id="9" name="Footer Placeholder 4"/>
          <p:cNvSpPr txBox="1">
            <a:spLocks/>
          </p:cNvSpPr>
          <p:nvPr userDrawn="1"/>
        </p:nvSpPr>
        <p:spPr>
          <a:xfrm>
            <a:off x="838200" y="6356350"/>
            <a:ext cx="9468394"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endParaRPr lang="en-US" dirty="0"/>
          </a:p>
        </p:txBody>
      </p:sp>
      <p:sp>
        <p:nvSpPr>
          <p:cNvPr id="13" name="Rectangle 12"/>
          <p:cNvSpPr/>
          <p:nvPr userDrawn="1"/>
        </p:nvSpPr>
        <p:spPr>
          <a:xfrm>
            <a:off x="9922933" y="6553200"/>
            <a:ext cx="2269067" cy="304800"/>
          </a:xfrm>
          <a:prstGeom prst="rect">
            <a:avLst/>
          </a:prstGeom>
          <a:solidFill>
            <a:srgbClr val="D6EA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452755" algn="r">
              <a:spcBef>
                <a:spcPts val="0"/>
              </a:spcBef>
              <a:spcAft>
                <a:spcPts val="0"/>
              </a:spcAft>
            </a:pPr>
            <a:r>
              <a:rPr lang="en-US" sz="1000" b="1" dirty="0">
                <a:solidFill>
                  <a:srgbClr val="000000"/>
                </a:solidFill>
                <a:effectLst/>
                <a:latin typeface="Myriad Pro Semibold"/>
                <a:ea typeface="Calibri" panose="020F0502020204030204" pitchFamily="34" charset="0"/>
                <a:cs typeface="Times New Roman" panose="02020603050405020304" pitchFamily="18" charset="0"/>
              </a:rPr>
              <a:t>Visit NWD.ACL.GOV</a:t>
            </a:r>
            <a:endParaRPr lang="en-US" sz="1200" dirty="0">
              <a:effectLst/>
              <a:ea typeface="Calibri" panose="020F0502020204030204" pitchFamily="34" charset="0"/>
              <a:cs typeface="Times New Roman" panose="02020603050405020304" pitchFamily="18" charset="0"/>
            </a:endParaRPr>
          </a:p>
        </p:txBody>
      </p:sp>
      <p:sp>
        <p:nvSpPr>
          <p:cNvPr id="14" name="Rectangle 13"/>
          <p:cNvSpPr/>
          <p:nvPr userDrawn="1"/>
        </p:nvSpPr>
        <p:spPr>
          <a:xfrm>
            <a:off x="0" y="6234641"/>
            <a:ext cx="10424161" cy="625475"/>
          </a:xfrm>
          <a:custGeom>
            <a:avLst/>
            <a:gdLst>
              <a:gd name="connsiteX0" fmla="*/ 0 w 4938395"/>
              <a:gd name="connsiteY0" fmla="*/ 0 h 542925"/>
              <a:gd name="connsiteX1" fmla="*/ 4938395 w 4938395"/>
              <a:gd name="connsiteY1" fmla="*/ 0 h 542925"/>
              <a:gd name="connsiteX2" fmla="*/ 4938395 w 4938395"/>
              <a:gd name="connsiteY2" fmla="*/ 542925 h 542925"/>
              <a:gd name="connsiteX3" fmla="*/ 0 w 4938395"/>
              <a:gd name="connsiteY3" fmla="*/ 542925 h 542925"/>
              <a:gd name="connsiteX4" fmla="*/ 0 w 4938395"/>
              <a:gd name="connsiteY4" fmla="*/ 0 h 542925"/>
              <a:gd name="connsiteX0" fmla="*/ 0 w 5532755"/>
              <a:gd name="connsiteY0" fmla="*/ 0 h 542925"/>
              <a:gd name="connsiteX1" fmla="*/ 4938395 w 5532755"/>
              <a:gd name="connsiteY1" fmla="*/ 0 h 542925"/>
              <a:gd name="connsiteX2" fmla="*/ 5532755 w 5532755"/>
              <a:gd name="connsiteY2" fmla="*/ 542925 h 542925"/>
              <a:gd name="connsiteX3" fmla="*/ 0 w 5532755"/>
              <a:gd name="connsiteY3" fmla="*/ 542925 h 542925"/>
              <a:gd name="connsiteX4" fmla="*/ 0 w 5532755"/>
              <a:gd name="connsiteY4" fmla="*/ 0 h 542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755" h="542925">
                <a:moveTo>
                  <a:pt x="0" y="0"/>
                </a:moveTo>
                <a:lnTo>
                  <a:pt x="4938395" y="0"/>
                </a:lnTo>
                <a:lnTo>
                  <a:pt x="5532755" y="542925"/>
                </a:lnTo>
                <a:lnTo>
                  <a:pt x="0" y="542925"/>
                </a:lnTo>
                <a:lnTo>
                  <a:pt x="0" y="0"/>
                </a:lnTo>
                <a:close/>
              </a:path>
            </a:pathLst>
          </a:cu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indent="342900">
              <a:spcBef>
                <a:spcPts val="0"/>
              </a:spcBef>
              <a:spcAft>
                <a:spcPts val="0"/>
              </a:spcAft>
            </a:pPr>
            <a:r>
              <a:rPr lang="en-US" sz="1000">
                <a:solidFill>
                  <a:srgbClr val="FFFFFF"/>
                </a:solidFill>
                <a:effectLst/>
                <a:latin typeface="Myriad Pro"/>
                <a:ea typeface="Calibri" panose="020F0502020204030204" pitchFamily="34" charset="0"/>
                <a:cs typeface="Times New Roman" panose="02020603050405020304" pitchFamily="18" charset="0"/>
              </a:rPr>
              <a:t> </a:t>
            </a:r>
            <a:endParaRPr lang="en-US" sz="1200">
              <a:effectLst/>
              <a:ea typeface="Calibri" panose="020F0502020204030204" pitchFamily="34" charset="0"/>
              <a:cs typeface="Times New Roman" panose="02020603050405020304" pitchFamily="18" charset="0"/>
            </a:endParaRPr>
          </a:p>
        </p:txBody>
      </p:sp>
      <p:sp>
        <p:nvSpPr>
          <p:cNvPr id="10" name="Footer Placeholder 4"/>
          <p:cNvSpPr txBox="1">
            <a:spLocks/>
          </p:cNvSpPr>
          <p:nvPr userDrawn="1"/>
        </p:nvSpPr>
        <p:spPr>
          <a:xfrm>
            <a:off x="82247" y="6325658"/>
            <a:ext cx="9585961"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sz="1200" dirty="0" smtClean="0">
                <a:solidFill>
                  <a:schemeClr val="bg1"/>
                </a:solidFill>
              </a:rPr>
              <a:t>Content is adapted from the Administration for Community Living No Wrong Door Person-Centered Counseling Training Program, Course 1, Lesson 1. Access original content here: </a:t>
            </a:r>
            <a:r>
              <a:rPr lang="en-US" sz="1200" u="sng" dirty="0" smtClean="0">
                <a:solidFill>
                  <a:schemeClr val="bg1"/>
                </a:solidFill>
              </a:rPr>
              <a:t>https://nwd.acl.gov/person-centered-counseling.html</a:t>
            </a:r>
            <a:endParaRPr lang="en-US" sz="1200" dirty="0" smtClean="0">
              <a:solidFill>
                <a:schemeClr val="bg1"/>
              </a:solidFill>
            </a:endParaRPr>
          </a:p>
          <a:p>
            <a:pPr>
              <a:defRPr/>
            </a:pPr>
            <a:endParaRPr lang="en-US" dirty="0"/>
          </a:p>
        </p:txBody>
      </p:sp>
    </p:spTree>
    <p:extLst>
      <p:ext uri="{BB962C8B-B14F-4D97-AF65-F5344CB8AC3E}">
        <p14:creationId xmlns:p14="http://schemas.microsoft.com/office/powerpoint/2010/main" val="122647762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100000"/>
        </a:lnSpc>
        <a:spcBef>
          <a:spcPts val="1000"/>
        </a:spcBef>
        <a:spcAft>
          <a:spcPct val="0"/>
        </a:spcAft>
        <a:buFont typeface="Arial" panose="020B0604020202020204" pitchFamily="34" charset="0"/>
        <a:buChar char="•"/>
        <a:defRPr sz="2400" kern="1200">
          <a:solidFill>
            <a:schemeClr val="tx1"/>
          </a:solidFill>
          <a:latin typeface="+mn-lt"/>
          <a:ea typeface="+mn-ea"/>
          <a:cs typeface="+mn-cs"/>
        </a:defRPr>
      </a:lvl1pPr>
      <a:lvl2pPr marL="685800" indent="-228600" algn="l" rtl="0" eaLnBrk="0" fontAlgn="base" hangingPunct="0">
        <a:lnSpc>
          <a:spcPct val="10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10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hyperlink" Target="mailto:NoWrongDoor@acl.hhs.gov"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r>
              <a:rPr lang="en-US" altLang="en-US" dirty="0" smtClean="0"/>
              <a:t>Person-Centered Thinking and Practices</a:t>
            </a:r>
          </a:p>
        </p:txBody>
      </p:sp>
      <p:sp>
        <p:nvSpPr>
          <p:cNvPr id="3075" name="Subtitle 2"/>
          <p:cNvSpPr>
            <a:spLocks noGrp="1"/>
          </p:cNvSpPr>
          <p:nvPr>
            <p:ph type="subTitle" idx="1"/>
          </p:nvPr>
        </p:nvSpPr>
        <p:spPr/>
        <p:txBody>
          <a:bodyPr/>
          <a:lstStyle/>
          <a:p>
            <a:r>
              <a:rPr lang="en-US" altLang="en-US" dirty="0" smtClean="0"/>
              <a:t>4 Supporting Positive Change in Service Delivery and Systems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Recognizing and Implementing Change at all Levels (2/2)</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Policy makers and legislators must create system level (Level 3) changes. An example of this is the set of changes made to the Home and Community Based Services rules (2014).</a:t>
            </a:r>
          </a:p>
          <a:p>
            <a:pPr marL="0" indent="0" fontAlgn="auto">
              <a:lnSpc>
                <a:spcPct val="100000"/>
              </a:lnSpc>
              <a:spcAft>
                <a:spcPts val="0"/>
              </a:spcAft>
              <a:buNone/>
              <a:defRPr/>
            </a:pPr>
            <a:r>
              <a:rPr lang="en-US" sz="2400" dirty="0" smtClean="0"/>
              <a:t>Person-centered counseling includes making level 1 changes to your own practice. But it also includes recognizing and communicating Level 2 and Level 3 changes. </a:t>
            </a:r>
          </a:p>
        </p:txBody>
      </p:sp>
    </p:spTree>
    <p:extLst>
      <p:ext uri="{BB962C8B-B14F-4D97-AF65-F5344CB8AC3E}">
        <p14:creationId xmlns:p14="http://schemas.microsoft.com/office/powerpoint/2010/main" val="5553073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Recognizing Levels of Change </a:t>
            </a:r>
          </a:p>
        </p:txBody>
      </p:sp>
      <p:sp>
        <p:nvSpPr>
          <p:cNvPr id="16387" name="Content Placeholder 2"/>
          <p:cNvSpPr>
            <a:spLocks noGrp="1"/>
          </p:cNvSpPr>
          <p:nvPr>
            <p:ph idx="1"/>
          </p:nvPr>
        </p:nvSpPr>
        <p:spPr/>
        <p:txBody>
          <a:bodyPr/>
          <a:lstStyle/>
          <a:p>
            <a:pPr marL="0" indent="0">
              <a:lnSpc>
                <a:spcPct val="100000"/>
              </a:lnSpc>
              <a:buNone/>
            </a:pPr>
            <a:r>
              <a:rPr lang="en-US" altLang="en-US" sz="2400" dirty="0" smtClean="0"/>
              <a:t>As a Person-Centered Counseling professional, you will encounter issues that require change at various levels. </a:t>
            </a:r>
            <a:endParaRPr lang="en-US" altLang="en-US"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smtClean="0"/>
              <a:t>Advocating for Level 2 and 3 Changes </a:t>
            </a:r>
          </a:p>
        </p:txBody>
      </p:sp>
      <p:sp>
        <p:nvSpPr>
          <p:cNvPr id="18435" name="Content Placeholder 2"/>
          <p:cNvSpPr>
            <a:spLocks noGrp="1"/>
          </p:cNvSpPr>
          <p:nvPr>
            <p:ph idx="1"/>
          </p:nvPr>
        </p:nvSpPr>
        <p:spPr/>
        <p:txBody>
          <a:bodyPr/>
          <a:lstStyle/>
          <a:p>
            <a:pPr marL="0" indent="0">
              <a:lnSpc>
                <a:spcPct val="100000"/>
              </a:lnSpc>
              <a:buNone/>
            </a:pPr>
            <a:r>
              <a:rPr lang="en-US" altLang="en-US" sz="2400" dirty="0" smtClean="0"/>
              <a:t>Supporting bigger change can be an important role for the Person-Centered Counseling (PCC) professional.</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smtClean="0"/>
              <a:t>The Importance of Building Trust</a:t>
            </a:r>
          </a:p>
        </p:txBody>
      </p:sp>
      <p:sp>
        <p:nvSpPr>
          <p:cNvPr id="20483" name="Content Placeholder 2"/>
          <p:cNvSpPr>
            <a:spLocks noGrp="1"/>
          </p:cNvSpPr>
          <p:nvPr>
            <p:ph idx="1"/>
          </p:nvPr>
        </p:nvSpPr>
        <p:spPr/>
        <p:txBody>
          <a:bodyPr/>
          <a:lstStyle/>
          <a:p>
            <a:pPr marL="0" indent="0">
              <a:lnSpc>
                <a:spcPct val="100000"/>
              </a:lnSpc>
              <a:buNone/>
            </a:pPr>
            <a:r>
              <a:rPr lang="en-US" altLang="en-US" sz="2400" dirty="0" smtClean="0"/>
              <a:t>Earlier in lesson, you reflected on a story about a person who needed some help and had signs of a serious mental health condition. However, he did not want to discuss the condition at that time. The approach the Person-Centered Counseling (PCC) professional took created a bigger problem.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Conclusion and Lesson Review (1/3)</a:t>
            </a:r>
          </a:p>
        </p:txBody>
      </p:sp>
      <p:sp>
        <p:nvSpPr>
          <p:cNvPr id="3" name="Content Placeholder 2"/>
          <p:cNvSpPr>
            <a:spLocks noGrp="1"/>
          </p:cNvSpPr>
          <p:nvPr>
            <p:ph idx="1"/>
          </p:nvPr>
        </p:nvSpPr>
        <p:spPr>
          <a:xfrm>
            <a:off x="838200" y="1825625"/>
            <a:ext cx="10515600" cy="4956175"/>
          </a:xfrm>
        </p:spPr>
        <p:txBody>
          <a:bodyPr rtlCol="0">
            <a:noAutofit/>
          </a:bodyPr>
          <a:lstStyle/>
          <a:p>
            <a:pPr fontAlgn="auto">
              <a:lnSpc>
                <a:spcPct val="100000"/>
              </a:lnSpc>
              <a:spcAft>
                <a:spcPts val="0"/>
              </a:spcAft>
              <a:defRPr/>
            </a:pPr>
            <a:r>
              <a:rPr lang="en-US" sz="2400" dirty="0" smtClean="0"/>
              <a:t>Discontent with a system is necessary before change will happen. Person-centered approaches can create discontent by clarifying what could be possible for people. </a:t>
            </a:r>
          </a:p>
          <a:p>
            <a:pPr fontAlgn="auto">
              <a:lnSpc>
                <a:spcPct val="100000"/>
              </a:lnSpc>
              <a:spcAft>
                <a:spcPts val="0"/>
              </a:spcAft>
              <a:defRPr/>
            </a:pPr>
            <a:r>
              <a:rPr lang="en-US" sz="2400" dirty="0" smtClean="0"/>
              <a:t>Discontent must be fueled by optimism and hope or it will not lead to positive change.</a:t>
            </a:r>
          </a:p>
          <a:p>
            <a:pPr fontAlgn="auto">
              <a:lnSpc>
                <a:spcPct val="100000"/>
              </a:lnSpc>
              <a:spcAft>
                <a:spcPts val="0"/>
              </a:spcAft>
              <a:defRPr/>
            </a:pPr>
            <a:r>
              <a:rPr lang="en-US" sz="2400" dirty="0" smtClean="0"/>
              <a:t>Person-Centered Counseling (PCC) professionals in the system can support hope and optimism by engaging in strategies that build trust. To do so they must engage their own self-care and watch for signs of burnout or compassion fatigue.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Conclusion and Lesson Review (2/3) </a:t>
            </a:r>
          </a:p>
        </p:txBody>
      </p:sp>
      <p:sp>
        <p:nvSpPr>
          <p:cNvPr id="3" name="Content Placeholder 2"/>
          <p:cNvSpPr>
            <a:spLocks noGrp="1"/>
          </p:cNvSpPr>
          <p:nvPr>
            <p:ph idx="1"/>
          </p:nvPr>
        </p:nvSpPr>
        <p:spPr>
          <a:xfrm>
            <a:off x="838200" y="1825625"/>
            <a:ext cx="10515600" cy="4956175"/>
          </a:xfrm>
        </p:spPr>
        <p:txBody>
          <a:bodyPr rtlCol="0">
            <a:noAutofit/>
          </a:bodyPr>
          <a:lstStyle/>
          <a:p>
            <a:pPr fontAlgn="auto">
              <a:lnSpc>
                <a:spcPct val="100000"/>
              </a:lnSpc>
              <a:spcAft>
                <a:spcPts val="0"/>
              </a:spcAft>
              <a:defRPr/>
            </a:pPr>
            <a:r>
              <a:rPr lang="en-US" sz="2400" dirty="0" smtClean="0"/>
              <a:t>Strategies PCC professionals can use to support optimism in others include being honest and upfront about situations without discouraging people from their goals. They include taking timely action whenever you can. They also include being clear about what will take time, how much time, and checking in on progress. </a:t>
            </a:r>
          </a:p>
          <a:p>
            <a:pPr fontAlgn="auto">
              <a:lnSpc>
                <a:spcPct val="100000"/>
              </a:lnSpc>
              <a:spcAft>
                <a:spcPts val="0"/>
              </a:spcAft>
              <a:defRPr/>
            </a:pPr>
            <a:r>
              <a:rPr lang="en-US" sz="2400" dirty="0" smtClean="0"/>
              <a:t>PCC professionals can support change at the organizational or system level. To do this well requires a willingness to be organized, engage over time, and work with others.</a:t>
            </a:r>
          </a:p>
        </p:txBody>
      </p:sp>
    </p:spTree>
    <p:extLst>
      <p:ext uri="{BB962C8B-B14F-4D97-AF65-F5344CB8AC3E}">
        <p14:creationId xmlns:p14="http://schemas.microsoft.com/office/powerpoint/2010/main" val="34138284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Conclusion and Lesson Review (3/3) </a:t>
            </a:r>
          </a:p>
        </p:txBody>
      </p:sp>
      <p:sp>
        <p:nvSpPr>
          <p:cNvPr id="3" name="Content Placeholder 2"/>
          <p:cNvSpPr>
            <a:spLocks noGrp="1"/>
          </p:cNvSpPr>
          <p:nvPr>
            <p:ph sz="half" idx="1"/>
          </p:nvPr>
        </p:nvSpPr>
        <p:spPr/>
        <p:txBody>
          <a:bodyPr rtlCol="0">
            <a:noAutofit/>
          </a:bodyPr>
          <a:lstStyle/>
          <a:p>
            <a:pPr marL="0" indent="0" algn="ctr" fontAlgn="auto">
              <a:spcAft>
                <a:spcPts val="0"/>
              </a:spcAft>
              <a:buNone/>
              <a:defRPr/>
            </a:pPr>
            <a:r>
              <a:rPr lang="en-US" sz="2400" b="1" dirty="0" smtClean="0"/>
              <a:t>Learning Objective</a:t>
            </a:r>
          </a:p>
          <a:p>
            <a:pPr marL="0" indent="0" fontAlgn="auto">
              <a:spcAft>
                <a:spcPts val="0"/>
              </a:spcAft>
              <a:buNone/>
              <a:defRPr/>
            </a:pPr>
            <a:r>
              <a:rPr lang="en-US" sz="2400" dirty="0" smtClean="0"/>
              <a:t>After completing this lesson, you will be able to use person-centered practices and advocate for changes in the system beyond your direct control, such as those that are organizational or system wide. </a:t>
            </a:r>
          </a:p>
        </p:txBody>
      </p:sp>
      <p:sp>
        <p:nvSpPr>
          <p:cNvPr id="4" name="Content Placeholder 3"/>
          <p:cNvSpPr>
            <a:spLocks noGrp="1"/>
          </p:cNvSpPr>
          <p:nvPr>
            <p:ph sz="half" idx="2"/>
          </p:nvPr>
        </p:nvSpPr>
        <p:spPr/>
        <p:txBody>
          <a:bodyPr/>
          <a:lstStyle/>
          <a:p>
            <a:pPr marL="0" indent="0" algn="ctr" fontAlgn="auto">
              <a:spcAft>
                <a:spcPts val="0"/>
              </a:spcAft>
              <a:buNone/>
              <a:defRPr/>
            </a:pPr>
            <a:r>
              <a:rPr lang="en-US" sz="2400" b="1" dirty="0"/>
              <a:t>Reflection on Learning </a:t>
            </a:r>
            <a:r>
              <a:rPr lang="en-US" sz="2400" b="1" dirty="0" smtClean="0"/>
              <a:t>Objective</a:t>
            </a:r>
          </a:p>
          <a:p>
            <a:pPr marL="0" indent="0" fontAlgn="auto">
              <a:spcAft>
                <a:spcPts val="0"/>
              </a:spcAft>
              <a:buNone/>
              <a:defRPr/>
            </a:pPr>
            <a:r>
              <a:rPr lang="en-US" sz="2400" dirty="0" smtClean="0"/>
              <a:t>Directions</a:t>
            </a:r>
            <a:r>
              <a:rPr lang="en-US" sz="2400" dirty="0"/>
              <a:t>: Review the objective(s) on this page. </a:t>
            </a:r>
            <a:r>
              <a:rPr lang="en-US" sz="2400" dirty="0" smtClean="0"/>
              <a:t>Write </a:t>
            </a:r>
            <a:r>
              <a:rPr lang="en-US" sz="2400" dirty="0"/>
              <a:t>down your answers to the following questions. </a:t>
            </a:r>
            <a:endParaRPr lang="en-US" sz="2400" dirty="0" smtClean="0"/>
          </a:p>
          <a:p>
            <a:pPr marL="514350" indent="-514350" fontAlgn="auto">
              <a:lnSpc>
                <a:spcPct val="100000"/>
              </a:lnSpc>
              <a:spcAft>
                <a:spcPts val="0"/>
              </a:spcAft>
              <a:buFont typeface="+mj-lt"/>
              <a:buAutoNum type="arabicPeriod"/>
              <a:defRPr/>
            </a:pPr>
            <a:r>
              <a:rPr lang="en-US" sz="2200" dirty="0" smtClean="0"/>
              <a:t>What </a:t>
            </a:r>
            <a:r>
              <a:rPr lang="en-US" sz="2200" dirty="0"/>
              <a:t>did you learn in this lesson that you felt was important? </a:t>
            </a:r>
          </a:p>
          <a:p>
            <a:pPr marL="514350" indent="-514350" fontAlgn="auto">
              <a:lnSpc>
                <a:spcPct val="100000"/>
              </a:lnSpc>
              <a:spcAft>
                <a:spcPts val="0"/>
              </a:spcAft>
              <a:buFont typeface="+mj-lt"/>
              <a:buAutoNum type="arabicPeriod"/>
              <a:defRPr/>
            </a:pPr>
            <a:r>
              <a:rPr lang="en-US" sz="2200" dirty="0" smtClean="0"/>
              <a:t>What </a:t>
            </a:r>
            <a:r>
              <a:rPr lang="en-US" sz="2200" dirty="0"/>
              <a:t>will you do differently because of the content in this lesson? </a:t>
            </a:r>
          </a:p>
        </p:txBody>
      </p:sp>
    </p:spTree>
    <p:extLst>
      <p:ext uri="{BB962C8B-B14F-4D97-AF65-F5344CB8AC3E}">
        <p14:creationId xmlns:p14="http://schemas.microsoft.com/office/powerpoint/2010/main" val="8565161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lnSpc>
                <a:spcPct val="100000"/>
              </a:lnSpc>
              <a:buNone/>
            </a:pPr>
            <a:r>
              <a:rPr lang="en-US" sz="2400" dirty="0"/>
              <a:t>These slides contain content adapted from the Administration for Community Living’s Person Centered Counseling Training Program. The content includes text and narration from online courses. To view original content or for more information, please visit nwd.acl.gov or contact </a:t>
            </a:r>
            <a:r>
              <a:rPr lang="en-US" sz="2400" u="sng" dirty="0">
                <a:hlinkClick r:id="rId2"/>
              </a:rPr>
              <a:t>NoWrongDoor@acl.hhs.gov</a:t>
            </a:r>
            <a:r>
              <a:rPr lang="en-US" sz="2400" dirty="0" smtClean="0"/>
              <a:t>.</a:t>
            </a:r>
            <a:br>
              <a:rPr lang="en-US" sz="2400" dirty="0" smtClean="0"/>
            </a:br>
            <a:r>
              <a:rPr lang="en-US" sz="2400" dirty="0" smtClean="0"/>
              <a:t/>
            </a:r>
            <a:br>
              <a:rPr lang="en-US" sz="2400" dirty="0" smtClean="0"/>
            </a:br>
            <a:r>
              <a:rPr lang="en-US" sz="3200" dirty="0"/>
              <a:t/>
            </a:r>
            <a:br>
              <a:rPr lang="en-US" sz="3200" dirty="0"/>
            </a:br>
            <a:r>
              <a:rPr lang="fr-FR" sz="2000" u="sng" dirty="0" smtClean="0"/>
              <a:t>Copyright Notice and </a:t>
            </a:r>
            <a:r>
              <a:rPr lang="fr-FR" sz="2000" u="sng" dirty="0" err="1" smtClean="0"/>
              <a:t>Disclaimer</a:t>
            </a:r>
            <a:r>
              <a:rPr lang="fr-FR" sz="2000" u="sng" dirty="0" smtClean="0"/>
              <a:t> </a:t>
            </a:r>
            <a:endParaRPr lang="en-US" sz="1800" u="sng" dirty="0" smtClean="0"/>
          </a:p>
          <a:p>
            <a:pPr marL="0" indent="0">
              <a:lnSpc>
                <a:spcPct val="100000"/>
              </a:lnSpc>
              <a:buNone/>
            </a:pPr>
            <a:r>
              <a:rPr lang="fr-FR" sz="1800" dirty="0" smtClean="0"/>
              <a:t>Certain </a:t>
            </a:r>
            <a:r>
              <a:rPr lang="fr-FR" sz="1800" dirty="0" err="1" smtClean="0"/>
              <a:t>materials</a:t>
            </a:r>
            <a:r>
              <a:rPr lang="fr-FR" sz="1800" dirty="0" smtClean="0"/>
              <a:t> </a:t>
            </a:r>
            <a:r>
              <a:rPr lang="fr-FR" sz="1800" dirty="0" err="1" smtClean="0"/>
              <a:t>incorporated</a:t>
            </a:r>
            <a:r>
              <a:rPr lang="fr-FR" sz="1800" dirty="0" smtClean="0"/>
              <a:t> </a:t>
            </a:r>
            <a:r>
              <a:rPr lang="fr-FR" sz="1800" dirty="0" err="1" smtClean="0"/>
              <a:t>herein</a:t>
            </a:r>
            <a:r>
              <a:rPr lang="fr-FR" sz="1800" dirty="0" smtClean="0"/>
              <a:t> are Copyright ©2016, </a:t>
            </a:r>
            <a:r>
              <a:rPr lang="fr-FR" sz="1800" dirty="0" err="1" smtClean="0"/>
              <a:t>Regents</a:t>
            </a:r>
            <a:r>
              <a:rPr lang="fr-FR" sz="1800" dirty="0" smtClean="0"/>
              <a:t> of the University Minnesota. All </a:t>
            </a:r>
            <a:r>
              <a:rPr lang="fr-FR" sz="1800" dirty="0" err="1" smtClean="0"/>
              <a:t>Rights</a:t>
            </a:r>
            <a:r>
              <a:rPr lang="fr-FR" sz="1800" dirty="0" smtClean="0"/>
              <a:t> </a:t>
            </a:r>
            <a:r>
              <a:rPr lang="fr-FR" sz="1800" dirty="0" err="1" smtClean="0"/>
              <a:t>Reserved</a:t>
            </a:r>
            <a:r>
              <a:rPr lang="fr-FR" sz="1800" dirty="0" smtClean="0"/>
              <a:t>. IN NO EVENT SHALL UNIVERSITY OR TLCPCP BE LIABLE TO ANY PARTY FOR DIRECT, INDIRECT, SPECIAL, INCIDENTAL, OR CONSEQUENTIAL DAMAGES, INCLUDING LOST PROFITS, ARISING OUT OF THE USE OF THIS CONTENT, EVEN IF UNIVERSITY OR TLCPCP HAS BEEN ADVISED OF THE POSSIBILITY OF SUCH DAMAGES.</a:t>
            </a:r>
            <a:endParaRPr lang="en-US" sz="1800" dirty="0" smtClean="0"/>
          </a:p>
        </p:txBody>
      </p:sp>
    </p:spTree>
    <p:extLst>
      <p:ext uri="{BB962C8B-B14F-4D97-AF65-F5344CB8AC3E}">
        <p14:creationId xmlns:p14="http://schemas.microsoft.com/office/powerpoint/2010/main" val="29911547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(1/2)</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In the last few decades, there have been many positive changes in systems and community attitudes. However, there is further to go. Today, human services systems are still not aligned with person-centered practices. They do not reliably provide support in the context of inclusion, opportunity, choice, direction, and control for everyone. More change is needed. Everyone has a role in making this change happen. </a:t>
            </a:r>
          </a:p>
          <a:p>
            <a:pPr marL="0" indent="0" fontAlgn="auto">
              <a:lnSpc>
                <a:spcPct val="100000"/>
              </a:lnSpc>
              <a:spcAft>
                <a:spcPts val="0"/>
              </a:spcAft>
              <a:buNone/>
              <a:defRPr/>
            </a:pPr>
            <a:r>
              <a:rPr lang="en-US" sz="2400" dirty="0" smtClean="0"/>
              <a:t>This lesson will use terms and concepts that are part of the Learning Community approach to person-centered thinking to describe conditions required to fuel change in systems. It helps the learner understand potential roles and responsibilities for supporting positive change in a system.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(2/2) </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b="1" dirty="0" smtClean="0"/>
              <a:t>Learning Objective </a:t>
            </a:r>
            <a:endParaRPr lang="en-US" sz="2400" dirty="0"/>
          </a:p>
          <a:p>
            <a:pPr marL="0" indent="0" fontAlgn="auto">
              <a:lnSpc>
                <a:spcPct val="100000"/>
              </a:lnSpc>
              <a:spcAft>
                <a:spcPts val="0"/>
              </a:spcAft>
              <a:buNone/>
              <a:defRPr/>
            </a:pPr>
            <a:r>
              <a:rPr lang="en-US" sz="2400" dirty="0" smtClean="0"/>
              <a:t>After completing this lesson: You will be able to use person-centered practices and advocate for changes in the system beyond your direct control, such as those that are organizational or system wide.</a:t>
            </a:r>
          </a:p>
        </p:txBody>
      </p:sp>
    </p:spTree>
    <p:extLst>
      <p:ext uri="{BB962C8B-B14F-4D97-AF65-F5344CB8AC3E}">
        <p14:creationId xmlns:p14="http://schemas.microsoft.com/office/powerpoint/2010/main" val="2293004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Challenges to Being Person-Centered </a:t>
            </a:r>
          </a:p>
        </p:txBody>
      </p:sp>
      <p:sp>
        <p:nvSpPr>
          <p:cNvPr id="6147" name="Content Placeholder 2"/>
          <p:cNvSpPr>
            <a:spLocks noGrp="1"/>
          </p:cNvSpPr>
          <p:nvPr>
            <p:ph idx="1"/>
          </p:nvPr>
        </p:nvSpPr>
        <p:spPr/>
        <p:txBody>
          <a:bodyPr/>
          <a:lstStyle/>
          <a:p>
            <a:pPr marL="0" indent="0">
              <a:lnSpc>
                <a:spcPct val="100000"/>
              </a:lnSpc>
              <a:buNone/>
            </a:pPr>
            <a:r>
              <a:rPr lang="en-US" altLang="en-US" sz="2400" dirty="0" smtClean="0"/>
              <a:t>A Person-Centered Counseling (PCC) professional must be able to recognize when approaches are not person-centered. They must be willing to take action immediately to support a more person-centered approach. In addition, people in these roles and others in the system often have valuable information about what needs to change in the overall system or at an organizational level. Identifying and supporting broader change can be part of the PCC professional’s role.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Discontent as the Engine of Change</a:t>
            </a:r>
          </a:p>
        </p:txBody>
      </p:sp>
      <p:sp>
        <p:nvSpPr>
          <p:cNvPr id="8195" name="Content Placeholder 2"/>
          <p:cNvSpPr>
            <a:spLocks noGrp="1"/>
          </p:cNvSpPr>
          <p:nvPr>
            <p:ph idx="1"/>
          </p:nvPr>
        </p:nvSpPr>
        <p:spPr/>
        <p:txBody>
          <a:bodyPr/>
          <a:lstStyle/>
          <a:p>
            <a:pPr marL="0" indent="0">
              <a:lnSpc>
                <a:spcPct val="100000"/>
              </a:lnSpc>
              <a:buNone/>
            </a:pPr>
            <a:r>
              <a:rPr lang="en-US" altLang="en-US" sz="2400" dirty="0" smtClean="0"/>
              <a:t>Thomas Edison is well known for being a prolific inventor. He attributed his success to discontent and a willingness to work harder than most. Edison is reported to have made over 10,000 attempts before he was successful with the light bulb. He had many famous sayings regarding how he viewed his efforts. Edison was neither content nor easy to discourage. Discontent combined with vision and determination creates amazing things.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Cynical Discontent: Signs and Responses</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Positive change is only possible if people believe that it is possible. People must have faith that their efforts will pay off. This can be difficult to sustain at times. According the Learning Community, the following are some signs that cynical discontent has taken hold in an organization: </a:t>
            </a:r>
          </a:p>
          <a:p>
            <a:pPr fontAlgn="auto">
              <a:lnSpc>
                <a:spcPct val="100000"/>
              </a:lnSpc>
              <a:spcAft>
                <a:spcPts val="0"/>
              </a:spcAft>
              <a:defRPr/>
            </a:pPr>
            <a:r>
              <a:rPr lang="en-US" sz="2200" dirty="0" smtClean="0"/>
              <a:t>Denial – People say, “This is no different from what we have always been doing” in response to new initiatives.</a:t>
            </a:r>
          </a:p>
          <a:p>
            <a:pPr fontAlgn="auto">
              <a:lnSpc>
                <a:spcPct val="100000"/>
              </a:lnSpc>
              <a:spcAft>
                <a:spcPts val="0"/>
              </a:spcAft>
              <a:defRPr/>
            </a:pPr>
            <a:r>
              <a:rPr lang="en-US" sz="2200" dirty="0"/>
              <a:t>Distortion – Perceptions are distorted to suggest that what people want is what they already receive. “Everyone is happy with our services. Why should we change?” </a:t>
            </a:r>
          </a:p>
          <a:p>
            <a:pPr fontAlgn="auto">
              <a:lnSpc>
                <a:spcPct val="100000"/>
              </a:lnSpc>
              <a:spcAft>
                <a:spcPts val="0"/>
              </a:spcAft>
              <a:defRPr/>
            </a:pPr>
            <a:r>
              <a:rPr lang="en-US" sz="2200" dirty="0"/>
              <a:t>Departure – The people who have the most passion leave the organization when they lose hope for change</a:t>
            </a:r>
            <a:r>
              <a:rPr lang="en-US" sz="2200" dirty="0" smtClean="0"/>
              <a:t>.</a:t>
            </a:r>
            <a:endParaRPr lang="en-US" sz="22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Supporting Optimistic Discontent </a:t>
            </a:r>
          </a:p>
        </p:txBody>
      </p:sp>
      <p:sp>
        <p:nvSpPr>
          <p:cNvPr id="12291" name="Content Placeholder 2"/>
          <p:cNvSpPr>
            <a:spLocks noGrp="1"/>
          </p:cNvSpPr>
          <p:nvPr>
            <p:ph idx="1"/>
          </p:nvPr>
        </p:nvSpPr>
        <p:spPr/>
        <p:txBody>
          <a:bodyPr/>
          <a:lstStyle/>
          <a:p>
            <a:pPr marL="0" indent="0">
              <a:buNone/>
            </a:pPr>
            <a:r>
              <a:rPr lang="en-US" altLang="en-US" sz="2400" dirty="0" smtClean="0"/>
              <a:t>Hope is necessary for positive change. Hope is something that has been identified as a critical piece of recovery or well-being for people in all walks of life. It is something a Person-Centered Counseling (PCC) professional has a role in cultivating. When cynical discontent has taken root, hope needs to be re-established. The PCC professional and other professionals can rebuild hope in all their relationships by creating trust. The promises of person-centered thinking help to engage hope.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Recognizing and Implementing Change at all Levels (1/2)</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As described earlier, this curriculum looks at three different levels of change: individual (Level 1), organizational (Level 2), and system (Level 3). Everyone can implement individual (Level 1) changes. They do not require permission. They are the focus of much of this course. Below are some other examples of how people may need to be engaged. </a:t>
            </a:r>
          </a:p>
          <a:p>
            <a:pPr marL="0" indent="0" fontAlgn="auto">
              <a:lnSpc>
                <a:spcPct val="100000"/>
              </a:lnSpc>
              <a:spcAft>
                <a:spcPts val="0"/>
              </a:spcAft>
              <a:buNone/>
              <a:defRPr/>
            </a:pPr>
            <a:r>
              <a:rPr lang="en-US" sz="2400" dirty="0" smtClean="0"/>
              <a:t>Managers and administrators must approve organizational (Level 2) changes. Sometimes a policy change is needed. Sometimes more resources must be obtained or shifted.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PAW xmlns="http://www.net-centric.com/PAWPP">
  <Shape xmlns="" ID="gOGE3Tv6ldJDvCC8TLH/hUX6DUg=" pdftag="H1" isBookmarkSet="no" bookmark="yes" Order="_x0031_"/>
  <Shape xmlns="" ID="hX8EZLnBdhTMy06xoO75IBan1QQ=" pdftag="H2" isBookmarkSet="no" bookmark="yes" Order="_x0032_"/>
  <Shape xmlns="" ID="xhQiTr/uc1gluRkDaFd/R+Eeq3g=" pdftag="H2" isBookmarkSet="no" bookmark="yes" Order="_x0031_"/>
  <Shape xmlns="" ID="lKC7AsQR2LnfutCAY//hkJepCKA=" pdftag="P" isBookmarkSet="no" bookmark="no" Order="_x0032_"/>
  <Shape xmlns="" ID="kA26s0ZpvAYyZkiXq8ql/DiMhfg=" pdftag="H2" isBookmarkSet="no" bookmark="yes" Order="_x0031_"/>
  <Shape xmlns="" ID="irDi1hA4ZGIh3B9iLlEPvkPIKRY=" pdftag="P" isBookmarkSet="no" bookmark="no" Order="_x0032_"/>
  <Shape xmlns="" ID="tEdDkpTXRQdOb0il/dO9jb9GB0o=" pdftag="H2" isBookmarkSet="no" bookmark="yes" Order="_x0031_"/>
  <Shape xmlns="" ID="ybbyH9s6gzNOALU4CAw4N2UCmwg=" pdftag="P" isBookmarkSet="no" bookmark="no" Order="_x0032_"/>
  <Shape xmlns="" ID="20jnvu+okcz0cVTq+L/F5RLVhfo=" pdftag="H2" isBookmarkSet="no" bookmark="yes" Order="_x0031_"/>
  <Shape xmlns="" ID="NIbW+c/ov9J1iAiCPOC6JVLEomw=" pdftag="P" isBookmarkSet="no" bookmark="no" Order="_x0032_"/>
  <Shape xmlns="" ID="x8Y+YE6XBFic4wCNlYIdWiF9Sng=" pdftag="H2" isBookmarkSet="no" bookmark="yes" Order="_x0031_"/>
  <Shape xmlns="" ID="0bVFICEGS/VvTAVbHhdkd2IFPwY=" pdftag="P" isBookmarkSet="no" bookmark="no" Order="_x0032_"/>
  <Shape xmlns="" ID="eECAQ8dAT/1i3FG+mSrzrtBZr3Y=" pdftag="H2" isBookmarkSet="no" bookmark="yes" Order="_x0031_"/>
  <Shape xmlns="" ID="TFgiDCXcAEf16jjNn4zCDkWZpRM=" pdftag="P" isBookmarkSet="no" bookmark="no" Order="_x0032_"/>
  <Shape xmlns="" ID="OmR8BCIsG8Jleplf6moWfCLO0Dg=" pdftag="H2" isBookmarkSet="no" bookmark="yes" Order="_x0031_"/>
  <Shape xmlns="" ID="4Jn/E82Jr2p0xSRZSoWvIUpW8kE=" pdftag="P" isBookmarkSet="no" bookmark="no" Order="_x0032_"/>
  <Shape xmlns="" ID="Mz078sTcFYzVfJtnlusloJwN/SM=" pdftag="H2" isBookmarkSet="no" bookmark="yes" Order="_x0031_"/>
  <Shape xmlns="" ID="CU9JDY7YkeaAdKYJ/Ljj0Xqa3RI=" pdftag="P" isBookmarkSet="no" bookmark="no" Order="_x0032_"/>
  <Shape xmlns="" ID="qJNUhWvxbfEI0P4Whci0VJrcpI0=" pdftag="H2" isBookmarkSet="no" bookmark="yes" Order="_x0031_"/>
  <Shape xmlns="" ID="K2gNB1YWD3Z6B505g+DfdOCD5V8=" pdftag="P" isBookmarkSet="no" bookmark="no" Order="_x0032_"/>
  <Shape xmlns="" ID="SmPdD4NfjdhWP6po08Zj3ihttb8=" pdftag="H2" isBookmarkSet="no" bookmark="yes" Order="_x0031_"/>
  <Shape xmlns="" ID="4qSE1lGBNc59gNo66kddu1hp/u8=" pdftag="P" isBookmarkSet="no" bookmark="no" Order="_x0032_"/>
  <Shape xmlns="" ID="2il/UJ8J44GmI+KYPdagVTLEsw8=" pdftag="H2" isBookmarkSet="no" bookmark="yes" Order="_x0031_"/>
  <Shape xmlns="" ID="46mUCsmC2ceIddlg4znoHxV4jzY=" pdftag="P" isBookmarkSet="no" bookmark="no" Order="_x0032_"/>
  <Shape xmlns="" ID="jvp4LmpfQv6KWuUfyoc4Pf1+u7A=" pdftag="H2" isBookmarkSet="no" bookmark="yes" Order="_x0031_"/>
  <Shape xmlns="" ID="u8dtD0FypFIthLQwzEGKLKur8cM=" pdftag="P" isBookmarkSet="no" bookmark="no" Order="_x0032_"/>
  <Shape xmlns="" ID="LPchGBzwafkTTXWjECOTY5H3pzA=" pdftag="H2" isBookmarkSet="no" bookmark="yes" Order="_x0031_"/>
  <Shape xmlns="" ID="YP/ktMJqzJE6z5tkbuxtc4VwpkM=" pdftag="P" isBookmarkSet="no" bookmark="no" Order="_x0032_"/>
  <Shape xmlns="" ID="9OqESmNzq1karIdlYoWTZDjKP0g=" pdftag="H2" isBookmarkSet="no" bookmark="yes" Order="_x0031_"/>
  <Shape xmlns="" ID="DzGmM5c2+5n1oU4yL529IC6ArRs=" pdftag="P" isBookmarkSet="no" bookmark="no" Order="_x0032_"/>
  <Shape xmlns="" ID="Pb3DTgzuNeg7voZG+nGuUm01k3Q=" pdftag="H2" isBookmarkSet="no" bookmark="yes" Order="_x0031_"/>
  <Shape xmlns="" ID="Vo7SBRrC9e9GwTAA9h74kY9R73g=" pdftag="P" isBookmarkSet="no" bookmark="no" Order="_x0032_"/>
  <Shape xmlns="" ID="6+2lkvjG72ipMLLZA4/ctun9GbI=" pdftag="P" isBookmarkSet="no" bookmark="no" Order="_x0033_"/>
  <HyperLink xmlns="" ID="lKC7AsQR2LnfutCAY//hkJepCKA=83829789537.85_233.75" plainAltText="NoWrongDoor_x0040_acl.hhs.gov" language="" Lang=""/>
</PAW>
</file>

<file path=customXml/itemProps1.xml><?xml version="1.0" encoding="utf-8"?>
<ds:datastoreItem xmlns:ds="http://schemas.openxmlformats.org/officeDocument/2006/customXml" ds:itemID="{B3D69F68-ACFA-463A-AC23-8AB9AAC8F3D4}">
  <ds:schemaRefs>
    <ds:schemaRef ds:uri="http://www.net-centric.com/PAWPP"/>
  </ds:schemaRefs>
</ds:datastoreItem>
</file>

<file path=docProps/app.xml><?xml version="1.0" encoding="utf-8"?>
<Properties xmlns="http://schemas.openxmlformats.org/officeDocument/2006/extended-properties" xmlns:vt="http://schemas.openxmlformats.org/officeDocument/2006/docPropsVTypes">
  <Template/>
  <TotalTime>264</TotalTime>
  <Words>2121</Words>
  <Application>Microsoft Office PowerPoint</Application>
  <PresentationFormat>Widescreen</PresentationFormat>
  <Paragraphs>84</Paragraphs>
  <Slides>16</Slides>
  <Notes>15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Calibri</vt:lpstr>
      <vt:lpstr>Calibri Light</vt:lpstr>
      <vt:lpstr>Myriad Pro</vt:lpstr>
      <vt:lpstr>Myriad Pro Semibold</vt:lpstr>
      <vt:lpstr>Times New Roman</vt:lpstr>
      <vt:lpstr>Office Theme</vt:lpstr>
      <vt:lpstr>Person-Centered Thinking and Practices</vt:lpstr>
      <vt:lpstr>Introduction</vt:lpstr>
      <vt:lpstr>Welcome! (1/2)</vt:lpstr>
      <vt:lpstr>Welcome! (2/2) </vt:lpstr>
      <vt:lpstr>Challenges to Being Person-Centered </vt:lpstr>
      <vt:lpstr>Discontent as the Engine of Change</vt:lpstr>
      <vt:lpstr>Cynical Discontent: Signs and Responses</vt:lpstr>
      <vt:lpstr>Supporting Optimistic Discontent </vt:lpstr>
      <vt:lpstr>Recognizing and Implementing Change at all Levels (1/2)</vt:lpstr>
      <vt:lpstr>Recognizing and Implementing Change at all Levels (2/2)</vt:lpstr>
      <vt:lpstr>Recognizing Levels of Change </vt:lpstr>
      <vt:lpstr>Advocating for Level 2 and 3 Changes </vt:lpstr>
      <vt:lpstr>The Importance of Building Trust</vt:lpstr>
      <vt:lpstr>Conclusion and Lesson Review (1/3)</vt:lpstr>
      <vt:lpstr>Conclusion and Lesson Review (2/3) </vt:lpstr>
      <vt:lpstr>Conclusion and Lesson Review (3/3) </vt:lpstr>
    </vt:vector>
  </TitlesOfParts>
  <Company>The Lewin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Person-Centered Thinking and Practices: Supporting Positive Change in Service Delivery and Systems</dc:title>
  <dc:subject>Supporting Positive Change in Service Delivery and Systems</dc:subject>
  <dc:creator>Administration for Community Living (ACL)</dc:creator>
  <cp:keywords>PCC, PCT, NWD, Change, Service Delivery, Service, Delivery, Systems, advocate</cp:keywords>
  <cp:lastModifiedBy>Weiss, Falyn</cp:lastModifiedBy>
  <cp:revision>19</cp:revision>
  <dcterms:created xsi:type="dcterms:W3CDTF">2019-08-27T15:13:09Z</dcterms:created>
  <dcterms:modified xsi:type="dcterms:W3CDTF">2019-12-27T18:45:34Z</dcterms:modified>
</cp:coreProperties>
</file>