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2"/>
  </p:sldMasterIdLst>
  <p:notesMasterIdLst>
    <p:notesMasterId r:id="rId32"/>
  </p:notesMasterIdLst>
  <p:sldIdLst>
    <p:sldId id="256" r:id="rId3"/>
    <p:sldId id="286" r:id="rId4"/>
    <p:sldId id="257" r:id="rId5"/>
    <p:sldId id="267" r:id="rId6"/>
    <p:sldId id="258" r:id="rId7"/>
    <p:sldId id="269" r:id="rId8"/>
    <p:sldId id="259" r:id="rId9"/>
    <p:sldId id="270" r:id="rId10"/>
    <p:sldId id="272" r:id="rId11"/>
    <p:sldId id="271" r:id="rId12"/>
    <p:sldId id="260" r:id="rId13"/>
    <p:sldId id="273" r:id="rId14"/>
    <p:sldId id="274" r:id="rId15"/>
    <p:sldId id="261" r:id="rId16"/>
    <p:sldId id="275" r:id="rId17"/>
    <p:sldId id="276" r:id="rId18"/>
    <p:sldId id="277" r:id="rId19"/>
    <p:sldId id="262" r:id="rId20"/>
    <p:sldId id="280" r:id="rId21"/>
    <p:sldId id="278" r:id="rId22"/>
    <p:sldId id="263" r:id="rId23"/>
    <p:sldId id="281" r:id="rId24"/>
    <p:sldId id="282" r:id="rId25"/>
    <p:sldId id="264" r:id="rId26"/>
    <p:sldId id="284" r:id="rId27"/>
    <p:sldId id="283" r:id="rId28"/>
    <p:sldId id="265" r:id="rId29"/>
    <p:sldId id="266" r:id="rId30"/>
    <p:sldId id="285" r:id="rId31"/>
  </p:sldIdLst>
  <p:sldSz cx="12192000" cy="6858000"/>
  <p:notesSz cx="6858000" cy="9144000"/>
  <p:defaultTex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443" autoAdjust="0"/>
    <p:restoredTop sz="76106" autoAdjust="0"/>
  </p:normalViewPr>
  <p:slideViewPr>
    <p:cSldViewPr snapToGrid="0">
      <p:cViewPr varScale="1">
        <p:scale>
          <a:sx n="43" d="100"/>
          <a:sy n="43" d="100"/>
        </p:scale>
        <p:origin x="42" y="33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smtClean="0">
                <a:latin typeface="+mn-lt"/>
              </a:defRPr>
            </a:lvl1pPr>
          </a:lstStyle>
          <a:p>
            <a:pPr>
              <a:defRPr/>
            </a:pPr>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smtClean="0">
                <a:latin typeface="+mn-lt"/>
              </a:defRPr>
            </a:lvl1pPr>
          </a:lstStyle>
          <a:p>
            <a:pPr>
              <a:defRPr/>
            </a:pPr>
            <a:fld id="{6780AFDE-45D5-467C-B08D-313128C74FA8}" type="datetimeFigureOut">
              <a:rPr lang="en-US"/>
              <a:pPr>
                <a:defRPr/>
              </a:pPr>
              <a:t>12/24/2019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smtClean="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defRPr sz="1200" smtClean="0">
                <a:latin typeface="+mn-lt"/>
              </a:defRPr>
            </a:lvl1pPr>
          </a:lstStyle>
          <a:p>
            <a:pPr>
              <a:defRPr/>
            </a:pPr>
            <a:fld id="{BCDA3990-0C3B-4725-9805-780AE413C66D}" type="slidenum">
              <a:rPr lang="en-US"/>
              <a:pPr>
                <a:defRPr/>
              </a:pPr>
              <a:t>‹#›</a:t>
            </a:fld>
            <a:endParaRPr lang="en-US"/>
          </a:p>
        </p:txBody>
      </p:sp>
    </p:spTree>
    <p:extLst>
      <p:ext uri="{BB962C8B-B14F-4D97-AF65-F5344CB8AC3E}">
        <p14:creationId xmlns:p14="http://schemas.microsoft.com/office/powerpoint/2010/main" val="1619080078"/>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Welcome to the lesson on Defining and Identifying Neglect and Exploitation. This lesson is part of the course on Protection and Advocacy in the Person-Centered Counseling Training Program. </a:t>
            </a:r>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B6099B5F-E9F4-4BA4-8E13-2670E09EF2AB}" type="slidenum">
              <a:rPr lang="en-US" altLang="en-US"/>
              <a:pPr fontAlgn="base">
                <a:spcBef>
                  <a:spcPct val="0"/>
                </a:spcBef>
                <a:spcAft>
                  <a:spcPct val="0"/>
                </a:spcAft>
              </a:pPr>
              <a:t>3</a:t>
            </a:fld>
            <a:endParaRPr lang="en-US" altLang="en-US"/>
          </a:p>
        </p:txBody>
      </p:sp>
    </p:spTree>
    <p:extLst>
      <p:ext uri="{BB962C8B-B14F-4D97-AF65-F5344CB8AC3E}">
        <p14:creationId xmlns:p14="http://schemas.microsoft.com/office/powerpoint/2010/main" val="10364982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112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1F74C8EE-B72A-4DBA-94C7-A55447762DF0}" type="slidenum">
              <a:rPr lang="en-US" altLang="en-US"/>
              <a:pPr fontAlgn="base">
                <a:spcBef>
                  <a:spcPct val="0"/>
                </a:spcBef>
                <a:spcAft>
                  <a:spcPct val="0"/>
                </a:spcAft>
              </a:pPr>
              <a:t>12</a:t>
            </a:fld>
            <a:endParaRPr lang="en-US" altLang="en-US"/>
          </a:p>
        </p:txBody>
      </p:sp>
    </p:spTree>
    <p:extLst>
      <p:ext uri="{BB962C8B-B14F-4D97-AF65-F5344CB8AC3E}">
        <p14:creationId xmlns:p14="http://schemas.microsoft.com/office/powerpoint/2010/main" val="41424086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112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1F74C8EE-B72A-4DBA-94C7-A55447762DF0}" type="slidenum">
              <a:rPr lang="en-US" altLang="en-US"/>
              <a:pPr fontAlgn="base">
                <a:spcBef>
                  <a:spcPct val="0"/>
                </a:spcBef>
                <a:spcAft>
                  <a:spcPct val="0"/>
                </a:spcAft>
              </a:pPr>
              <a:t>13</a:t>
            </a:fld>
            <a:endParaRPr lang="en-US" altLang="en-US"/>
          </a:p>
        </p:txBody>
      </p:sp>
    </p:spTree>
    <p:extLst>
      <p:ext uri="{BB962C8B-B14F-4D97-AF65-F5344CB8AC3E}">
        <p14:creationId xmlns:p14="http://schemas.microsoft.com/office/powerpoint/2010/main" val="212772760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Self-neglect happens when adults fail to meet their own essential physical, psychological, or social needs. This, in turn, threatens their health, safety, and well-being. Self-neglect can include not having adequate food, clothing, shelter, and health care for one’s own needs. Keep in mind that definitions of self-neglect will vary by state, county, and agency, so make sure that you are familiar with your state and local definitions for neglect, as well as that of your agency. </a:t>
            </a:r>
          </a:p>
        </p:txBody>
      </p:sp>
      <p:sp>
        <p:nvSpPr>
          <p:cNvPr id="133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1AC37136-0C17-4F9F-8BDA-B67100EAD009}" type="slidenum">
              <a:rPr lang="en-US" altLang="en-US"/>
              <a:pPr fontAlgn="base">
                <a:spcBef>
                  <a:spcPct val="0"/>
                </a:spcBef>
                <a:spcAft>
                  <a:spcPct val="0"/>
                </a:spcAft>
              </a:pPr>
              <a:t>14</a:t>
            </a:fld>
            <a:endParaRPr lang="en-US" altLang="en-US"/>
          </a:p>
        </p:txBody>
      </p:sp>
    </p:spTree>
    <p:extLst>
      <p:ext uri="{BB962C8B-B14F-4D97-AF65-F5344CB8AC3E}">
        <p14:creationId xmlns:p14="http://schemas.microsoft.com/office/powerpoint/2010/main" val="23544244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133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1AC37136-0C17-4F9F-8BDA-B67100EAD009}" type="slidenum">
              <a:rPr lang="en-US" altLang="en-US"/>
              <a:pPr fontAlgn="base">
                <a:spcBef>
                  <a:spcPct val="0"/>
                </a:spcBef>
                <a:spcAft>
                  <a:spcPct val="0"/>
                </a:spcAft>
              </a:pPr>
              <a:t>15</a:t>
            </a:fld>
            <a:endParaRPr lang="en-US" altLang="en-US"/>
          </a:p>
        </p:txBody>
      </p:sp>
    </p:spTree>
    <p:extLst>
      <p:ext uri="{BB962C8B-B14F-4D97-AF65-F5344CB8AC3E}">
        <p14:creationId xmlns:p14="http://schemas.microsoft.com/office/powerpoint/2010/main" val="30328501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133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1AC37136-0C17-4F9F-8BDA-B67100EAD009}" type="slidenum">
              <a:rPr lang="en-US" altLang="en-US"/>
              <a:pPr fontAlgn="base">
                <a:spcBef>
                  <a:spcPct val="0"/>
                </a:spcBef>
                <a:spcAft>
                  <a:spcPct val="0"/>
                </a:spcAft>
              </a:pPr>
              <a:t>16</a:t>
            </a:fld>
            <a:endParaRPr lang="en-US" altLang="en-US"/>
          </a:p>
        </p:txBody>
      </p:sp>
    </p:spTree>
    <p:extLst>
      <p:ext uri="{BB962C8B-B14F-4D97-AF65-F5344CB8AC3E}">
        <p14:creationId xmlns:p14="http://schemas.microsoft.com/office/powerpoint/2010/main" val="6310755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133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1AC37136-0C17-4F9F-8BDA-B67100EAD009}" type="slidenum">
              <a:rPr lang="en-US" altLang="en-US"/>
              <a:pPr fontAlgn="base">
                <a:spcBef>
                  <a:spcPct val="0"/>
                </a:spcBef>
                <a:spcAft>
                  <a:spcPct val="0"/>
                </a:spcAft>
              </a:pPr>
              <a:t>17</a:t>
            </a:fld>
            <a:endParaRPr lang="en-US" altLang="en-US"/>
          </a:p>
        </p:txBody>
      </p:sp>
    </p:spTree>
    <p:extLst>
      <p:ext uri="{BB962C8B-B14F-4D97-AF65-F5344CB8AC3E}">
        <p14:creationId xmlns:p14="http://schemas.microsoft.com/office/powerpoint/2010/main" val="349918626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You have learned about three different kinds of neglect: physical, emotional, and self-neglect. There are risk factors that can make a person more likely to experience neglect. There are also many physical and behavioral signs that can help a Person-Centered Counseling professional identify potential neglect. </a:t>
            </a:r>
          </a:p>
        </p:txBody>
      </p:sp>
      <p:sp>
        <p:nvSpPr>
          <p:cNvPr id="153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E8CF2769-1600-41CD-B7DD-DE35D035A335}" type="slidenum">
              <a:rPr lang="en-US" altLang="en-US"/>
              <a:pPr fontAlgn="base">
                <a:spcBef>
                  <a:spcPct val="0"/>
                </a:spcBef>
                <a:spcAft>
                  <a:spcPct val="0"/>
                </a:spcAft>
              </a:pPr>
              <a:t>18</a:t>
            </a:fld>
            <a:endParaRPr lang="en-US" altLang="en-US"/>
          </a:p>
        </p:txBody>
      </p:sp>
    </p:spTree>
    <p:extLst>
      <p:ext uri="{BB962C8B-B14F-4D97-AF65-F5344CB8AC3E}">
        <p14:creationId xmlns:p14="http://schemas.microsoft.com/office/powerpoint/2010/main" val="135153888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153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E8CF2769-1600-41CD-B7DD-DE35D035A335}" type="slidenum">
              <a:rPr lang="en-US" altLang="en-US"/>
              <a:pPr fontAlgn="base">
                <a:spcBef>
                  <a:spcPct val="0"/>
                </a:spcBef>
                <a:spcAft>
                  <a:spcPct val="0"/>
                </a:spcAft>
              </a:pPr>
              <a:t>19</a:t>
            </a:fld>
            <a:endParaRPr lang="en-US" altLang="en-US"/>
          </a:p>
        </p:txBody>
      </p:sp>
    </p:spTree>
    <p:extLst>
      <p:ext uri="{BB962C8B-B14F-4D97-AF65-F5344CB8AC3E}">
        <p14:creationId xmlns:p14="http://schemas.microsoft.com/office/powerpoint/2010/main" val="144990978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153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E8CF2769-1600-41CD-B7DD-DE35D035A335}" type="slidenum">
              <a:rPr lang="en-US" altLang="en-US"/>
              <a:pPr fontAlgn="base">
                <a:spcBef>
                  <a:spcPct val="0"/>
                </a:spcBef>
                <a:spcAft>
                  <a:spcPct val="0"/>
                </a:spcAft>
              </a:pPr>
              <a:t>20</a:t>
            </a:fld>
            <a:endParaRPr lang="en-US" altLang="en-US"/>
          </a:p>
        </p:txBody>
      </p:sp>
    </p:spTree>
    <p:extLst>
      <p:ext uri="{BB962C8B-B14F-4D97-AF65-F5344CB8AC3E}">
        <p14:creationId xmlns:p14="http://schemas.microsoft.com/office/powerpoint/2010/main" val="295429952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a:t>
            </a:r>
            <a:r>
              <a:rPr lang="en-US" altLang="en-US" baseline="0" dirty="0" smtClean="0"/>
              <a:t> narration text:</a:t>
            </a:r>
            <a:endParaRPr lang="en-US" altLang="en-US" dirty="0" smtClean="0"/>
          </a:p>
          <a:p>
            <a:pPr>
              <a:spcBef>
                <a:spcPct val="0"/>
              </a:spcBef>
            </a:pPr>
            <a:r>
              <a:rPr lang="en-US" altLang="en-US" i="1" dirty="0" smtClean="0"/>
              <a:t>Exploitation is a form of maltreatment that is different from abuse and neglect, although a person who exploits someone may also be abusive or neglectful. Exploitation is the misuse of a person’s money, goods, or body for the benefit of someone else. Financial exploitation involves the illegal or improper use of a person’s property, assets, or money. Keep in mind that definitions of exploitation will vary by state, county, and agency. </a:t>
            </a:r>
          </a:p>
        </p:txBody>
      </p:sp>
      <p:sp>
        <p:nvSpPr>
          <p:cNvPr id="174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EABD4401-738A-48C3-92A1-E6976A0F9F29}" type="slidenum">
              <a:rPr lang="en-US" altLang="en-US"/>
              <a:pPr fontAlgn="base">
                <a:spcBef>
                  <a:spcPct val="0"/>
                </a:spcBef>
                <a:spcAft>
                  <a:spcPct val="0"/>
                </a:spcAft>
              </a:pPr>
              <a:t>21</a:t>
            </a:fld>
            <a:endParaRPr lang="en-US" altLang="en-US"/>
          </a:p>
        </p:txBody>
      </p:sp>
    </p:spTree>
    <p:extLst>
      <p:ext uri="{BB962C8B-B14F-4D97-AF65-F5344CB8AC3E}">
        <p14:creationId xmlns:p14="http://schemas.microsoft.com/office/powerpoint/2010/main" val="9842603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B6099B5F-E9F4-4BA4-8E13-2670E09EF2AB}" type="slidenum">
              <a:rPr lang="en-US" altLang="en-US"/>
              <a:pPr fontAlgn="base">
                <a:spcBef>
                  <a:spcPct val="0"/>
                </a:spcBef>
                <a:spcAft>
                  <a:spcPct val="0"/>
                </a:spcAft>
              </a:pPr>
              <a:t>4</a:t>
            </a:fld>
            <a:endParaRPr lang="en-US" altLang="en-US"/>
          </a:p>
        </p:txBody>
      </p:sp>
    </p:spTree>
    <p:extLst>
      <p:ext uri="{BB962C8B-B14F-4D97-AF65-F5344CB8AC3E}">
        <p14:creationId xmlns:p14="http://schemas.microsoft.com/office/powerpoint/2010/main" val="286595366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174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EABD4401-738A-48C3-92A1-E6976A0F9F29}" type="slidenum">
              <a:rPr lang="en-US" altLang="en-US"/>
              <a:pPr fontAlgn="base">
                <a:spcBef>
                  <a:spcPct val="0"/>
                </a:spcBef>
                <a:spcAft>
                  <a:spcPct val="0"/>
                </a:spcAft>
              </a:pPr>
              <a:t>22</a:t>
            </a:fld>
            <a:endParaRPr lang="en-US" altLang="en-US"/>
          </a:p>
        </p:txBody>
      </p:sp>
    </p:spTree>
    <p:extLst>
      <p:ext uri="{BB962C8B-B14F-4D97-AF65-F5344CB8AC3E}">
        <p14:creationId xmlns:p14="http://schemas.microsoft.com/office/powerpoint/2010/main" val="334297551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174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EABD4401-738A-48C3-92A1-E6976A0F9F29}" type="slidenum">
              <a:rPr lang="en-US" altLang="en-US"/>
              <a:pPr fontAlgn="base">
                <a:spcBef>
                  <a:spcPct val="0"/>
                </a:spcBef>
                <a:spcAft>
                  <a:spcPct val="0"/>
                </a:spcAft>
              </a:pPr>
              <a:t>23</a:t>
            </a:fld>
            <a:endParaRPr lang="en-US" altLang="en-US"/>
          </a:p>
        </p:txBody>
      </p:sp>
    </p:spTree>
    <p:extLst>
      <p:ext uri="{BB962C8B-B14F-4D97-AF65-F5344CB8AC3E}">
        <p14:creationId xmlns:p14="http://schemas.microsoft.com/office/powerpoint/2010/main" val="339118923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There are some signs that Person-Centered Counseling professionals should be aware of to help identify potential instances of exploitation or financial exploitation. </a:t>
            </a:r>
          </a:p>
        </p:txBody>
      </p:sp>
      <p:sp>
        <p:nvSpPr>
          <p:cNvPr id="194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7615B311-2301-402D-8409-887354D52B24}" type="slidenum">
              <a:rPr lang="en-US" altLang="en-US"/>
              <a:pPr fontAlgn="base">
                <a:spcBef>
                  <a:spcPct val="0"/>
                </a:spcBef>
                <a:spcAft>
                  <a:spcPct val="0"/>
                </a:spcAft>
              </a:pPr>
              <a:t>24</a:t>
            </a:fld>
            <a:endParaRPr lang="en-US" altLang="en-US"/>
          </a:p>
        </p:txBody>
      </p:sp>
    </p:spTree>
    <p:extLst>
      <p:ext uri="{BB962C8B-B14F-4D97-AF65-F5344CB8AC3E}">
        <p14:creationId xmlns:p14="http://schemas.microsoft.com/office/powerpoint/2010/main" val="233091617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i="1" dirty="0" smtClean="0"/>
          </a:p>
        </p:txBody>
      </p:sp>
      <p:sp>
        <p:nvSpPr>
          <p:cNvPr id="194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7615B311-2301-402D-8409-887354D52B24}" type="slidenum">
              <a:rPr lang="en-US" altLang="en-US"/>
              <a:pPr fontAlgn="base">
                <a:spcBef>
                  <a:spcPct val="0"/>
                </a:spcBef>
                <a:spcAft>
                  <a:spcPct val="0"/>
                </a:spcAft>
              </a:pPr>
              <a:t>25</a:t>
            </a:fld>
            <a:endParaRPr lang="en-US" altLang="en-US"/>
          </a:p>
        </p:txBody>
      </p:sp>
    </p:spTree>
    <p:extLst>
      <p:ext uri="{BB962C8B-B14F-4D97-AF65-F5344CB8AC3E}">
        <p14:creationId xmlns:p14="http://schemas.microsoft.com/office/powerpoint/2010/main" val="40226670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194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7615B311-2301-402D-8409-887354D52B24}" type="slidenum">
              <a:rPr lang="en-US" altLang="en-US"/>
              <a:pPr fontAlgn="base">
                <a:spcBef>
                  <a:spcPct val="0"/>
                </a:spcBef>
                <a:spcAft>
                  <a:spcPct val="0"/>
                </a:spcAft>
              </a:pPr>
              <a:t>26</a:t>
            </a:fld>
            <a:endParaRPr lang="en-US" altLang="en-US"/>
          </a:p>
        </p:txBody>
      </p:sp>
    </p:spTree>
    <p:extLst>
      <p:ext uri="{BB962C8B-B14F-4D97-AF65-F5344CB8AC3E}">
        <p14:creationId xmlns:p14="http://schemas.microsoft.com/office/powerpoint/2010/main" val="71066271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a:t>
            </a:r>
            <a:r>
              <a:rPr lang="en-US" altLang="en-US" baseline="0" dirty="0" smtClean="0"/>
              <a:t> narration text:</a:t>
            </a:r>
            <a:endParaRPr lang="en-US" altLang="en-US" dirty="0" smtClean="0"/>
          </a:p>
          <a:p>
            <a:pPr>
              <a:spcBef>
                <a:spcPct val="0"/>
              </a:spcBef>
            </a:pPr>
            <a:r>
              <a:rPr lang="en-US" altLang="en-US" i="1" dirty="0" smtClean="0"/>
              <a:t>There may be times in your work as a Person-Centered Counseling professional that someone you work with shows signs of possible neglect or exploitation. It can be a delicate matter if you don’t know how to address this topic with the person. </a:t>
            </a:r>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C3E12CBE-6F65-40DE-B44E-AD8C406EE7A1}" type="slidenum">
              <a:rPr lang="en-US" altLang="en-US"/>
              <a:pPr fontAlgn="base">
                <a:spcBef>
                  <a:spcPct val="0"/>
                </a:spcBef>
                <a:spcAft>
                  <a:spcPct val="0"/>
                </a:spcAft>
              </a:pPr>
              <a:t>27</a:t>
            </a:fld>
            <a:endParaRPr lang="en-US" altLang="en-US"/>
          </a:p>
        </p:txBody>
      </p:sp>
    </p:spTree>
    <p:extLst>
      <p:ext uri="{BB962C8B-B14F-4D97-AF65-F5344CB8AC3E}">
        <p14:creationId xmlns:p14="http://schemas.microsoft.com/office/powerpoint/2010/main" val="347444960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a:t>
            </a:r>
            <a:r>
              <a:rPr lang="en-US" altLang="en-US" baseline="0" dirty="0" smtClean="0"/>
              <a:t> narration text:</a:t>
            </a:r>
            <a:endParaRPr lang="en-US" altLang="en-US" dirty="0" smtClean="0"/>
          </a:p>
          <a:p>
            <a:pPr>
              <a:spcBef>
                <a:spcPct val="0"/>
              </a:spcBef>
            </a:pPr>
            <a:r>
              <a:rPr lang="en-US" altLang="en-US" i="1" dirty="0" smtClean="0"/>
              <a:t>Congratulations! You have now finished the lesson. Let’s take a few moments to review the key ideas and learning objectives. Neglect, exploitation, and abuse are all types of maltreatment, but neglect and exploitation are different from abuse. Definitions of neglect and exploitation can vary by state, county, and agency. There are also many signs that Person-Centered Counseling professionals can look for that might signify potential neglect or exploitation.</a:t>
            </a:r>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AE79D83F-9442-4A53-807E-4F6F540A8C54}" type="slidenum">
              <a:rPr lang="en-US" altLang="en-US"/>
              <a:pPr fontAlgn="base">
                <a:spcBef>
                  <a:spcPct val="0"/>
                </a:spcBef>
                <a:spcAft>
                  <a:spcPct val="0"/>
                </a:spcAft>
              </a:pPr>
              <a:t>28</a:t>
            </a:fld>
            <a:endParaRPr lang="en-US" altLang="en-US"/>
          </a:p>
        </p:txBody>
      </p:sp>
    </p:spTree>
    <p:extLst>
      <p:ext uri="{BB962C8B-B14F-4D97-AF65-F5344CB8AC3E}">
        <p14:creationId xmlns:p14="http://schemas.microsoft.com/office/powerpoint/2010/main" val="182617937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AE79D83F-9442-4A53-807E-4F6F540A8C54}" type="slidenum">
              <a:rPr lang="en-US" altLang="en-US"/>
              <a:pPr fontAlgn="base">
                <a:spcBef>
                  <a:spcPct val="0"/>
                </a:spcBef>
                <a:spcAft>
                  <a:spcPct val="0"/>
                </a:spcAft>
              </a:pPr>
              <a:t>29</a:t>
            </a:fld>
            <a:endParaRPr lang="en-US" altLang="en-US"/>
          </a:p>
        </p:txBody>
      </p:sp>
    </p:spTree>
    <p:extLst>
      <p:ext uri="{BB962C8B-B14F-4D97-AF65-F5344CB8AC3E}">
        <p14:creationId xmlns:p14="http://schemas.microsoft.com/office/powerpoint/2010/main" val="26176712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a:t>
            </a:r>
            <a:r>
              <a:rPr lang="en-US" altLang="en-US" baseline="0" dirty="0" smtClean="0"/>
              <a:t> text:</a:t>
            </a:r>
            <a:endParaRPr lang="en-US" altLang="en-US" dirty="0" smtClean="0"/>
          </a:p>
          <a:p>
            <a:pPr>
              <a:spcBef>
                <a:spcPct val="0"/>
              </a:spcBef>
            </a:pPr>
            <a:r>
              <a:rPr lang="en-US" altLang="en-US" i="1" dirty="0" smtClean="0"/>
              <a:t>Neglect is a kind of maltreatment, but is different from abuse or exploitation. Neglect results from a disregard for the needs of others and can include physical neglect, emotional neglect, or self-neglect. Children as well as adults of all ages can experience neglect. Keep in mind that every state will have a unique definition for neglect.</a:t>
            </a:r>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41D31BE8-936F-457D-AF4A-D40CDB7A90D3}" type="slidenum">
              <a:rPr lang="en-US" altLang="en-US"/>
              <a:pPr fontAlgn="base">
                <a:spcBef>
                  <a:spcPct val="0"/>
                </a:spcBef>
                <a:spcAft>
                  <a:spcPct val="0"/>
                </a:spcAft>
              </a:pPr>
              <a:t>5</a:t>
            </a:fld>
            <a:endParaRPr lang="en-US" altLang="en-US"/>
          </a:p>
        </p:txBody>
      </p:sp>
    </p:spTree>
    <p:extLst>
      <p:ext uri="{BB962C8B-B14F-4D97-AF65-F5344CB8AC3E}">
        <p14:creationId xmlns:p14="http://schemas.microsoft.com/office/powerpoint/2010/main" val="24349095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41D31BE8-936F-457D-AF4A-D40CDB7A90D3}" type="slidenum">
              <a:rPr lang="en-US" altLang="en-US"/>
              <a:pPr fontAlgn="base">
                <a:spcBef>
                  <a:spcPct val="0"/>
                </a:spcBef>
                <a:spcAft>
                  <a:spcPct val="0"/>
                </a:spcAft>
              </a:pPr>
              <a:t>6</a:t>
            </a:fld>
            <a:endParaRPr lang="en-US" altLang="en-US"/>
          </a:p>
        </p:txBody>
      </p:sp>
    </p:spTree>
    <p:extLst>
      <p:ext uri="{BB962C8B-B14F-4D97-AF65-F5344CB8AC3E}">
        <p14:creationId xmlns:p14="http://schemas.microsoft.com/office/powerpoint/2010/main" val="40696375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Physical neglect is failing to attend to a child or adult’s physical needs, including hygiene, food, nutrition, shelter, and supervision. It can include depriving a person of food, water, or sleep or restraining someone, locking a person in a room, or not providing access to grooming, hygiene, medication, or assistive devices. Keep in mind that definitions of physical neglect will vary by state, county, and agency and may also differ between children and adults. Make sure that you are familiar with your state and local definitions for neglect, as well as those of your agency. </a:t>
            </a:r>
          </a:p>
        </p:txBody>
      </p:sp>
      <p:sp>
        <p:nvSpPr>
          <p:cNvPr id="92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FE56D79E-C0DE-44AC-9CAF-5FB01BCB4F40}" type="slidenum">
              <a:rPr lang="en-US" altLang="en-US"/>
              <a:pPr fontAlgn="base">
                <a:spcBef>
                  <a:spcPct val="0"/>
                </a:spcBef>
                <a:spcAft>
                  <a:spcPct val="0"/>
                </a:spcAft>
              </a:pPr>
              <a:t>7</a:t>
            </a:fld>
            <a:endParaRPr lang="en-US" altLang="en-US"/>
          </a:p>
        </p:txBody>
      </p:sp>
    </p:spTree>
    <p:extLst>
      <p:ext uri="{BB962C8B-B14F-4D97-AF65-F5344CB8AC3E}">
        <p14:creationId xmlns:p14="http://schemas.microsoft.com/office/powerpoint/2010/main" val="35133820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92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FE56D79E-C0DE-44AC-9CAF-5FB01BCB4F40}" type="slidenum">
              <a:rPr lang="en-US" altLang="en-US"/>
              <a:pPr fontAlgn="base">
                <a:spcBef>
                  <a:spcPct val="0"/>
                </a:spcBef>
                <a:spcAft>
                  <a:spcPct val="0"/>
                </a:spcAft>
              </a:pPr>
              <a:t>8</a:t>
            </a:fld>
            <a:endParaRPr lang="en-US" altLang="en-US"/>
          </a:p>
        </p:txBody>
      </p:sp>
    </p:spTree>
    <p:extLst>
      <p:ext uri="{BB962C8B-B14F-4D97-AF65-F5344CB8AC3E}">
        <p14:creationId xmlns:p14="http://schemas.microsoft.com/office/powerpoint/2010/main" val="15718986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92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FE56D79E-C0DE-44AC-9CAF-5FB01BCB4F40}" type="slidenum">
              <a:rPr lang="en-US" altLang="en-US"/>
              <a:pPr fontAlgn="base">
                <a:spcBef>
                  <a:spcPct val="0"/>
                </a:spcBef>
                <a:spcAft>
                  <a:spcPct val="0"/>
                </a:spcAft>
              </a:pPr>
              <a:t>9</a:t>
            </a:fld>
            <a:endParaRPr lang="en-US" altLang="en-US"/>
          </a:p>
        </p:txBody>
      </p:sp>
    </p:spTree>
    <p:extLst>
      <p:ext uri="{BB962C8B-B14F-4D97-AF65-F5344CB8AC3E}">
        <p14:creationId xmlns:p14="http://schemas.microsoft.com/office/powerpoint/2010/main" val="36514168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92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FE56D79E-C0DE-44AC-9CAF-5FB01BCB4F40}" type="slidenum">
              <a:rPr lang="en-US" altLang="en-US"/>
              <a:pPr fontAlgn="base">
                <a:spcBef>
                  <a:spcPct val="0"/>
                </a:spcBef>
                <a:spcAft>
                  <a:spcPct val="0"/>
                </a:spcAft>
              </a:pPr>
              <a:t>10</a:t>
            </a:fld>
            <a:endParaRPr lang="en-US" altLang="en-US"/>
          </a:p>
        </p:txBody>
      </p:sp>
    </p:spTree>
    <p:extLst>
      <p:ext uri="{BB962C8B-B14F-4D97-AF65-F5344CB8AC3E}">
        <p14:creationId xmlns:p14="http://schemas.microsoft.com/office/powerpoint/2010/main" val="37183780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a:t>
            </a:r>
            <a:r>
              <a:rPr lang="en-US" altLang="en-US" baseline="0" dirty="0" smtClean="0"/>
              <a:t> text:</a:t>
            </a:r>
            <a:endParaRPr lang="en-US" altLang="en-US" dirty="0" smtClean="0"/>
          </a:p>
          <a:p>
            <a:pPr>
              <a:spcBef>
                <a:spcPct val="0"/>
              </a:spcBef>
            </a:pPr>
            <a:r>
              <a:rPr lang="en-US" altLang="en-US" i="1" dirty="0" smtClean="0"/>
              <a:t>Emotional neglect causes emotional pain, distress or anguish by ignoring, belittling, or infantilizing the needs of both children and adults. This includes neglecting or discounting the emotional well-being of others. It also includes keeping a person isolated from family, friends, and other relationships. Keep in mind that definitions of emotional neglect will vary by state, county, and agency. </a:t>
            </a:r>
          </a:p>
        </p:txBody>
      </p:sp>
      <p:sp>
        <p:nvSpPr>
          <p:cNvPr id="112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1F74C8EE-B72A-4DBA-94C7-A55447762DF0}" type="slidenum">
              <a:rPr lang="en-US" altLang="en-US"/>
              <a:pPr fontAlgn="base">
                <a:spcBef>
                  <a:spcPct val="0"/>
                </a:spcBef>
                <a:spcAft>
                  <a:spcPct val="0"/>
                </a:spcAft>
              </a:pPr>
              <a:t>11</a:t>
            </a:fld>
            <a:endParaRPr lang="en-US" altLang="en-US"/>
          </a:p>
        </p:txBody>
      </p:sp>
    </p:spTree>
    <p:extLst>
      <p:ext uri="{BB962C8B-B14F-4D97-AF65-F5344CB8AC3E}">
        <p14:creationId xmlns:p14="http://schemas.microsoft.com/office/powerpoint/2010/main" val="250655571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72EDEB82-1CBB-4CA4-849A-0448DA80AC3D}" type="slidenum">
              <a:rPr lang="en-US"/>
              <a:pPr>
                <a:defRPr/>
              </a:pPr>
              <a:t>‹#›</a:t>
            </a:fld>
            <a:endParaRPr lang="en-US"/>
          </a:p>
        </p:txBody>
      </p:sp>
      <p:pic>
        <p:nvPicPr>
          <p:cNvPr id="7" name="Picture 6">
            <a:extLst>
              <a:ext uri="{FF2B5EF4-FFF2-40B4-BE49-F238E27FC236}">
                <a16:creationId xmlns:lc="http://schemas.openxmlformats.org/drawingml/2006/lockedCanvas" xmlns:a16="http://schemas.microsoft.com/office/drawing/2014/main" xmlns:wps="http://schemas.microsoft.com/office/word/2010/wordprocessingShape" xmlns:wne="http://schemas.microsoft.com/office/word/2006/wordml" xmlns:wpi="http://schemas.microsoft.com/office/word/2010/wordprocessingInk" xmlns:wpg="http://schemas.microsoft.com/office/word/2010/wordprocessingGroup" xmlns:w16se="http://schemas.microsoft.com/office/word/2015/wordml/symex" xmlns:w16cid="http://schemas.microsoft.com/office/word/2016/wordml/cid" xmlns:w15="http://schemas.microsoft.com/office/word/2012/wordml"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urn:schemas-microsoft-com:office:office" xmlns:am3d="http://schemas.microsoft.com/office/drawing/2017/model3d" xmlns:aink="http://schemas.microsoft.com/office/drawing/2016/ink" xmlns:mc="http://schemas.openxmlformats.org/markup-compatibility/2006" xmlns:cx8="http://schemas.microsoft.com/office/drawing/2016/5/14/chartex" xmlns:cx7="http://schemas.microsoft.com/office/drawing/2016/5/13/chartex" xmlns:cx6="http://schemas.microsoft.com/office/drawing/2016/5/12/chartex" xmlns:cx5="http://schemas.microsoft.com/office/drawing/2016/5/11/chartex" xmlns:cx4="http://schemas.microsoft.com/office/drawing/2016/5/10/chartex" xmlns:cx3="http://schemas.microsoft.com/office/drawing/2016/5/9/chartex" xmlns:cx2="http://schemas.microsoft.com/office/drawing/2015/10/21/chartex" xmlns:cx1="http://schemas.microsoft.com/office/drawing/2015/9/8/chartex" xmlns:cx="http://schemas.microsoft.com/office/drawing/2014/chartex" xmlns:wpc="http://schemas.microsoft.com/office/word/2010/wordprocessingCanvas" xmlns="" id="{50055F00-D181-224C-80F0-FB9757FEA833}"/>
              </a:ext>
            </a:extLst>
          </p:cNvPr>
          <p:cNvPicPr/>
          <p:nvPr userDrawn="1"/>
        </p:nvPicPr>
        <p:blipFill>
          <a:blip r:embed="rId2" cstate="print">
            <a:extLst>
              <a:ext uri="{28A0092B-C50C-407E-A947-70E740481C1C}">
                <a14:useLocalDpi xmlns:a14="http://schemas.microsoft.com/office/drawing/2010/main" val="0"/>
              </a:ext>
            </a:extLst>
          </a:blip>
          <a:stretch>
            <a:fillRect/>
          </a:stretch>
        </p:blipFill>
        <p:spPr>
          <a:xfrm>
            <a:off x="10815201" y="5733913"/>
            <a:ext cx="657007" cy="717550"/>
          </a:xfrm>
          <a:prstGeom prst="rect">
            <a:avLst/>
          </a:prstGeom>
          <a:effectLst/>
        </p:spPr>
      </p:pic>
      <p:sp>
        <p:nvSpPr>
          <p:cNvPr id="8" name="Rectangle 7"/>
          <p:cNvSpPr/>
          <p:nvPr userDrawn="1"/>
        </p:nvSpPr>
        <p:spPr>
          <a:xfrm>
            <a:off x="8132064" y="0"/>
            <a:ext cx="4059936" cy="365125"/>
          </a:xfrm>
          <a:prstGeom prst="rect">
            <a:avLst/>
          </a:prstGeom>
          <a:solidFill>
            <a:srgbClr val="FBA91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9" name="Rectangle 8"/>
          <p:cNvSpPr/>
          <p:nvPr userDrawn="1"/>
        </p:nvSpPr>
        <p:spPr>
          <a:xfrm>
            <a:off x="4059936" y="0"/>
            <a:ext cx="4069080" cy="365125"/>
          </a:xfrm>
          <a:prstGeom prst="rect">
            <a:avLst/>
          </a:prstGeom>
          <a:solidFill>
            <a:srgbClr val="00569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0" name="Rectangle 9"/>
          <p:cNvSpPr/>
          <p:nvPr userDrawn="1"/>
        </p:nvSpPr>
        <p:spPr>
          <a:xfrm>
            <a:off x="0" y="0"/>
            <a:ext cx="4059936" cy="365125"/>
          </a:xfrm>
          <a:prstGeom prst="rect">
            <a:avLst/>
          </a:prstGeom>
          <a:solidFill>
            <a:srgbClr val="BA202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pic>
        <p:nvPicPr>
          <p:cNvPr id="4" name="Picture 3"/>
          <p:cNvPicPr>
            <a:picLocks noChangeAspect="1"/>
          </p:cNvPicPr>
          <p:nvPr userDrawn="1"/>
        </p:nvPicPr>
        <p:blipFill rotWithShape="1">
          <a:blip r:embed="rId3" cstate="print">
            <a:extLst>
              <a:ext uri="{28A0092B-C50C-407E-A947-70E740481C1C}">
                <a14:useLocalDpi xmlns:a14="http://schemas.microsoft.com/office/drawing/2010/main" val="0"/>
              </a:ext>
            </a:extLst>
          </a:blip>
          <a:srcRect l="4270" t="17804" r="50208" b="13734"/>
          <a:stretch/>
        </p:blipFill>
        <p:spPr>
          <a:xfrm>
            <a:off x="5191845" y="5349875"/>
            <a:ext cx="1805261" cy="764241"/>
          </a:xfrm>
          <a:prstGeom prst="rect">
            <a:avLst/>
          </a:prstGeom>
        </p:spPr>
      </p:pic>
    </p:spTree>
    <p:extLst>
      <p:ext uri="{BB962C8B-B14F-4D97-AF65-F5344CB8AC3E}">
        <p14:creationId xmlns:p14="http://schemas.microsoft.com/office/powerpoint/2010/main" val="791367793"/>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3964C08-85A9-4683-BD8A-026B5D15D9FC}" type="slidenum">
              <a:rPr lang="en-US"/>
              <a:pPr>
                <a:defRPr/>
              </a:pPr>
              <a:t>‹#›</a:t>
            </a:fld>
            <a:endParaRPr lang="en-US"/>
          </a:p>
        </p:txBody>
      </p:sp>
    </p:spTree>
    <p:extLst>
      <p:ext uri="{BB962C8B-B14F-4D97-AF65-F5344CB8AC3E}">
        <p14:creationId xmlns:p14="http://schemas.microsoft.com/office/powerpoint/2010/main" val="10190513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9034371-AF6F-48AE-A252-D2C31100B5B5}" type="slidenum">
              <a:rPr lang="en-US"/>
              <a:pPr>
                <a:defRPr/>
              </a:pPr>
              <a:t>‹#›</a:t>
            </a:fld>
            <a:endParaRPr lang="en-US"/>
          </a:p>
        </p:txBody>
      </p:sp>
    </p:spTree>
    <p:extLst>
      <p:ext uri="{BB962C8B-B14F-4D97-AF65-F5344CB8AC3E}">
        <p14:creationId xmlns:p14="http://schemas.microsoft.com/office/powerpoint/2010/main" val="5659338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lvl1pPr>
              <a:defRPr/>
            </a:lvl1pPr>
          </a:lstStyle>
          <a:p>
            <a:pPr>
              <a:defRPr/>
            </a:pPr>
            <a:fld id="{A88C8F8E-94C4-4485-A1FA-5063D6C194C8}" type="slidenum">
              <a:rPr lang="en-US"/>
              <a:pPr>
                <a:defRPr/>
              </a:pPr>
              <a:t>‹#›</a:t>
            </a:fld>
            <a:endParaRPr lang="en-US"/>
          </a:p>
        </p:txBody>
      </p:sp>
      <p:cxnSp>
        <p:nvCxnSpPr>
          <p:cNvPr id="5" name="Straight Connector 4"/>
          <p:cNvCxnSpPr/>
          <p:nvPr userDrawn="1"/>
        </p:nvCxnSpPr>
        <p:spPr>
          <a:xfrm flipH="1">
            <a:off x="0" y="1231231"/>
            <a:ext cx="838199" cy="0"/>
          </a:xfrm>
          <a:prstGeom prst="line">
            <a:avLst/>
          </a:prstGeom>
          <a:ln w="57150">
            <a:solidFill>
              <a:srgbClr val="BA202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5074558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13CA507C-A444-4E62-870B-A7A872DA0E98}" type="slidenum">
              <a:rPr lang="en-US"/>
              <a:pPr>
                <a:defRPr/>
              </a:pPr>
              <a:t>‹#›</a:t>
            </a:fld>
            <a:endParaRPr lang="en-US"/>
          </a:p>
        </p:txBody>
      </p:sp>
    </p:spTree>
    <p:extLst>
      <p:ext uri="{BB962C8B-B14F-4D97-AF65-F5344CB8AC3E}">
        <p14:creationId xmlns:p14="http://schemas.microsoft.com/office/powerpoint/2010/main" val="78772510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5F2FF46-0AA0-43FC-8C59-51A9E231B11D}" type="slidenum">
              <a:rPr lang="en-US"/>
              <a:pPr>
                <a:defRPr/>
              </a:pPr>
              <a:t>‹#›</a:t>
            </a:fld>
            <a:endParaRPr lang="en-US"/>
          </a:p>
        </p:txBody>
      </p:sp>
      <p:cxnSp>
        <p:nvCxnSpPr>
          <p:cNvPr id="8" name="Straight Connector 7"/>
          <p:cNvCxnSpPr/>
          <p:nvPr userDrawn="1"/>
        </p:nvCxnSpPr>
        <p:spPr>
          <a:xfrm flipH="1">
            <a:off x="0" y="1231231"/>
            <a:ext cx="838199" cy="0"/>
          </a:xfrm>
          <a:prstGeom prst="line">
            <a:avLst/>
          </a:prstGeom>
          <a:ln w="57150">
            <a:solidFill>
              <a:srgbClr val="BA202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648130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5223F5E9-D2E9-4340-A24C-39964E7D8F8C}" type="slidenum">
              <a:rPr lang="en-US"/>
              <a:pPr>
                <a:defRPr/>
              </a:pPr>
              <a:t>‹#›</a:t>
            </a:fld>
            <a:endParaRPr lang="en-US"/>
          </a:p>
        </p:txBody>
      </p:sp>
    </p:spTree>
    <p:extLst>
      <p:ext uri="{BB962C8B-B14F-4D97-AF65-F5344CB8AC3E}">
        <p14:creationId xmlns:p14="http://schemas.microsoft.com/office/powerpoint/2010/main" val="3904054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3E8933D1-2A90-4CFA-B5F9-FFF8629642C0}" type="slidenum">
              <a:rPr lang="en-US"/>
              <a:pPr>
                <a:defRPr/>
              </a:pPr>
              <a:t>‹#›</a:t>
            </a:fld>
            <a:endParaRPr lang="en-US"/>
          </a:p>
        </p:txBody>
      </p:sp>
    </p:spTree>
    <p:extLst>
      <p:ext uri="{BB962C8B-B14F-4D97-AF65-F5344CB8AC3E}">
        <p14:creationId xmlns:p14="http://schemas.microsoft.com/office/powerpoint/2010/main" val="36586072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7BA778F5-C7EE-4112-892D-DF7DB764C8CF}" type="slidenum">
              <a:rPr lang="en-US"/>
              <a:pPr>
                <a:defRPr/>
              </a:pPr>
              <a:t>‹#›</a:t>
            </a:fld>
            <a:endParaRPr lang="en-US"/>
          </a:p>
        </p:txBody>
      </p:sp>
    </p:spTree>
    <p:extLst>
      <p:ext uri="{BB962C8B-B14F-4D97-AF65-F5344CB8AC3E}">
        <p14:creationId xmlns:p14="http://schemas.microsoft.com/office/powerpoint/2010/main" val="30694690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CABDBE9-5A11-42D7-816C-2473DE1367BA}" type="slidenum">
              <a:rPr lang="en-US"/>
              <a:pPr>
                <a:defRPr/>
              </a:pPr>
              <a:t>‹#›</a:t>
            </a:fld>
            <a:endParaRPr lang="en-US"/>
          </a:p>
        </p:txBody>
      </p:sp>
    </p:spTree>
    <p:extLst>
      <p:ext uri="{BB962C8B-B14F-4D97-AF65-F5344CB8AC3E}">
        <p14:creationId xmlns:p14="http://schemas.microsoft.com/office/powerpoint/2010/main" val="34270570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E024902-E352-49E6-9606-2D93B25BFF9A}" type="slidenum">
              <a:rPr lang="en-US"/>
              <a:pPr>
                <a:defRPr/>
              </a:pPr>
              <a:t>‹#›</a:t>
            </a:fld>
            <a:endParaRPr lang="en-US"/>
          </a:p>
        </p:txBody>
      </p:sp>
    </p:spTree>
    <p:extLst>
      <p:ext uri="{BB962C8B-B14F-4D97-AF65-F5344CB8AC3E}">
        <p14:creationId xmlns:p14="http://schemas.microsoft.com/office/powerpoint/2010/main" val="40329668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838200" y="780241"/>
            <a:ext cx="10515600" cy="910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dirty="0" smtClean="0"/>
              <a:t>Click to edit Master title style</a:t>
            </a:r>
          </a:p>
        </p:txBody>
      </p:sp>
      <p:sp>
        <p:nvSpPr>
          <p:cNvPr id="1027" name="Text Placeholder 2"/>
          <p:cNvSpPr>
            <a:spLocks noGrp="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smtClean="0"/>
              <a:t>Click to edit Master text styles</a:t>
            </a:r>
          </a:p>
          <a:p>
            <a:pPr lvl="1"/>
            <a:r>
              <a:rPr lang="en-US" altLang="en-US" dirty="0" smtClean="0"/>
              <a:t>Second level</a:t>
            </a:r>
          </a:p>
          <a:p>
            <a:pPr lvl="2"/>
            <a:r>
              <a:rPr lang="en-US" altLang="en-US" dirty="0" smtClean="0"/>
              <a:t>Third level</a:t>
            </a:r>
          </a:p>
          <a:p>
            <a:pPr lvl="3"/>
            <a:r>
              <a:rPr lang="en-US" altLang="en-US" dirty="0" smtClean="0"/>
              <a:t>Fourth level</a:t>
            </a:r>
          </a:p>
          <a:p>
            <a:pPr lvl="4"/>
            <a:r>
              <a:rPr lang="en-US" altLang="en-US" dirty="0" smtClean="0"/>
              <a:t>Fifth level</a:t>
            </a:r>
          </a:p>
        </p:txBody>
      </p:sp>
      <p:sp>
        <p:nvSpPr>
          <p:cNvPr id="6" name="Slide Number Placeholder 5"/>
          <p:cNvSpPr>
            <a:spLocks noGrp="1"/>
          </p:cNvSpPr>
          <p:nvPr>
            <p:ph type="sldNum" sz="quarter" idx="4"/>
          </p:nvPr>
        </p:nvSpPr>
        <p:spPr>
          <a:xfrm>
            <a:off x="10933611" y="6318250"/>
            <a:ext cx="420189" cy="365125"/>
          </a:xfrm>
          <a:prstGeom prst="rect">
            <a:avLst/>
          </a:prstGeom>
        </p:spPr>
        <p:txBody>
          <a:bodyPr vert="horz" lIns="91440" tIns="45720" rIns="91440" bIns="45720" rtlCol="0" anchor="ctr"/>
          <a:lstStyle>
            <a:lvl1pPr algn="r" eaLnBrk="1" fontAlgn="auto" hangingPunct="1">
              <a:spcBef>
                <a:spcPts val="0"/>
              </a:spcBef>
              <a:spcAft>
                <a:spcPts val="0"/>
              </a:spcAft>
              <a:defRPr sz="1200">
                <a:solidFill>
                  <a:schemeClr val="tx1">
                    <a:tint val="75000"/>
                  </a:schemeClr>
                </a:solidFill>
                <a:latin typeface="+mn-lt"/>
              </a:defRPr>
            </a:lvl1pPr>
          </a:lstStyle>
          <a:p>
            <a:pPr>
              <a:defRPr/>
            </a:pPr>
            <a:fld id="{7EA7200F-FA20-4603-8A0D-496DE59E2204}" type="slidenum">
              <a:rPr lang="en-US"/>
              <a:pPr>
                <a:defRPr/>
              </a:pPr>
              <a:t>‹#›</a:t>
            </a:fld>
            <a:endParaRPr lang="en-US" dirty="0"/>
          </a:p>
        </p:txBody>
      </p:sp>
      <p:sp>
        <p:nvSpPr>
          <p:cNvPr id="9" name="Footer Placeholder 4"/>
          <p:cNvSpPr txBox="1">
            <a:spLocks/>
          </p:cNvSpPr>
          <p:nvPr userDrawn="1"/>
        </p:nvSpPr>
        <p:spPr>
          <a:xfrm>
            <a:off x="838200" y="6356350"/>
            <a:ext cx="9468394" cy="365125"/>
          </a:xfrm>
          <a:prstGeom prst="rect">
            <a:avLst/>
          </a:prstGeom>
        </p:spPr>
        <p:txBody>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defRPr/>
            </a:pPr>
            <a:endParaRPr lang="en-US" dirty="0"/>
          </a:p>
        </p:txBody>
      </p:sp>
      <p:sp>
        <p:nvSpPr>
          <p:cNvPr id="13" name="Rectangle 12"/>
          <p:cNvSpPr/>
          <p:nvPr userDrawn="1"/>
        </p:nvSpPr>
        <p:spPr>
          <a:xfrm>
            <a:off x="9922933" y="6553200"/>
            <a:ext cx="2269067" cy="304800"/>
          </a:xfrm>
          <a:prstGeom prst="rect">
            <a:avLst/>
          </a:prstGeom>
          <a:solidFill>
            <a:srgbClr val="D6EAF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452755" algn="r">
              <a:spcBef>
                <a:spcPts val="0"/>
              </a:spcBef>
              <a:spcAft>
                <a:spcPts val="0"/>
              </a:spcAft>
            </a:pPr>
            <a:r>
              <a:rPr lang="en-US" sz="1000" b="1" dirty="0">
                <a:solidFill>
                  <a:srgbClr val="000000"/>
                </a:solidFill>
                <a:effectLst/>
                <a:latin typeface="Myriad Pro Semibold"/>
                <a:ea typeface="Calibri" panose="020F0502020204030204" pitchFamily="34" charset="0"/>
                <a:cs typeface="Times New Roman" panose="02020603050405020304" pitchFamily="18" charset="0"/>
              </a:rPr>
              <a:t>Visit NWD.ACL.GOV</a:t>
            </a:r>
            <a:endParaRPr lang="en-US" sz="1200" dirty="0">
              <a:effectLst/>
              <a:ea typeface="Calibri" panose="020F0502020204030204" pitchFamily="34" charset="0"/>
              <a:cs typeface="Times New Roman" panose="02020603050405020304" pitchFamily="18" charset="0"/>
            </a:endParaRPr>
          </a:p>
        </p:txBody>
      </p:sp>
      <p:sp>
        <p:nvSpPr>
          <p:cNvPr id="14" name="Rectangle 13"/>
          <p:cNvSpPr/>
          <p:nvPr userDrawn="1"/>
        </p:nvSpPr>
        <p:spPr>
          <a:xfrm>
            <a:off x="0" y="6234641"/>
            <a:ext cx="10424161" cy="625475"/>
          </a:xfrm>
          <a:custGeom>
            <a:avLst/>
            <a:gdLst>
              <a:gd name="connsiteX0" fmla="*/ 0 w 4938395"/>
              <a:gd name="connsiteY0" fmla="*/ 0 h 542925"/>
              <a:gd name="connsiteX1" fmla="*/ 4938395 w 4938395"/>
              <a:gd name="connsiteY1" fmla="*/ 0 h 542925"/>
              <a:gd name="connsiteX2" fmla="*/ 4938395 w 4938395"/>
              <a:gd name="connsiteY2" fmla="*/ 542925 h 542925"/>
              <a:gd name="connsiteX3" fmla="*/ 0 w 4938395"/>
              <a:gd name="connsiteY3" fmla="*/ 542925 h 542925"/>
              <a:gd name="connsiteX4" fmla="*/ 0 w 4938395"/>
              <a:gd name="connsiteY4" fmla="*/ 0 h 542925"/>
              <a:gd name="connsiteX0" fmla="*/ 0 w 5532755"/>
              <a:gd name="connsiteY0" fmla="*/ 0 h 542925"/>
              <a:gd name="connsiteX1" fmla="*/ 4938395 w 5532755"/>
              <a:gd name="connsiteY1" fmla="*/ 0 h 542925"/>
              <a:gd name="connsiteX2" fmla="*/ 5532755 w 5532755"/>
              <a:gd name="connsiteY2" fmla="*/ 542925 h 542925"/>
              <a:gd name="connsiteX3" fmla="*/ 0 w 5532755"/>
              <a:gd name="connsiteY3" fmla="*/ 542925 h 542925"/>
              <a:gd name="connsiteX4" fmla="*/ 0 w 5532755"/>
              <a:gd name="connsiteY4" fmla="*/ 0 h 5429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32755" h="542925">
                <a:moveTo>
                  <a:pt x="0" y="0"/>
                </a:moveTo>
                <a:lnTo>
                  <a:pt x="4938395" y="0"/>
                </a:lnTo>
                <a:lnTo>
                  <a:pt x="5532755" y="542925"/>
                </a:lnTo>
                <a:lnTo>
                  <a:pt x="0" y="542925"/>
                </a:lnTo>
                <a:lnTo>
                  <a:pt x="0" y="0"/>
                </a:lnTo>
                <a:close/>
              </a:path>
            </a:pathLst>
          </a:custGeom>
          <a:solidFill>
            <a:srgbClr val="00569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indent="342900">
              <a:spcBef>
                <a:spcPts val="0"/>
              </a:spcBef>
              <a:spcAft>
                <a:spcPts val="0"/>
              </a:spcAft>
            </a:pPr>
            <a:r>
              <a:rPr lang="en-US" sz="1000">
                <a:solidFill>
                  <a:srgbClr val="FFFFFF"/>
                </a:solidFill>
                <a:effectLst/>
                <a:latin typeface="Myriad Pro"/>
                <a:ea typeface="Calibri" panose="020F0502020204030204" pitchFamily="34" charset="0"/>
                <a:cs typeface="Times New Roman" panose="02020603050405020304" pitchFamily="18" charset="0"/>
              </a:rPr>
              <a:t> </a:t>
            </a:r>
            <a:endParaRPr lang="en-US" sz="1200">
              <a:effectLst/>
              <a:ea typeface="Calibri" panose="020F0502020204030204" pitchFamily="34" charset="0"/>
              <a:cs typeface="Times New Roman" panose="02020603050405020304" pitchFamily="18" charset="0"/>
            </a:endParaRPr>
          </a:p>
        </p:txBody>
      </p:sp>
      <p:sp>
        <p:nvSpPr>
          <p:cNvPr id="10" name="Footer Placeholder 4"/>
          <p:cNvSpPr txBox="1">
            <a:spLocks/>
          </p:cNvSpPr>
          <p:nvPr userDrawn="1"/>
        </p:nvSpPr>
        <p:spPr>
          <a:xfrm>
            <a:off x="82247" y="6325658"/>
            <a:ext cx="9585961" cy="365125"/>
          </a:xfrm>
          <a:prstGeom prst="rect">
            <a:avLst/>
          </a:prstGeom>
        </p:spPr>
        <p:txBody>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defRPr/>
            </a:pPr>
            <a:r>
              <a:rPr lang="en-US" sz="1200" dirty="0" smtClean="0">
                <a:solidFill>
                  <a:schemeClr val="bg1"/>
                </a:solidFill>
              </a:rPr>
              <a:t>Content is adapted from the Administration for Community Living No Wrong Door Person-Centered Counseling Training Program, Course 1, Lesson 1. Access original content here: </a:t>
            </a:r>
            <a:r>
              <a:rPr lang="en-US" sz="1200" u="sng" dirty="0" smtClean="0">
                <a:solidFill>
                  <a:schemeClr val="bg1"/>
                </a:solidFill>
              </a:rPr>
              <a:t>https://nwd.acl.gov/person-centered-counseling.html</a:t>
            </a:r>
            <a:endParaRPr lang="en-US" sz="1200" dirty="0" smtClean="0">
              <a:solidFill>
                <a:schemeClr val="bg1"/>
              </a:solidFill>
            </a:endParaRPr>
          </a:p>
          <a:p>
            <a:pPr>
              <a:defRPr/>
            </a:pPr>
            <a:endParaRPr lang="en-US" dirty="0"/>
          </a:p>
        </p:txBody>
      </p:sp>
    </p:spTree>
    <p:extLst>
      <p:ext uri="{BB962C8B-B14F-4D97-AF65-F5344CB8AC3E}">
        <p14:creationId xmlns:p14="http://schemas.microsoft.com/office/powerpoint/2010/main" val="101881088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eaLnBrk="0" fontAlgn="base" hangingPunct="0">
        <a:lnSpc>
          <a:spcPct val="100000"/>
        </a:lnSpc>
        <a:spcBef>
          <a:spcPts val="1000"/>
        </a:spcBef>
        <a:spcAft>
          <a:spcPct val="0"/>
        </a:spcAft>
        <a:buFont typeface="Arial" panose="020B0604020202020204" pitchFamily="34" charset="0"/>
        <a:buChar char="•"/>
        <a:defRPr sz="2400" kern="1200">
          <a:solidFill>
            <a:schemeClr val="tx1"/>
          </a:solidFill>
          <a:latin typeface="+mn-lt"/>
          <a:ea typeface="+mn-ea"/>
          <a:cs typeface="+mn-cs"/>
        </a:defRPr>
      </a:lvl1pPr>
      <a:lvl2pPr marL="685800" indent="-228600" algn="l" rtl="0" eaLnBrk="0" fontAlgn="base" hangingPunct="0">
        <a:lnSpc>
          <a:spcPct val="10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10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10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10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www.napsa-now.org/get-informed/what-is-neglect/"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www.napsa-now.org/get-informed/other-safetyconcerns-2/"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mailto:NoWrongDoor@acl.hhs.gov"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www.napsa-now.org/get-informed/what-is-financial-exploitation/"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www.senior-law.org/Home/resource/elder-exploitation-overview"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p:txBody>
          <a:bodyPr/>
          <a:lstStyle/>
          <a:p>
            <a:r>
              <a:rPr lang="en-US" altLang="en-US" smtClean="0"/>
              <a:t>Protection and Advocacy</a:t>
            </a:r>
          </a:p>
        </p:txBody>
      </p:sp>
      <p:sp>
        <p:nvSpPr>
          <p:cNvPr id="3075" name="Subtitle 2"/>
          <p:cNvSpPr>
            <a:spLocks noGrp="1"/>
          </p:cNvSpPr>
          <p:nvPr>
            <p:ph type="subTitle" idx="1"/>
          </p:nvPr>
        </p:nvSpPr>
        <p:spPr/>
        <p:txBody>
          <a:bodyPr/>
          <a:lstStyle/>
          <a:p>
            <a:r>
              <a:rPr lang="en-US" altLang="en-US" smtClean="0"/>
              <a:t>4 Defining and Identifying Neglect and Exploitation</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altLang="en-US" dirty="0" smtClean="0"/>
              <a:t>Physical Neglect (4/4)</a:t>
            </a:r>
          </a:p>
        </p:txBody>
      </p:sp>
      <p:sp>
        <p:nvSpPr>
          <p:cNvPr id="3" name="Content Placeholder 2"/>
          <p:cNvSpPr>
            <a:spLocks noGrp="1"/>
          </p:cNvSpPr>
          <p:nvPr>
            <p:ph idx="1"/>
          </p:nvPr>
        </p:nvSpPr>
        <p:spPr>
          <a:xfrm>
            <a:off x="838200" y="1825625"/>
            <a:ext cx="10515600" cy="5032375"/>
          </a:xfrm>
        </p:spPr>
        <p:txBody>
          <a:bodyPr rtlCol="0">
            <a:normAutofit/>
          </a:bodyPr>
          <a:lstStyle/>
          <a:p>
            <a:pPr marL="0" indent="0" fontAlgn="auto">
              <a:spcAft>
                <a:spcPts val="0"/>
              </a:spcAft>
              <a:buNone/>
              <a:defRPr/>
            </a:pPr>
            <a:r>
              <a:rPr lang="en-US" dirty="0" smtClean="0"/>
              <a:t>Physical neglect can lead to discomfort, disease, poor development, and even death. An adult who lives alone and shows signs of physical neglect may meet a definition of self-neglect. This means that they are no longer able to take care of themselves and may require additional services. You will learn more about self-neglect later in this lesson. Mandated reporters and others who are concerned about neglect or self-neglect should report it to the appropriate adult protection agency. You will learn more about mandated reporters in Lesson 5 of this course. </a:t>
            </a:r>
          </a:p>
          <a:p>
            <a:pPr marL="0" indent="0" fontAlgn="auto">
              <a:spcAft>
                <a:spcPts val="0"/>
              </a:spcAft>
              <a:buNone/>
              <a:defRPr/>
            </a:pPr>
            <a:r>
              <a:rPr lang="en-US" dirty="0" smtClean="0"/>
              <a:t>Please remember these are just general examples and definitions. Definitions of physical neglect will vary depending on the state, county, and agency where you work.</a:t>
            </a:r>
          </a:p>
        </p:txBody>
      </p:sp>
    </p:spTree>
    <p:extLst>
      <p:ext uri="{BB962C8B-B14F-4D97-AF65-F5344CB8AC3E}">
        <p14:creationId xmlns:p14="http://schemas.microsoft.com/office/powerpoint/2010/main" val="41671360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altLang="en-US" dirty="0" smtClean="0"/>
              <a:t>Emotional Neglect (1/3)</a:t>
            </a:r>
          </a:p>
        </p:txBody>
      </p:sp>
      <p:sp>
        <p:nvSpPr>
          <p:cNvPr id="3" name="Content Placeholder 2"/>
          <p:cNvSpPr>
            <a:spLocks noGrp="1"/>
          </p:cNvSpPr>
          <p:nvPr>
            <p:ph idx="1"/>
          </p:nvPr>
        </p:nvSpPr>
        <p:spPr>
          <a:xfrm>
            <a:off x="838200" y="1825625"/>
            <a:ext cx="10515600" cy="5032375"/>
          </a:xfrm>
        </p:spPr>
        <p:txBody>
          <a:bodyPr rtlCol="0">
            <a:normAutofit/>
          </a:bodyPr>
          <a:lstStyle/>
          <a:p>
            <a:pPr marL="0" indent="0" fontAlgn="auto">
              <a:spcAft>
                <a:spcPts val="0"/>
              </a:spcAft>
              <a:buNone/>
              <a:defRPr/>
            </a:pPr>
            <a:r>
              <a:rPr lang="en-US" dirty="0" smtClean="0"/>
              <a:t>For a child, emotional neglect can entail a parent or caregiver not attending to a child’s emotional needs or failing to provide access to psychological care. Additionally, the National Adult Protective Services Association defines emotional neglect as: “…causing emotional pain, distress or anguish by ignoring, belittling, or infantilizing the needs of adults. This includes neglecting or discounting the emotional well-being of others, as well as actions to isolate adults from visits or contact by family and friends.”</a:t>
            </a:r>
          </a:p>
          <a:p>
            <a:pPr marL="0" indent="0" fontAlgn="auto">
              <a:spcAft>
                <a:spcPts val="0"/>
              </a:spcAft>
              <a:buNone/>
              <a:defRPr/>
            </a:pPr>
            <a:r>
              <a:rPr lang="en-US" sz="1600" dirty="0" smtClean="0"/>
              <a:t>[source: National Adult Protective Services Association. (</a:t>
            </a:r>
            <a:r>
              <a:rPr lang="en-US" sz="1600" dirty="0" err="1" smtClean="0"/>
              <a:t>n.d.</a:t>
            </a:r>
            <a:r>
              <a:rPr lang="en-US" sz="1600" dirty="0" smtClean="0"/>
              <a:t>). What Is Neglect? Retrieved from </a:t>
            </a:r>
            <a:r>
              <a:rPr lang="en-US" sz="1600" dirty="0" smtClean="0">
                <a:hlinkClick r:id="rId3"/>
              </a:rPr>
              <a:t>http://www.napsa-now.org/get-informed/what-is-neglect/</a:t>
            </a:r>
            <a:r>
              <a:rPr lang="en-US" sz="1600" dirty="0"/>
              <a:t>]</a:t>
            </a:r>
            <a:endParaRPr lang="en-US" sz="1600" dirty="0" smtClean="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altLang="en-US" dirty="0" smtClean="0"/>
              <a:t>Emotional Neglect (2/3)</a:t>
            </a:r>
          </a:p>
        </p:txBody>
      </p:sp>
      <p:sp>
        <p:nvSpPr>
          <p:cNvPr id="3" name="Content Placeholder 2"/>
          <p:cNvSpPr>
            <a:spLocks noGrp="1"/>
          </p:cNvSpPr>
          <p:nvPr>
            <p:ph idx="1"/>
          </p:nvPr>
        </p:nvSpPr>
        <p:spPr>
          <a:xfrm>
            <a:off x="838200" y="1825625"/>
            <a:ext cx="10515600" cy="5032375"/>
          </a:xfrm>
        </p:spPr>
        <p:txBody>
          <a:bodyPr rtlCol="0">
            <a:normAutofit/>
          </a:bodyPr>
          <a:lstStyle/>
          <a:p>
            <a:pPr marL="0" indent="0" fontAlgn="auto">
              <a:spcAft>
                <a:spcPts val="0"/>
              </a:spcAft>
              <a:buNone/>
              <a:defRPr/>
            </a:pPr>
            <a:r>
              <a:rPr lang="en-US" dirty="0" smtClean="0"/>
              <a:t>A person needs to have safe, emotional connections with others to be healthy. Some examples of emotional neglect for both children and adults may include: </a:t>
            </a:r>
          </a:p>
          <a:p>
            <a:pPr fontAlgn="auto">
              <a:spcBef>
                <a:spcPts val="500"/>
              </a:spcBef>
              <a:spcAft>
                <a:spcPts val="0"/>
              </a:spcAft>
              <a:defRPr/>
            </a:pPr>
            <a:r>
              <a:rPr lang="en-US" sz="2200" dirty="0" smtClean="0"/>
              <a:t>Allowing a person to regularly witness abuse or harm to others, especially loved ones. </a:t>
            </a:r>
          </a:p>
          <a:p>
            <a:pPr fontAlgn="auto">
              <a:spcBef>
                <a:spcPts val="500"/>
              </a:spcBef>
              <a:spcAft>
                <a:spcPts val="0"/>
              </a:spcAft>
              <a:defRPr/>
            </a:pPr>
            <a:r>
              <a:rPr lang="en-US" sz="2200" dirty="0" smtClean="0"/>
              <a:t>Not responding to a person’s emotional and social needs. </a:t>
            </a:r>
          </a:p>
          <a:p>
            <a:pPr fontAlgn="auto">
              <a:spcBef>
                <a:spcPts val="500"/>
              </a:spcBef>
              <a:spcAft>
                <a:spcPts val="0"/>
              </a:spcAft>
              <a:defRPr/>
            </a:pPr>
            <a:r>
              <a:rPr lang="en-US" sz="2200" dirty="0" smtClean="0"/>
              <a:t>Not allowing access to other people or relationships that provide physical and emotional affection. </a:t>
            </a:r>
          </a:p>
          <a:p>
            <a:pPr fontAlgn="auto">
              <a:spcBef>
                <a:spcPts val="500"/>
              </a:spcBef>
              <a:spcAft>
                <a:spcPts val="0"/>
              </a:spcAft>
              <a:defRPr/>
            </a:pPr>
            <a:r>
              <a:rPr lang="en-US" sz="2200" dirty="0" smtClean="0"/>
              <a:t>Not providing stimulating or engaging age-appropriate activities for a person. </a:t>
            </a:r>
          </a:p>
          <a:p>
            <a:pPr fontAlgn="auto">
              <a:spcBef>
                <a:spcPts val="500"/>
              </a:spcBef>
              <a:spcAft>
                <a:spcPts val="0"/>
              </a:spcAft>
              <a:defRPr/>
            </a:pPr>
            <a:r>
              <a:rPr lang="en-US" sz="2200" dirty="0" smtClean="0"/>
              <a:t>Verbally belittling, teasing, harassing, or threatening a person. </a:t>
            </a:r>
          </a:p>
          <a:p>
            <a:pPr fontAlgn="auto">
              <a:spcBef>
                <a:spcPts val="500"/>
              </a:spcBef>
              <a:spcAft>
                <a:spcPts val="0"/>
              </a:spcAft>
              <a:defRPr/>
            </a:pPr>
            <a:r>
              <a:rPr lang="en-US" sz="2200" dirty="0" smtClean="0"/>
              <a:t>Encouraging or allowing a person to engage in dangerous or illegal behavior, such as illicit drug use or underage drinking. </a:t>
            </a:r>
          </a:p>
          <a:p>
            <a:pPr fontAlgn="auto">
              <a:spcBef>
                <a:spcPts val="500"/>
              </a:spcBef>
              <a:spcAft>
                <a:spcPts val="0"/>
              </a:spcAft>
              <a:defRPr/>
            </a:pPr>
            <a:r>
              <a:rPr lang="en-US" sz="2200" dirty="0" smtClean="0"/>
              <a:t>Encouraging behavior that leads to being kicked out of a home or school.</a:t>
            </a:r>
          </a:p>
        </p:txBody>
      </p:sp>
    </p:spTree>
    <p:extLst>
      <p:ext uri="{BB962C8B-B14F-4D97-AF65-F5344CB8AC3E}">
        <p14:creationId xmlns:p14="http://schemas.microsoft.com/office/powerpoint/2010/main" val="8396880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altLang="en-US" dirty="0" smtClean="0"/>
              <a:t>Emotional Neglect (3/3)</a:t>
            </a:r>
          </a:p>
        </p:txBody>
      </p:sp>
      <p:sp>
        <p:nvSpPr>
          <p:cNvPr id="3" name="Content Placeholder 2"/>
          <p:cNvSpPr>
            <a:spLocks noGrp="1"/>
          </p:cNvSpPr>
          <p:nvPr>
            <p:ph idx="1"/>
          </p:nvPr>
        </p:nvSpPr>
        <p:spPr>
          <a:xfrm>
            <a:off x="838200" y="1825625"/>
            <a:ext cx="10515600" cy="5032375"/>
          </a:xfrm>
        </p:spPr>
        <p:txBody>
          <a:bodyPr rtlCol="0">
            <a:normAutofit/>
          </a:bodyPr>
          <a:lstStyle/>
          <a:p>
            <a:pPr marL="0" indent="0" fontAlgn="auto">
              <a:spcAft>
                <a:spcPts val="0"/>
              </a:spcAft>
              <a:buNone/>
              <a:defRPr/>
            </a:pPr>
            <a:r>
              <a:rPr lang="en-US" dirty="0" smtClean="0"/>
              <a:t>Please remember these are just general examples and definitions. Definitions of emotional neglect will vary by state, county, and agency. You should be familiar with your state and local definitions for neglect, as well as those of your agency.</a:t>
            </a:r>
          </a:p>
        </p:txBody>
      </p:sp>
    </p:spTree>
    <p:extLst>
      <p:ext uri="{BB962C8B-B14F-4D97-AF65-F5344CB8AC3E}">
        <p14:creationId xmlns:p14="http://schemas.microsoft.com/office/powerpoint/2010/main" val="10923307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altLang="en-US" dirty="0" smtClean="0"/>
              <a:t>Self-Neglect (1/4)</a:t>
            </a:r>
          </a:p>
        </p:txBody>
      </p:sp>
      <p:sp>
        <p:nvSpPr>
          <p:cNvPr id="3" name="Content Placeholder 2"/>
          <p:cNvSpPr>
            <a:spLocks noGrp="1"/>
          </p:cNvSpPr>
          <p:nvPr>
            <p:ph idx="1"/>
          </p:nvPr>
        </p:nvSpPr>
        <p:spPr>
          <a:xfrm>
            <a:off x="838200" y="1825625"/>
            <a:ext cx="10515600" cy="5032375"/>
          </a:xfrm>
        </p:spPr>
        <p:txBody>
          <a:bodyPr rtlCol="0">
            <a:normAutofit/>
          </a:bodyPr>
          <a:lstStyle/>
          <a:p>
            <a:pPr marL="0" indent="0" fontAlgn="auto">
              <a:spcAft>
                <a:spcPts val="0"/>
              </a:spcAft>
              <a:buNone/>
              <a:defRPr/>
            </a:pPr>
            <a:r>
              <a:rPr lang="en-US" dirty="0" smtClean="0"/>
              <a:t>Self-neglect happens when adults are fails to meet their own essential physical, psychological or social needs and are unable to take care of themselves. This can be true for adults of all ages with and without disabilities. According to the National Adult Protective Services Association, self-neglect: “…involves seniors or adults with disabilities who fail to meet their own essential physical, psychological or social needs, which threatens their health, safety, and well-being. This includes failure to provide adequate food, clothing, shelter, and health care for one’s own needs.”</a:t>
            </a:r>
          </a:p>
          <a:p>
            <a:pPr marL="0" indent="0" fontAlgn="auto">
              <a:spcAft>
                <a:spcPts val="0"/>
              </a:spcAft>
              <a:buNone/>
              <a:defRPr/>
            </a:pPr>
            <a:r>
              <a:rPr lang="en-US" sz="1600" dirty="0" smtClean="0"/>
              <a:t>[source: National Adult Protective Services Association. (</a:t>
            </a:r>
            <a:r>
              <a:rPr lang="en-US" sz="1600" dirty="0" err="1" smtClean="0"/>
              <a:t>n.d.</a:t>
            </a:r>
            <a:r>
              <a:rPr lang="en-US" sz="1600" dirty="0" smtClean="0"/>
              <a:t>). What Is Neglect? Retrieved from http://www.napsa-now.org/get-informed/what-is-neglect/]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altLang="en-US" dirty="0" smtClean="0"/>
              <a:t>Self-Neglect (2/4)</a:t>
            </a:r>
          </a:p>
        </p:txBody>
      </p:sp>
      <p:sp>
        <p:nvSpPr>
          <p:cNvPr id="3" name="Content Placeholder 2"/>
          <p:cNvSpPr>
            <a:spLocks noGrp="1"/>
          </p:cNvSpPr>
          <p:nvPr>
            <p:ph idx="1"/>
          </p:nvPr>
        </p:nvSpPr>
        <p:spPr>
          <a:xfrm>
            <a:off x="838200" y="1825625"/>
            <a:ext cx="10515600" cy="5032375"/>
          </a:xfrm>
        </p:spPr>
        <p:txBody>
          <a:bodyPr rtlCol="0">
            <a:normAutofit/>
          </a:bodyPr>
          <a:lstStyle/>
          <a:p>
            <a:pPr marL="0" indent="0" fontAlgn="auto">
              <a:spcAft>
                <a:spcPts val="0"/>
              </a:spcAft>
              <a:buNone/>
              <a:defRPr/>
            </a:pPr>
            <a:r>
              <a:rPr lang="en-US" dirty="0" smtClean="0"/>
              <a:t>Self-neglect may occur when an adult lives in a situation that puts their safety, health, or well-being at risk. This can sometimes be difficult to identify, especially if a person seeking No Wrong Door (NWD) system services is self-directing and asserting choice, direction, and control.</a:t>
            </a:r>
          </a:p>
          <a:p>
            <a:pPr marL="0" indent="0" fontAlgn="auto">
              <a:spcAft>
                <a:spcPts val="0"/>
              </a:spcAft>
              <a:buNone/>
              <a:defRPr/>
            </a:pPr>
            <a:r>
              <a:rPr lang="en-US" dirty="0" smtClean="0"/>
              <a:t>As a Person-Centered Counseling (PCC) professional, it’s important for you to support people’s lifestyle choices and the dignity of risk. At the same time, you should ensure that people seeking services have the tools, information, and resources to make safe decisions if they are engaging in behaviors that are risky or harmful to themselves or others. For someone with a cognitive impairment or intellectual or developmental disability, a supported decision-making approach can also help to ensure that risks are assessed regarding potentially harmful behaviors.</a:t>
            </a:r>
          </a:p>
        </p:txBody>
      </p:sp>
    </p:spTree>
    <p:extLst>
      <p:ext uri="{BB962C8B-B14F-4D97-AF65-F5344CB8AC3E}">
        <p14:creationId xmlns:p14="http://schemas.microsoft.com/office/powerpoint/2010/main" val="310840801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altLang="en-US" dirty="0" smtClean="0"/>
              <a:t>Self-Neglect (3/4)</a:t>
            </a:r>
          </a:p>
        </p:txBody>
      </p:sp>
      <p:sp>
        <p:nvSpPr>
          <p:cNvPr id="3" name="Content Placeholder 2"/>
          <p:cNvSpPr>
            <a:spLocks noGrp="1"/>
          </p:cNvSpPr>
          <p:nvPr>
            <p:ph idx="1"/>
          </p:nvPr>
        </p:nvSpPr>
        <p:spPr>
          <a:xfrm>
            <a:off x="838200" y="1825625"/>
            <a:ext cx="10515600" cy="5032375"/>
          </a:xfrm>
        </p:spPr>
        <p:txBody>
          <a:bodyPr rtlCol="0">
            <a:normAutofit/>
          </a:bodyPr>
          <a:lstStyle/>
          <a:p>
            <a:pPr marL="0" indent="0" fontAlgn="auto">
              <a:spcAft>
                <a:spcPts val="0"/>
              </a:spcAft>
              <a:buNone/>
              <a:defRPr/>
            </a:pPr>
            <a:r>
              <a:rPr lang="en-US" dirty="0" smtClean="0"/>
              <a:t>Also, it’s important to keep in mind that some people may have different hygiene and lifestyle habits that on the surface might seem like self-neglect, but may not be. For example, if a woman from another culture or religion chooses to fast and not eat for three days every month, that is her lifestyle choice. If a woman doesn’t eat regularly because she doesn’t shop for groceries, doesn’t know how to cook them, has an unsafe kitchen, or another person isn’t allowing her to fix meals, then that might be a case of self-neglect. It could cause harm and put her safety, health, and well-being at risk. </a:t>
            </a:r>
          </a:p>
        </p:txBody>
      </p:sp>
    </p:spTree>
    <p:extLst>
      <p:ext uri="{BB962C8B-B14F-4D97-AF65-F5344CB8AC3E}">
        <p14:creationId xmlns:p14="http://schemas.microsoft.com/office/powerpoint/2010/main" val="29538469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altLang="en-US" dirty="0" smtClean="0"/>
              <a:t>Self-Neglect (4/4)</a:t>
            </a:r>
          </a:p>
        </p:txBody>
      </p:sp>
      <p:sp>
        <p:nvSpPr>
          <p:cNvPr id="3" name="Content Placeholder 2"/>
          <p:cNvSpPr>
            <a:spLocks noGrp="1"/>
          </p:cNvSpPr>
          <p:nvPr>
            <p:ph idx="1"/>
          </p:nvPr>
        </p:nvSpPr>
        <p:spPr>
          <a:xfrm>
            <a:off x="838200" y="1825625"/>
            <a:ext cx="10515600" cy="5032375"/>
          </a:xfrm>
        </p:spPr>
        <p:txBody>
          <a:bodyPr rtlCol="0">
            <a:normAutofit/>
          </a:bodyPr>
          <a:lstStyle/>
          <a:p>
            <a:pPr marL="0" indent="0" fontAlgn="auto">
              <a:spcAft>
                <a:spcPts val="0"/>
              </a:spcAft>
              <a:buNone/>
              <a:defRPr/>
            </a:pPr>
            <a:r>
              <a:rPr lang="en-US" dirty="0" smtClean="0"/>
              <a:t>Please remember these are just general definitions and examples of self-neglect. Definitions will vary by state, county, and agency, so make sure that you’re familiar with the definitions where you work. </a:t>
            </a:r>
          </a:p>
          <a:p>
            <a:pPr marL="0" indent="0" fontAlgn="auto">
              <a:spcAft>
                <a:spcPts val="0"/>
              </a:spcAft>
              <a:buNone/>
              <a:defRPr/>
            </a:pPr>
            <a:r>
              <a:rPr lang="en-US" dirty="0" smtClean="0"/>
              <a:t>To learn more about self-neglect, go to the National Adult Protective Services Association: </a:t>
            </a:r>
            <a:r>
              <a:rPr lang="en-US" dirty="0" smtClean="0">
                <a:hlinkClick r:id="rId3"/>
              </a:rPr>
              <a:t>http://www.napsa-now.org/get-informed/other-safetyconcerns-2/</a:t>
            </a:r>
            <a:endParaRPr lang="en-US" dirty="0" smtClean="0"/>
          </a:p>
        </p:txBody>
      </p:sp>
    </p:spTree>
    <p:extLst>
      <p:ext uri="{BB962C8B-B14F-4D97-AF65-F5344CB8AC3E}">
        <p14:creationId xmlns:p14="http://schemas.microsoft.com/office/powerpoint/2010/main" val="35153089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altLang="en-US" dirty="0" smtClean="0"/>
              <a:t>Risk Factors for and Signs of Neglect (1/3)</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dirty="0" smtClean="0"/>
              <a:t>You have just learned about three different kinds of neglect: physical, emotional, and self-neglect. There are certain risk factors, such as having a developmental disability, that make it more likely that an adult will experience neglect. There are also other risk factors that might make a child more likely to experience neglect, as well as protective factors that can help to decrease the risk. Keep in mind that these are just risk factors, and their presence doesn’t necessarily lead to child abuse or neglect.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altLang="en-US" dirty="0" smtClean="0"/>
              <a:t>Risk Factors for and Signs of Neglect (2/3) </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sz="2600" dirty="0" smtClean="0"/>
              <a:t>Some of the common factors that may put children more at risk for abuse or neglect include the following: </a:t>
            </a:r>
          </a:p>
          <a:p>
            <a:pPr fontAlgn="auto">
              <a:spcBef>
                <a:spcPts val="500"/>
              </a:spcBef>
              <a:spcAft>
                <a:spcPts val="0"/>
              </a:spcAft>
              <a:defRPr/>
            </a:pPr>
            <a:r>
              <a:rPr lang="en-US" sz="2200" dirty="0" smtClean="0"/>
              <a:t>Parent, guardian, or caregiver characteristics, such as being a substance abuser or being an unprepared parent. </a:t>
            </a:r>
          </a:p>
          <a:p>
            <a:pPr fontAlgn="auto">
              <a:spcBef>
                <a:spcPts val="500"/>
              </a:spcBef>
              <a:spcAft>
                <a:spcPts val="0"/>
              </a:spcAft>
              <a:defRPr/>
            </a:pPr>
            <a:r>
              <a:rPr lang="en-US" sz="2200" dirty="0" smtClean="0"/>
              <a:t>Age and disability characteristics, especially infants, young children, and children with disabilities whose need for constant care can overwhelm parents and caregivers. </a:t>
            </a:r>
          </a:p>
          <a:p>
            <a:pPr fontAlgn="auto">
              <a:spcBef>
                <a:spcPts val="500"/>
              </a:spcBef>
              <a:spcAft>
                <a:spcPts val="0"/>
              </a:spcAft>
              <a:defRPr/>
            </a:pPr>
            <a:r>
              <a:rPr lang="en-US" sz="2200" dirty="0" smtClean="0"/>
              <a:t>Family characteristics, such as household structure (for example, single-parent households) and the presence of domestic violence. This can lead to socially isolated parents or caregivers who do not have adequate emotional or financial support.</a:t>
            </a:r>
          </a:p>
        </p:txBody>
      </p:sp>
    </p:spTree>
    <p:extLst>
      <p:ext uri="{BB962C8B-B14F-4D97-AF65-F5344CB8AC3E}">
        <p14:creationId xmlns:p14="http://schemas.microsoft.com/office/powerpoint/2010/main" val="20981387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lstStyle/>
          <a:p>
            <a:pPr marL="0" indent="0">
              <a:lnSpc>
                <a:spcPct val="100000"/>
              </a:lnSpc>
              <a:buNone/>
            </a:pPr>
            <a:r>
              <a:rPr lang="en-US" sz="2400" dirty="0"/>
              <a:t>These slides contain content adapted from the Administration for Community Living’s Person Centered Counseling Training Program. The content includes text and narration from online courses. To view original content or for more information, please visit nwd.acl.gov or contact </a:t>
            </a:r>
            <a:r>
              <a:rPr lang="en-US" sz="2400" u="sng" dirty="0">
                <a:hlinkClick r:id="rId2"/>
              </a:rPr>
              <a:t>NoWrongDoor@acl.hhs.gov</a:t>
            </a:r>
            <a:r>
              <a:rPr lang="en-US" sz="2400" dirty="0" smtClean="0"/>
              <a:t>.</a:t>
            </a:r>
            <a:br>
              <a:rPr lang="en-US" sz="2400" dirty="0" smtClean="0"/>
            </a:br>
            <a:r>
              <a:rPr lang="en-US" sz="2400" dirty="0" smtClean="0"/>
              <a:t/>
            </a:r>
            <a:br>
              <a:rPr lang="en-US" sz="2400" dirty="0" smtClean="0"/>
            </a:br>
            <a:r>
              <a:rPr lang="en-US" sz="3200" dirty="0"/>
              <a:t/>
            </a:r>
            <a:br>
              <a:rPr lang="en-US" sz="3200" dirty="0"/>
            </a:br>
            <a:r>
              <a:rPr lang="fr-FR" sz="2000" u="sng" dirty="0" smtClean="0"/>
              <a:t>Copyright Notice and </a:t>
            </a:r>
            <a:r>
              <a:rPr lang="fr-FR" sz="2000" u="sng" dirty="0" err="1" smtClean="0"/>
              <a:t>Disclaimer</a:t>
            </a:r>
            <a:r>
              <a:rPr lang="fr-FR" sz="2000" u="sng" dirty="0" smtClean="0"/>
              <a:t> </a:t>
            </a:r>
            <a:endParaRPr lang="en-US" sz="1800" u="sng" dirty="0" smtClean="0"/>
          </a:p>
          <a:p>
            <a:pPr marL="0" indent="0">
              <a:lnSpc>
                <a:spcPct val="100000"/>
              </a:lnSpc>
              <a:buNone/>
            </a:pPr>
            <a:r>
              <a:rPr lang="fr-FR" sz="1800" dirty="0" smtClean="0"/>
              <a:t>Certain </a:t>
            </a:r>
            <a:r>
              <a:rPr lang="fr-FR" sz="1800" dirty="0" err="1" smtClean="0"/>
              <a:t>materials</a:t>
            </a:r>
            <a:r>
              <a:rPr lang="fr-FR" sz="1800" dirty="0" smtClean="0"/>
              <a:t> </a:t>
            </a:r>
            <a:r>
              <a:rPr lang="fr-FR" sz="1800" dirty="0" err="1" smtClean="0"/>
              <a:t>incorporated</a:t>
            </a:r>
            <a:r>
              <a:rPr lang="fr-FR" sz="1800" dirty="0" smtClean="0"/>
              <a:t> </a:t>
            </a:r>
            <a:r>
              <a:rPr lang="fr-FR" sz="1800" dirty="0" err="1" smtClean="0"/>
              <a:t>herein</a:t>
            </a:r>
            <a:r>
              <a:rPr lang="fr-FR" sz="1800" dirty="0" smtClean="0"/>
              <a:t> are Copyright ©2016, </a:t>
            </a:r>
            <a:r>
              <a:rPr lang="fr-FR" sz="1800" dirty="0" err="1" smtClean="0"/>
              <a:t>Regents</a:t>
            </a:r>
            <a:r>
              <a:rPr lang="fr-FR" sz="1800" dirty="0" smtClean="0"/>
              <a:t> of the University Minnesota. All </a:t>
            </a:r>
            <a:r>
              <a:rPr lang="fr-FR" sz="1800" dirty="0" err="1" smtClean="0"/>
              <a:t>Rights</a:t>
            </a:r>
            <a:r>
              <a:rPr lang="fr-FR" sz="1800" dirty="0" smtClean="0"/>
              <a:t> </a:t>
            </a:r>
            <a:r>
              <a:rPr lang="fr-FR" sz="1800" dirty="0" err="1" smtClean="0"/>
              <a:t>Reserved</a:t>
            </a:r>
            <a:r>
              <a:rPr lang="fr-FR" sz="1800" dirty="0" smtClean="0"/>
              <a:t>. IN NO EVENT SHALL UNIVERSITY OR TLCPCP BE LIABLE TO ANY PARTY FOR DIRECT, INDIRECT, SPECIAL, INCIDENTAL, OR CONSEQUENTIAL DAMAGES, INCLUDING LOST PROFITS, ARISING OUT OF THE USE OF THIS CONTENT, EVEN IF UNIVERSITY OR TLCPCP HAS BEEN ADVISED OF THE POSSIBILITY OF SUCH DAMAGES.</a:t>
            </a:r>
            <a:endParaRPr lang="en-US" sz="1800" dirty="0" smtClean="0"/>
          </a:p>
        </p:txBody>
      </p:sp>
    </p:spTree>
    <p:extLst>
      <p:ext uri="{BB962C8B-B14F-4D97-AF65-F5344CB8AC3E}">
        <p14:creationId xmlns:p14="http://schemas.microsoft.com/office/powerpoint/2010/main" val="246187400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altLang="en-US" dirty="0" smtClean="0"/>
              <a:t>Risk Factors for and Signs of Neglect (3/3) </a:t>
            </a:r>
          </a:p>
        </p:txBody>
      </p:sp>
      <p:sp>
        <p:nvSpPr>
          <p:cNvPr id="3" name="Content Placeholder 2"/>
          <p:cNvSpPr>
            <a:spLocks noGrp="1"/>
          </p:cNvSpPr>
          <p:nvPr>
            <p:ph idx="1"/>
          </p:nvPr>
        </p:nvSpPr>
        <p:spPr/>
        <p:txBody>
          <a:bodyPr rtlCol="0">
            <a:normAutofit/>
          </a:bodyPr>
          <a:lstStyle/>
          <a:p>
            <a:pPr fontAlgn="auto">
              <a:spcBef>
                <a:spcPts val="500"/>
              </a:spcBef>
              <a:spcAft>
                <a:spcPts val="0"/>
              </a:spcAft>
              <a:defRPr/>
            </a:pPr>
            <a:r>
              <a:rPr lang="en-US" sz="2200" dirty="0" smtClean="0"/>
              <a:t>Environmental characteristics, including living in communities with low socioeconomic status and high rates of unemployment. Poverty can also increase the likelihood of maltreatment, especially when combined with other factors such as substance abuse and isolation.</a:t>
            </a:r>
          </a:p>
          <a:p>
            <a:pPr marL="0" indent="0" fontAlgn="auto">
              <a:spcBef>
                <a:spcPts val="500"/>
              </a:spcBef>
              <a:spcAft>
                <a:spcPts val="0"/>
              </a:spcAft>
              <a:buNone/>
              <a:defRPr/>
            </a:pPr>
            <a:r>
              <a:rPr lang="en-US" dirty="0"/>
              <a:t>As a Person-Centered Counseling (PCC) professional, there are also some physical and behavioral signs of neglect that you should be familiar with so that you can more readily identify when either a child or an adult might be experiencing neglect. Just remember that the following are general signs of neglect and that each person’s situation is unique and may be influenced by their culture or religion, among other factors</a:t>
            </a:r>
            <a:r>
              <a:rPr lang="en-US" dirty="0" smtClean="0"/>
              <a:t>.</a:t>
            </a:r>
            <a:endParaRPr lang="en-US" dirty="0"/>
          </a:p>
        </p:txBody>
      </p:sp>
    </p:spTree>
    <p:extLst>
      <p:ext uri="{BB962C8B-B14F-4D97-AF65-F5344CB8AC3E}">
        <p14:creationId xmlns:p14="http://schemas.microsoft.com/office/powerpoint/2010/main" val="154643270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altLang="en-US" dirty="0" smtClean="0"/>
              <a:t>Exploitation (1/3)</a:t>
            </a:r>
          </a:p>
        </p:txBody>
      </p:sp>
      <p:sp>
        <p:nvSpPr>
          <p:cNvPr id="3" name="Content Placeholder 2"/>
          <p:cNvSpPr>
            <a:spLocks noGrp="1"/>
          </p:cNvSpPr>
          <p:nvPr>
            <p:ph idx="1"/>
          </p:nvPr>
        </p:nvSpPr>
        <p:spPr>
          <a:xfrm>
            <a:off x="838200" y="1825625"/>
            <a:ext cx="10515600" cy="4879975"/>
          </a:xfrm>
        </p:spPr>
        <p:txBody>
          <a:bodyPr rtlCol="0">
            <a:normAutofit/>
          </a:bodyPr>
          <a:lstStyle/>
          <a:p>
            <a:pPr marL="0" indent="0" fontAlgn="auto">
              <a:spcAft>
                <a:spcPts val="0"/>
              </a:spcAft>
              <a:buNone/>
              <a:defRPr/>
            </a:pPr>
            <a:r>
              <a:rPr lang="en-US" dirty="0" smtClean="0"/>
              <a:t>Exploitation is a form of maltreatment that is different from abuse and neglect. Exploitation is the misuse of a person’s money, goods, or body for the benefit of someone. Many states will have a unique definition for exploitation. In some states, some types of exploitation might even meet the definition of abuse or neglect. As with the definitions of abuse, neglect, or maltreatment, it’s important that you’re familiar with your state and local definitions of exploitation.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altLang="en-US" dirty="0" smtClean="0"/>
              <a:t>Exploitation (2/3)</a:t>
            </a:r>
          </a:p>
        </p:txBody>
      </p:sp>
      <p:sp>
        <p:nvSpPr>
          <p:cNvPr id="3" name="Content Placeholder 2"/>
          <p:cNvSpPr>
            <a:spLocks noGrp="1"/>
          </p:cNvSpPr>
          <p:nvPr>
            <p:ph idx="1"/>
          </p:nvPr>
        </p:nvSpPr>
        <p:spPr>
          <a:xfrm>
            <a:off x="838200" y="1825625"/>
            <a:ext cx="10515600" cy="4879975"/>
          </a:xfrm>
        </p:spPr>
        <p:txBody>
          <a:bodyPr rtlCol="0">
            <a:normAutofit/>
          </a:bodyPr>
          <a:lstStyle/>
          <a:p>
            <a:pPr marL="0" indent="0" fontAlgn="auto">
              <a:spcAft>
                <a:spcPts val="0"/>
              </a:spcAft>
              <a:buNone/>
              <a:defRPr/>
            </a:pPr>
            <a:r>
              <a:rPr lang="en-US" dirty="0" smtClean="0"/>
              <a:t>Financial exploitation is a common type of exploitation that involves the illegal or improper use of a person’s property, assets, or money. According to the National Adult Protective Services Association, financial exploitation: “…occurs when a person misuses or takes the assets of a vulnerable adult for their own personal benefit. This frequently occurs without the explicit knowledge or consent of a senior or disabled adult, depriving them of vital financial resources for their personal needs.”</a:t>
            </a:r>
          </a:p>
          <a:p>
            <a:pPr marL="0" indent="0" fontAlgn="auto">
              <a:spcAft>
                <a:spcPts val="0"/>
              </a:spcAft>
              <a:buNone/>
              <a:defRPr/>
            </a:pPr>
            <a:r>
              <a:rPr lang="en-US" sz="1600" dirty="0" smtClean="0"/>
              <a:t>[source: National Adult Protective Services Association. (</a:t>
            </a:r>
            <a:r>
              <a:rPr lang="en-US" sz="1600" dirty="0" err="1" smtClean="0"/>
              <a:t>n.d.</a:t>
            </a:r>
            <a:r>
              <a:rPr lang="en-US" sz="1600" dirty="0" smtClean="0"/>
              <a:t>). What Is Financial Exploitation? Retrieved from </a:t>
            </a:r>
            <a:r>
              <a:rPr lang="en-US" sz="1600" dirty="0" smtClean="0">
                <a:hlinkClick r:id="rId3"/>
              </a:rPr>
              <a:t>http://www.napsa-now.org/get-informed/what-is-financial-exploitation/</a:t>
            </a:r>
            <a:r>
              <a:rPr lang="en-US" sz="1600" dirty="0"/>
              <a:t>]</a:t>
            </a:r>
            <a:endParaRPr lang="en-US" sz="1600" dirty="0" smtClean="0"/>
          </a:p>
        </p:txBody>
      </p:sp>
    </p:spTree>
    <p:extLst>
      <p:ext uri="{BB962C8B-B14F-4D97-AF65-F5344CB8AC3E}">
        <p14:creationId xmlns:p14="http://schemas.microsoft.com/office/powerpoint/2010/main" val="310326207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altLang="en-US" dirty="0" smtClean="0"/>
              <a:t>Exploitation (3/3)</a:t>
            </a:r>
          </a:p>
        </p:txBody>
      </p:sp>
      <p:sp>
        <p:nvSpPr>
          <p:cNvPr id="3" name="Content Placeholder 2"/>
          <p:cNvSpPr>
            <a:spLocks noGrp="1"/>
          </p:cNvSpPr>
          <p:nvPr>
            <p:ph idx="1"/>
          </p:nvPr>
        </p:nvSpPr>
        <p:spPr>
          <a:xfrm>
            <a:off x="838200" y="1825625"/>
            <a:ext cx="10515600" cy="4879975"/>
          </a:xfrm>
        </p:spPr>
        <p:txBody>
          <a:bodyPr rtlCol="0">
            <a:normAutofit/>
          </a:bodyPr>
          <a:lstStyle/>
          <a:p>
            <a:pPr marL="0" indent="0" fontAlgn="auto">
              <a:spcAft>
                <a:spcPts val="0"/>
              </a:spcAft>
              <a:buNone/>
              <a:defRPr/>
            </a:pPr>
            <a:r>
              <a:rPr lang="en-US" dirty="0" smtClean="0"/>
              <a:t>As mentioned earlier in the lesson, anyone can exploit an individual. This includes a paid caregiver, lawyer, social worker, healthcare professional, family member, neighbor, or friend. Keep in mind that a person who exploits someone may also be abusive or neglectful. </a:t>
            </a:r>
          </a:p>
          <a:p>
            <a:pPr marL="0" indent="0" fontAlgn="auto">
              <a:spcAft>
                <a:spcPts val="0"/>
              </a:spcAft>
              <a:buNone/>
              <a:defRPr/>
            </a:pPr>
            <a:r>
              <a:rPr lang="en-US" dirty="0" smtClean="0"/>
              <a:t>For more information on financial exploitation, go to the Senior Law Resource Center: </a:t>
            </a:r>
            <a:r>
              <a:rPr lang="en-US" dirty="0" smtClean="0">
                <a:hlinkClick r:id="rId3"/>
              </a:rPr>
              <a:t>http://www.senior-law.org/Home/resource/elder-exploitation-overview</a:t>
            </a:r>
            <a:endParaRPr lang="en-US" dirty="0" smtClean="0"/>
          </a:p>
        </p:txBody>
      </p:sp>
    </p:spTree>
    <p:extLst>
      <p:ext uri="{BB962C8B-B14F-4D97-AF65-F5344CB8AC3E}">
        <p14:creationId xmlns:p14="http://schemas.microsoft.com/office/powerpoint/2010/main" val="114945642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altLang="en-US" dirty="0" smtClean="0"/>
              <a:t>Signs of Exploitation (1/3)</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dirty="0"/>
              <a:t>Y</a:t>
            </a:r>
            <a:r>
              <a:rPr lang="en-US" dirty="0" smtClean="0"/>
              <a:t>ou have just learned about exploitation and financial exploitation. The following are some signs of exploitation. As a Person-Centered Counseling (PCC) professional, you should be familiar with them. Just keep in mind that the following are general signs of exploitation and that each person’s situation is unique.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altLang="en-US" dirty="0" smtClean="0"/>
              <a:t>Signs of Exploitation (2/3)</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dirty="0" smtClean="0"/>
              <a:t>Signs </a:t>
            </a:r>
            <a:r>
              <a:rPr lang="en-US" dirty="0"/>
              <a:t>of exploitation, including financial exploitation:</a:t>
            </a:r>
          </a:p>
          <a:p>
            <a:pPr fontAlgn="auto">
              <a:spcBef>
                <a:spcPts val="500"/>
              </a:spcBef>
              <a:spcAft>
                <a:spcPts val="0"/>
              </a:spcAft>
              <a:defRPr/>
            </a:pPr>
            <a:r>
              <a:rPr lang="en-US" sz="2200" dirty="0"/>
              <a:t>New acquaintances that suddenly have a lot of influence over the person. </a:t>
            </a:r>
          </a:p>
          <a:p>
            <a:pPr fontAlgn="auto">
              <a:spcBef>
                <a:spcPts val="500"/>
              </a:spcBef>
              <a:spcAft>
                <a:spcPts val="0"/>
              </a:spcAft>
              <a:defRPr/>
            </a:pPr>
            <a:r>
              <a:rPr lang="en-US" sz="2200" dirty="0"/>
              <a:t>Allowing others (who are not their legal guardians) to make a majority of their decisions when previously they didn’t allow others to do this. </a:t>
            </a:r>
          </a:p>
          <a:p>
            <a:pPr fontAlgn="auto">
              <a:spcBef>
                <a:spcPts val="500"/>
              </a:spcBef>
              <a:spcAft>
                <a:spcPts val="0"/>
              </a:spcAft>
              <a:defRPr/>
            </a:pPr>
            <a:r>
              <a:rPr lang="en-US" sz="2200" dirty="0"/>
              <a:t>Doing things that they really don’t want to do</a:t>
            </a:r>
            <a:r>
              <a:rPr lang="en-US" sz="2200" dirty="0" smtClean="0"/>
              <a:t>.</a:t>
            </a:r>
          </a:p>
          <a:p>
            <a:pPr fontAlgn="auto">
              <a:spcBef>
                <a:spcPts val="500"/>
              </a:spcBef>
              <a:spcAft>
                <a:spcPts val="0"/>
              </a:spcAft>
              <a:defRPr/>
            </a:pPr>
            <a:r>
              <a:rPr lang="en-US" sz="2200" dirty="0" smtClean="0"/>
              <a:t>A sudden decrease in the person’s checking or savings account.</a:t>
            </a:r>
          </a:p>
          <a:p>
            <a:pPr fontAlgn="auto">
              <a:spcBef>
                <a:spcPts val="500"/>
              </a:spcBef>
              <a:spcAft>
                <a:spcPts val="0"/>
              </a:spcAft>
              <a:defRPr/>
            </a:pPr>
            <a:r>
              <a:rPr lang="en-US" sz="2200" dirty="0"/>
              <a:t>Unpaid and overdue bills and other paperwork. </a:t>
            </a:r>
          </a:p>
          <a:p>
            <a:pPr fontAlgn="auto">
              <a:spcBef>
                <a:spcPts val="500"/>
              </a:spcBef>
              <a:spcAft>
                <a:spcPts val="0"/>
              </a:spcAft>
              <a:defRPr/>
            </a:pPr>
            <a:r>
              <a:rPr lang="en-US" sz="2200" dirty="0"/>
              <a:t>Deeds and other documents that recently changed ownership. </a:t>
            </a:r>
          </a:p>
          <a:p>
            <a:pPr fontAlgn="auto">
              <a:spcBef>
                <a:spcPts val="500"/>
              </a:spcBef>
              <a:spcAft>
                <a:spcPts val="0"/>
              </a:spcAft>
              <a:defRPr/>
            </a:pPr>
            <a:r>
              <a:rPr lang="en-US" sz="2200" dirty="0"/>
              <a:t>Signatures on documents that look forged and unlike the person’s handwriting</a:t>
            </a:r>
            <a:r>
              <a:rPr lang="en-US" sz="2200" dirty="0" smtClean="0"/>
              <a:t>.</a:t>
            </a:r>
            <a:endParaRPr lang="en-US" sz="2200" dirty="0"/>
          </a:p>
        </p:txBody>
      </p:sp>
    </p:spTree>
    <p:extLst>
      <p:ext uri="{BB962C8B-B14F-4D97-AF65-F5344CB8AC3E}">
        <p14:creationId xmlns:p14="http://schemas.microsoft.com/office/powerpoint/2010/main" val="84294832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altLang="en-US" dirty="0" smtClean="0"/>
              <a:t>Signs of Exploitation (3/3)</a:t>
            </a:r>
          </a:p>
        </p:txBody>
      </p:sp>
      <p:sp>
        <p:nvSpPr>
          <p:cNvPr id="3" name="Content Placeholder 2"/>
          <p:cNvSpPr>
            <a:spLocks noGrp="1"/>
          </p:cNvSpPr>
          <p:nvPr>
            <p:ph idx="1"/>
          </p:nvPr>
        </p:nvSpPr>
        <p:spPr/>
        <p:txBody>
          <a:bodyPr rtlCol="0">
            <a:normAutofit/>
          </a:bodyPr>
          <a:lstStyle/>
          <a:p>
            <a:pPr fontAlgn="auto">
              <a:spcBef>
                <a:spcPts val="500"/>
              </a:spcBef>
              <a:spcAft>
                <a:spcPts val="0"/>
              </a:spcAft>
              <a:defRPr/>
            </a:pPr>
            <a:r>
              <a:rPr lang="en-US" sz="2200" dirty="0" smtClean="0"/>
              <a:t>Unusual explanations for changes in the person’s activities or finances. </a:t>
            </a:r>
          </a:p>
          <a:p>
            <a:pPr fontAlgn="auto">
              <a:spcBef>
                <a:spcPts val="500"/>
              </a:spcBef>
              <a:spcAft>
                <a:spcPts val="0"/>
              </a:spcAft>
              <a:defRPr/>
            </a:pPr>
            <a:r>
              <a:rPr lang="en-US" sz="2200" dirty="0" smtClean="0"/>
              <a:t>A sudden increase in spending and giving away of gifts and money. </a:t>
            </a:r>
          </a:p>
          <a:p>
            <a:pPr fontAlgn="auto">
              <a:spcBef>
                <a:spcPts val="500"/>
              </a:spcBef>
              <a:spcAft>
                <a:spcPts val="0"/>
              </a:spcAft>
              <a:defRPr/>
            </a:pPr>
            <a:r>
              <a:rPr lang="en-US" sz="2200" dirty="0" smtClean="0"/>
              <a:t>A sudden increase in trips to the ATM or bank machine.</a:t>
            </a:r>
          </a:p>
          <a:p>
            <a:pPr fontAlgn="auto">
              <a:spcAft>
                <a:spcPts val="0"/>
              </a:spcAft>
              <a:defRPr/>
            </a:pPr>
            <a:endParaRPr lang="en-US" dirty="0" smtClean="0"/>
          </a:p>
        </p:txBody>
      </p:sp>
    </p:spTree>
    <p:extLst>
      <p:ext uri="{BB962C8B-B14F-4D97-AF65-F5344CB8AC3E}">
        <p14:creationId xmlns:p14="http://schemas.microsoft.com/office/powerpoint/2010/main" val="270086061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altLang="en-US" smtClean="0"/>
              <a:t>Identifying Possible Exploitation </a:t>
            </a:r>
          </a:p>
        </p:txBody>
      </p:sp>
      <p:sp>
        <p:nvSpPr>
          <p:cNvPr id="20483" name="Content Placeholder 2"/>
          <p:cNvSpPr>
            <a:spLocks noGrp="1"/>
          </p:cNvSpPr>
          <p:nvPr>
            <p:ph idx="1"/>
          </p:nvPr>
        </p:nvSpPr>
        <p:spPr/>
        <p:txBody>
          <a:bodyPr/>
          <a:lstStyle/>
          <a:p>
            <a:pPr marL="0" indent="0">
              <a:buNone/>
            </a:pPr>
            <a:r>
              <a:rPr lang="en-US" altLang="en-US" dirty="0" smtClean="0"/>
              <a:t>There may be times in your work as a Person-Centered Counseling (PCC) professional that someone you work with shows the signs of possible neglect or exploitation, which can be a very delicate matter to discuss.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altLang="en-US" dirty="0" smtClean="0"/>
              <a:t>Conclusion and Lesson Review (1/2)</a:t>
            </a:r>
          </a:p>
        </p:txBody>
      </p:sp>
      <p:sp>
        <p:nvSpPr>
          <p:cNvPr id="3" name="Content Placeholder 2"/>
          <p:cNvSpPr>
            <a:spLocks noGrp="1"/>
          </p:cNvSpPr>
          <p:nvPr>
            <p:ph idx="1"/>
          </p:nvPr>
        </p:nvSpPr>
        <p:spPr/>
        <p:txBody>
          <a:bodyPr rtlCol="0">
            <a:normAutofit/>
          </a:bodyPr>
          <a:lstStyle/>
          <a:p>
            <a:pPr fontAlgn="auto">
              <a:spcAft>
                <a:spcPts val="0"/>
              </a:spcAft>
              <a:defRPr/>
            </a:pPr>
            <a:r>
              <a:rPr lang="en-US" dirty="0" smtClean="0"/>
              <a:t>Neglect results from a disregard for the needs of others and can include physical neglect, emotional neglect, or self-neglect. </a:t>
            </a:r>
          </a:p>
          <a:p>
            <a:pPr fontAlgn="auto">
              <a:spcAft>
                <a:spcPts val="0"/>
              </a:spcAft>
              <a:defRPr/>
            </a:pPr>
            <a:r>
              <a:rPr lang="en-US" dirty="0" smtClean="0"/>
              <a:t>Exploitation is the misuse of a person’s money, goods, or body for the benefit of someone other than the person. </a:t>
            </a:r>
          </a:p>
          <a:p>
            <a:pPr fontAlgn="auto">
              <a:spcAft>
                <a:spcPts val="0"/>
              </a:spcAft>
              <a:defRPr/>
            </a:pPr>
            <a:r>
              <a:rPr lang="en-US" dirty="0" smtClean="0"/>
              <a:t>Financial exploitation is a common type of exploitation that involves the illegal or improper use of a person’s property, assets, or money. </a:t>
            </a:r>
          </a:p>
          <a:p>
            <a:pPr fontAlgn="auto">
              <a:spcAft>
                <a:spcPts val="0"/>
              </a:spcAft>
              <a:defRPr/>
            </a:pPr>
            <a:r>
              <a:rPr lang="en-US" dirty="0" smtClean="0"/>
              <a:t>Person-Centered Counseling (PCC) professionals can benefit from understanding and identifying the various signs of potential neglect and exploitation, as well as the risk factors.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altLang="en-US" dirty="0" smtClean="0"/>
              <a:t>Conclusion and Lesson Review (2/2)</a:t>
            </a:r>
          </a:p>
        </p:txBody>
      </p:sp>
      <p:sp>
        <p:nvSpPr>
          <p:cNvPr id="3" name="Content Placeholder 2"/>
          <p:cNvSpPr>
            <a:spLocks noGrp="1"/>
          </p:cNvSpPr>
          <p:nvPr>
            <p:ph sz="half" idx="1"/>
          </p:nvPr>
        </p:nvSpPr>
        <p:spPr/>
        <p:txBody>
          <a:bodyPr rtlCol="0">
            <a:normAutofit/>
          </a:bodyPr>
          <a:lstStyle/>
          <a:p>
            <a:pPr marL="0" indent="0" algn="ctr" fontAlgn="auto">
              <a:spcAft>
                <a:spcPts val="0"/>
              </a:spcAft>
              <a:buNone/>
              <a:defRPr/>
            </a:pPr>
            <a:r>
              <a:rPr lang="en-US" b="1" dirty="0" smtClean="0"/>
              <a:t>Learning Objective</a:t>
            </a:r>
          </a:p>
          <a:p>
            <a:pPr marL="0" indent="0" fontAlgn="auto">
              <a:spcAft>
                <a:spcPts val="0"/>
              </a:spcAft>
              <a:buNone/>
              <a:defRPr/>
            </a:pPr>
            <a:r>
              <a:rPr lang="en-US" dirty="0" smtClean="0"/>
              <a:t>After completing this lesson: You will be able to define neglect and exploitation and provide at least three examples of each type of neglect and exploitation. You will also be able to identify some of the risk factors and signs of neglect and exploitation.</a:t>
            </a:r>
          </a:p>
        </p:txBody>
      </p:sp>
      <p:sp>
        <p:nvSpPr>
          <p:cNvPr id="2" name="Content Placeholder 1"/>
          <p:cNvSpPr>
            <a:spLocks noGrp="1"/>
          </p:cNvSpPr>
          <p:nvPr>
            <p:ph sz="half" idx="2"/>
          </p:nvPr>
        </p:nvSpPr>
        <p:spPr/>
        <p:txBody>
          <a:bodyPr/>
          <a:lstStyle/>
          <a:p>
            <a:pPr marL="0" indent="0" algn="ctr" fontAlgn="auto">
              <a:spcAft>
                <a:spcPts val="0"/>
              </a:spcAft>
              <a:buNone/>
              <a:defRPr/>
            </a:pPr>
            <a:r>
              <a:rPr lang="en-US" b="1" dirty="0"/>
              <a:t>Reflection on Learning Objective </a:t>
            </a:r>
            <a:endParaRPr lang="en-US" b="1" dirty="0" smtClean="0"/>
          </a:p>
          <a:p>
            <a:pPr marL="0" indent="0" fontAlgn="auto">
              <a:spcAft>
                <a:spcPts val="0"/>
              </a:spcAft>
              <a:buNone/>
              <a:defRPr/>
            </a:pPr>
            <a:r>
              <a:rPr lang="en-US" dirty="0" smtClean="0"/>
              <a:t>Directions</a:t>
            </a:r>
            <a:r>
              <a:rPr lang="en-US" dirty="0"/>
              <a:t>: Review the objective(s) on this page. Write down your answers to the following questions. </a:t>
            </a:r>
          </a:p>
          <a:p>
            <a:pPr marL="457200" indent="-457200" fontAlgn="auto">
              <a:spcAft>
                <a:spcPts val="0"/>
              </a:spcAft>
              <a:buFont typeface="+mj-lt"/>
              <a:buAutoNum type="arabicPeriod"/>
              <a:defRPr/>
            </a:pPr>
            <a:r>
              <a:rPr lang="en-US" sz="2200" dirty="0" smtClean="0"/>
              <a:t>What </a:t>
            </a:r>
            <a:r>
              <a:rPr lang="en-US" sz="2200" dirty="0"/>
              <a:t>did you learn in this lesson that you felt was important? </a:t>
            </a:r>
          </a:p>
          <a:p>
            <a:pPr marL="457200" indent="-457200" fontAlgn="auto">
              <a:spcAft>
                <a:spcPts val="0"/>
              </a:spcAft>
              <a:buFont typeface="+mj-lt"/>
              <a:buAutoNum type="arabicPeriod"/>
              <a:defRPr/>
            </a:pPr>
            <a:r>
              <a:rPr lang="en-US" sz="2200" dirty="0" smtClean="0"/>
              <a:t>What </a:t>
            </a:r>
            <a:r>
              <a:rPr lang="en-US" sz="2200" dirty="0"/>
              <a:t>will you do differently because of the content in this lesson</a:t>
            </a:r>
            <a:r>
              <a:rPr lang="en-US" sz="2200" dirty="0" smtClean="0"/>
              <a:t>?</a:t>
            </a:r>
            <a:endParaRPr lang="en-US" sz="2200" dirty="0"/>
          </a:p>
        </p:txBody>
      </p:sp>
    </p:spTree>
    <p:extLst>
      <p:ext uri="{BB962C8B-B14F-4D97-AF65-F5344CB8AC3E}">
        <p14:creationId xmlns:p14="http://schemas.microsoft.com/office/powerpoint/2010/main" val="14915685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altLang="en-US" dirty="0" smtClean="0"/>
              <a:t>Welcome! (1/2)</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dirty="0" smtClean="0"/>
              <a:t>While Lesson 3 focused on abuse, this lesson provides information on neglect and exploitation. As a Person-Centered Counseling (PCC) professional, it is important to understand and be able to identify neglect and exploitation, two other forms of maltreatment. Any person can experience neglect and exploitation, regardless of age, disability, race, or sex. And any person can neglect or exploit someone including friends, family, paid providers, neighbors, and health or homecare professionals. Refer to Lesson 5: Reporting Abuse and other Legal Requirements for Mandated Reporters for more information on reporting and next steps if you suspect abuse, neglect, or exploitation.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altLang="en-US" dirty="0" smtClean="0"/>
              <a:t>Welcome! (2/2)</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b="1" dirty="0" smtClean="0"/>
              <a:t>Learning Objective</a:t>
            </a:r>
            <a:endParaRPr lang="en-US" b="1" dirty="0"/>
          </a:p>
          <a:p>
            <a:pPr marL="0" indent="0" fontAlgn="auto">
              <a:spcAft>
                <a:spcPts val="0"/>
              </a:spcAft>
              <a:buNone/>
              <a:defRPr/>
            </a:pPr>
            <a:r>
              <a:rPr lang="en-US" dirty="0" smtClean="0"/>
              <a:t>After completing this lesson: You will be able to define neglect and exploitation and provide at least three examples of each type of neglect and exploitation. You will also be able to identify some of the risk factors and signs of neglect and exploitation.</a:t>
            </a:r>
          </a:p>
        </p:txBody>
      </p:sp>
    </p:spTree>
    <p:extLst>
      <p:ext uri="{BB962C8B-B14F-4D97-AF65-F5344CB8AC3E}">
        <p14:creationId xmlns:p14="http://schemas.microsoft.com/office/powerpoint/2010/main" val="19792486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altLang="en-US" dirty="0" smtClean="0"/>
              <a:t>What is Neglect? (1/2)</a:t>
            </a:r>
          </a:p>
        </p:txBody>
      </p:sp>
      <p:sp>
        <p:nvSpPr>
          <p:cNvPr id="3" name="Content Placeholder 2"/>
          <p:cNvSpPr>
            <a:spLocks noGrp="1"/>
          </p:cNvSpPr>
          <p:nvPr>
            <p:ph idx="1"/>
          </p:nvPr>
        </p:nvSpPr>
        <p:spPr>
          <a:xfrm>
            <a:off x="838200" y="1825625"/>
            <a:ext cx="10515600" cy="4879975"/>
          </a:xfrm>
        </p:spPr>
        <p:txBody>
          <a:bodyPr rtlCol="0">
            <a:normAutofit/>
          </a:bodyPr>
          <a:lstStyle/>
          <a:p>
            <a:pPr marL="0" indent="0" fontAlgn="auto">
              <a:spcAft>
                <a:spcPts val="0"/>
              </a:spcAft>
              <a:buNone/>
              <a:defRPr/>
            </a:pPr>
            <a:r>
              <a:rPr lang="en-US" dirty="0" smtClean="0"/>
              <a:t>Neglect is a form of maltreatment (also known as mistreatment). In many instances, it is against the law. There are different definitions of neglect for children and adults, and these definitions also vary among states. As a Person-Centered Counseling (PCC) professional, it’s important that you’re familiar with your own state’s definitions for neglect, as well as those of your organization or agency.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altLang="en-US" dirty="0" smtClean="0"/>
              <a:t>What is Neglect? (2/2)</a:t>
            </a:r>
          </a:p>
        </p:txBody>
      </p:sp>
      <p:sp>
        <p:nvSpPr>
          <p:cNvPr id="3" name="Content Placeholder 2"/>
          <p:cNvSpPr>
            <a:spLocks noGrp="1"/>
          </p:cNvSpPr>
          <p:nvPr>
            <p:ph idx="1"/>
          </p:nvPr>
        </p:nvSpPr>
        <p:spPr>
          <a:xfrm>
            <a:off x="838200" y="1825625"/>
            <a:ext cx="10515600" cy="4879975"/>
          </a:xfrm>
        </p:spPr>
        <p:txBody>
          <a:bodyPr rtlCol="0">
            <a:normAutofit/>
          </a:bodyPr>
          <a:lstStyle/>
          <a:p>
            <a:pPr marL="0" indent="0" fontAlgn="auto">
              <a:spcAft>
                <a:spcPts val="0"/>
              </a:spcAft>
              <a:buNone/>
              <a:defRPr/>
            </a:pPr>
            <a:r>
              <a:rPr lang="en-US" dirty="0" smtClean="0"/>
              <a:t>There are many types of neglect, including financial neglect and abandonment. Abandonment is similar to neglect. According to the National Adult Protective Services Association, abandonment: “…involves deserting the caregiving needs of an individual while neglecting to arrange sufficient care and support for the duration of the absence.”</a:t>
            </a:r>
          </a:p>
          <a:p>
            <a:pPr marL="0" indent="0" fontAlgn="auto">
              <a:spcAft>
                <a:spcPts val="0"/>
              </a:spcAft>
              <a:buNone/>
              <a:defRPr/>
            </a:pPr>
            <a:r>
              <a:rPr lang="en-US" dirty="0" smtClean="0"/>
              <a:t>But in this lesson, we will focus specifically on the following three types of neglect: </a:t>
            </a:r>
          </a:p>
          <a:p>
            <a:pPr fontAlgn="auto">
              <a:spcBef>
                <a:spcPts val="500"/>
              </a:spcBef>
              <a:spcAft>
                <a:spcPts val="0"/>
              </a:spcAft>
              <a:defRPr/>
            </a:pPr>
            <a:r>
              <a:rPr lang="en-US" sz="2200" dirty="0" smtClean="0"/>
              <a:t>Physical neglect </a:t>
            </a:r>
          </a:p>
          <a:p>
            <a:pPr fontAlgn="auto">
              <a:spcBef>
                <a:spcPts val="500"/>
              </a:spcBef>
              <a:spcAft>
                <a:spcPts val="0"/>
              </a:spcAft>
              <a:defRPr/>
            </a:pPr>
            <a:r>
              <a:rPr lang="en-US" sz="2200" dirty="0" smtClean="0"/>
              <a:t>Emotional neglect </a:t>
            </a:r>
          </a:p>
          <a:p>
            <a:pPr fontAlgn="auto">
              <a:spcBef>
                <a:spcPts val="500"/>
              </a:spcBef>
              <a:spcAft>
                <a:spcPts val="0"/>
              </a:spcAft>
              <a:defRPr/>
            </a:pPr>
            <a:r>
              <a:rPr lang="en-US" sz="2200" dirty="0" smtClean="0"/>
              <a:t>Self-neglect</a:t>
            </a:r>
          </a:p>
        </p:txBody>
      </p:sp>
    </p:spTree>
    <p:extLst>
      <p:ext uri="{BB962C8B-B14F-4D97-AF65-F5344CB8AC3E}">
        <p14:creationId xmlns:p14="http://schemas.microsoft.com/office/powerpoint/2010/main" val="1034882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altLang="en-US" dirty="0" smtClean="0"/>
              <a:t>Physical Neglect (1/4)</a:t>
            </a:r>
          </a:p>
        </p:txBody>
      </p:sp>
      <p:sp>
        <p:nvSpPr>
          <p:cNvPr id="3" name="Content Placeholder 2"/>
          <p:cNvSpPr>
            <a:spLocks noGrp="1"/>
          </p:cNvSpPr>
          <p:nvPr>
            <p:ph idx="1"/>
          </p:nvPr>
        </p:nvSpPr>
        <p:spPr>
          <a:xfrm>
            <a:off x="838200" y="1825625"/>
            <a:ext cx="10515600" cy="5032375"/>
          </a:xfrm>
        </p:spPr>
        <p:txBody>
          <a:bodyPr rtlCol="0">
            <a:normAutofit/>
          </a:bodyPr>
          <a:lstStyle/>
          <a:p>
            <a:pPr marL="0" indent="0" fontAlgn="auto">
              <a:spcAft>
                <a:spcPts val="0"/>
              </a:spcAft>
              <a:buNone/>
              <a:defRPr/>
            </a:pPr>
            <a:r>
              <a:rPr lang="en-US" dirty="0" smtClean="0"/>
              <a:t>The physical neglect of a child is when a parent or guardian fails to meet a child’s physical needs, such as providing shelter, food, and supervision. Concerning adults, the National Adult Protective Services Association describes physical neglect as: </a:t>
            </a:r>
            <a:br>
              <a:rPr lang="en-US" dirty="0" smtClean="0"/>
            </a:br>
            <a:r>
              <a:rPr lang="en-US" dirty="0" smtClean="0"/>
              <a:t>“… failing to attend to a person’s medical, hygienic, nutrition, and dietary needs, such as dispensing medications, changing bandages, bathing, grooming, dressing, or failing to provide ample food to maintain health.”</a:t>
            </a:r>
          </a:p>
          <a:p>
            <a:pPr marL="0" indent="0" fontAlgn="auto">
              <a:spcAft>
                <a:spcPts val="0"/>
              </a:spcAft>
              <a:buNone/>
              <a:defRPr/>
            </a:pPr>
            <a:r>
              <a:rPr lang="en-US" sz="1600" dirty="0" smtClean="0"/>
              <a:t>[source: National Adult Protective Services Association. (</a:t>
            </a:r>
            <a:r>
              <a:rPr lang="en-US" sz="1600" dirty="0" err="1" smtClean="0"/>
              <a:t>n.d.</a:t>
            </a:r>
            <a:r>
              <a:rPr lang="en-US" sz="1600" dirty="0" smtClean="0"/>
              <a:t>). What Is Neglect? Retrieved from http://www.napsa-now.org/get-informed/what-is-neglect/]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altLang="en-US" dirty="0" smtClean="0"/>
              <a:t>Physical Neglect (2/4)</a:t>
            </a:r>
          </a:p>
        </p:txBody>
      </p:sp>
      <p:sp>
        <p:nvSpPr>
          <p:cNvPr id="3" name="Content Placeholder 2"/>
          <p:cNvSpPr>
            <a:spLocks noGrp="1"/>
          </p:cNvSpPr>
          <p:nvPr>
            <p:ph idx="1"/>
          </p:nvPr>
        </p:nvSpPr>
        <p:spPr>
          <a:xfrm>
            <a:off x="838200" y="1825625"/>
            <a:ext cx="10515600" cy="5032375"/>
          </a:xfrm>
        </p:spPr>
        <p:txBody>
          <a:bodyPr rtlCol="0">
            <a:normAutofit/>
          </a:bodyPr>
          <a:lstStyle/>
          <a:p>
            <a:pPr marL="0" indent="0" fontAlgn="auto">
              <a:spcAft>
                <a:spcPts val="0"/>
              </a:spcAft>
              <a:buNone/>
              <a:defRPr/>
            </a:pPr>
            <a:r>
              <a:rPr lang="en-US" dirty="0" smtClean="0"/>
              <a:t>Physical neglect is the neglect of a person’s body and environment. This can happen to children and adults of all ages. Examples of physical neglect include the following: </a:t>
            </a:r>
          </a:p>
          <a:p>
            <a:pPr fontAlgn="auto">
              <a:spcBef>
                <a:spcPts val="500"/>
              </a:spcBef>
              <a:spcAft>
                <a:spcPts val="0"/>
              </a:spcAft>
              <a:defRPr/>
            </a:pPr>
            <a:r>
              <a:rPr lang="en-US" sz="2200" dirty="0" smtClean="0"/>
              <a:t>Depriving someone of food, water, or sleep. Malnutrition is one effect of physical neglect. </a:t>
            </a:r>
          </a:p>
          <a:p>
            <a:pPr fontAlgn="auto">
              <a:spcBef>
                <a:spcPts val="500"/>
              </a:spcBef>
              <a:spcAft>
                <a:spcPts val="0"/>
              </a:spcAft>
              <a:defRPr/>
            </a:pPr>
            <a:r>
              <a:rPr lang="en-US" sz="2200" dirty="0" smtClean="0"/>
              <a:t>Secluding or restraining someone so that they are left alone in a room and unable to interact, communicate, or move. </a:t>
            </a:r>
          </a:p>
          <a:p>
            <a:pPr fontAlgn="auto">
              <a:spcBef>
                <a:spcPts val="500"/>
              </a:spcBef>
              <a:spcAft>
                <a:spcPts val="0"/>
              </a:spcAft>
              <a:defRPr/>
            </a:pPr>
            <a:r>
              <a:rPr lang="en-US" sz="2200" dirty="0" smtClean="0"/>
              <a:t>Depriving someone of basic grooming and hygiene.</a:t>
            </a:r>
          </a:p>
        </p:txBody>
      </p:sp>
    </p:spTree>
    <p:extLst>
      <p:ext uri="{BB962C8B-B14F-4D97-AF65-F5344CB8AC3E}">
        <p14:creationId xmlns:p14="http://schemas.microsoft.com/office/powerpoint/2010/main" val="16382636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altLang="en-US" dirty="0" smtClean="0"/>
              <a:t>Physical Neglect (3/4)</a:t>
            </a:r>
          </a:p>
        </p:txBody>
      </p:sp>
      <p:sp>
        <p:nvSpPr>
          <p:cNvPr id="3" name="Content Placeholder 2"/>
          <p:cNvSpPr>
            <a:spLocks noGrp="1"/>
          </p:cNvSpPr>
          <p:nvPr>
            <p:ph idx="1"/>
          </p:nvPr>
        </p:nvSpPr>
        <p:spPr>
          <a:xfrm>
            <a:off x="838200" y="1825625"/>
            <a:ext cx="10515600" cy="5032375"/>
          </a:xfrm>
        </p:spPr>
        <p:txBody>
          <a:bodyPr rtlCol="0">
            <a:normAutofit/>
          </a:bodyPr>
          <a:lstStyle/>
          <a:p>
            <a:pPr fontAlgn="auto">
              <a:spcBef>
                <a:spcPts val="500"/>
              </a:spcBef>
              <a:spcAft>
                <a:spcPts val="0"/>
              </a:spcAft>
              <a:defRPr/>
            </a:pPr>
            <a:r>
              <a:rPr lang="en-US" sz="2200" dirty="0" smtClean="0"/>
              <a:t>Withholding access to medication, assistive devices (for example, wheelchairs, canes, hearing aids, eyeglasses, and communication devices), or other services or supports necessary for living. </a:t>
            </a:r>
          </a:p>
          <a:p>
            <a:pPr fontAlgn="auto">
              <a:spcBef>
                <a:spcPts val="500"/>
              </a:spcBef>
              <a:spcAft>
                <a:spcPts val="0"/>
              </a:spcAft>
              <a:defRPr/>
            </a:pPr>
            <a:r>
              <a:rPr lang="en-US" sz="2200" dirty="0" smtClean="0"/>
              <a:t>Depriving someone of shelter or safe living conditions, such as utilities, heat, water, and ventilation.</a:t>
            </a:r>
          </a:p>
        </p:txBody>
      </p:sp>
    </p:spTree>
    <p:extLst>
      <p:ext uri="{BB962C8B-B14F-4D97-AF65-F5344CB8AC3E}">
        <p14:creationId xmlns:p14="http://schemas.microsoft.com/office/powerpoint/2010/main" val="80111122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PAW xmlns="http://www.net-centric.com/PAWPP">
  <Shape xmlns="" ID="gOGE3Tv6ldJDvCC8TLH/hUX6DUg=" pdftag="H1" isBookmarkSet="no" bookmark="yes" Order="_x0031_"/>
  <Shape xmlns="" ID="hX8EZLnBdhTMy06xoO75IBan1QQ=" pdftag="H2" isBookmarkSet="no" bookmark="yes" Order="_x0032_"/>
  <Shape xmlns="" ID="xhQiTr/uc1gluRkDaFd/R+Eeq3g=" pdftag="" Order="_x0031_" bookmark="no"/>
  <Shape xmlns="" ID="lKC7AsQR2LnfutCAY//hkJepCKA=" pdftag="" Order="_x0032_" bookmark="no"/>
  <Shape xmlns="" ID="kA26s0ZpvAYyZkiXq8ql/DiMhfg=" pdftag="" Order="_x0031_" bookmark="no"/>
  <Shape xmlns="" ID="irDi1hA4ZGIh3B9iLlEPvkPIKRY=" pdftag="" Order="_x0032_" bookmark="no"/>
  <Shape xmlns="" ID="tEdDkpTXRQdOb0il/dO9jb9GB0o=" pdftag="" Order="_x0031_" bookmark="no"/>
  <Shape xmlns="" ID="ybbyH9s6gzNOALU4CAw4N2UCmwg=" pdftag="" Order="_x0032_" bookmark="no"/>
  <Shape xmlns="" ID="20jnvu+okcz0cVTq+L/F5RLVhfo=" pdftag="" Order="_x0031_" bookmark="no"/>
  <Shape xmlns="" ID="NIbW+c/ov9J1iAiCPOC6JVLEomw=" pdftag="" Order="_x0032_" bookmark="no"/>
  <Shape xmlns="" ID="x8Y+YE6XBFic4wCNlYIdWiF9Sng=" pdftag="" Order="_x0031_" bookmark="no"/>
  <Shape xmlns="" ID="0bVFICEGS/VvTAVbHhdkd2IFPwY=" pdftag="" Order="_x0032_" bookmark="no"/>
  <Shape xmlns="" ID="eECAQ8dAT/1i3FG+mSrzrtBZr3Y=" pdftag="" Order="_x0031_" bookmark="no"/>
  <Shape xmlns="" ID="TFgiDCXcAEf16jjNn4zCDkWZpRM=" pdftag="" Order="_x0032_" bookmark="no"/>
  <Shape xmlns="" ID="OmR8BCIsG8Jleplf6moWfCLO0Dg=" pdftag="" Order="_x0031_" bookmark="no"/>
  <Shape xmlns="" ID="4Jn/E82Jr2p0xSRZSoWvIUpW8kE=" pdftag="" Order="_x0032_" bookmark="no"/>
  <Shape xmlns="" ID="Mz078sTcFYzVfJtnlusloJwN/SM=" pdftag="" Order="_x0031_" bookmark="no"/>
  <Shape xmlns="" ID="CU9JDY7YkeaAdKYJ/Ljj0Xqa3RI=" pdftag="" Order="_x0032_" bookmark="no"/>
  <Shape xmlns="" ID="qJNUhWvxbfEI0P4Whci0VJrcpI0=" pdftag="" Order="_x0031_" bookmark="no"/>
  <Shape xmlns="" ID="K2gNB1YWD3Z6B505g+DfdOCD5V8=" pdftag="" Order="_x0032_" bookmark="no"/>
  <Shape xmlns="" ID="SmPdD4NfjdhWP6po08Zj3ihttb8=" pdftag="" Order="_x0031_" bookmark="no"/>
  <Shape xmlns="" ID="4qSE1lGBNc59gNo66kddu1hp/u8=" pdftag="" Order="_x0032_" bookmark="no"/>
  <Shape xmlns="" ID="2il/UJ8J44GmI+KYPdagVTLEsw8=" pdftag="" Order="_x0031_" bookmark="no"/>
  <Shape xmlns="" ID="46mUCsmC2ceIddlg4znoHxV4jzY=" pdftag="" Order="_x0032_" bookmark="no"/>
  <Shape xmlns="" ID="jvp4LmpfQv6KWuUfyoc4Pf1+u7A=" pdftag="" Order="_x0031_" bookmark="no"/>
  <Shape xmlns="" ID="u8dtD0FypFIthLQwzEGKLKur8cM=" pdftag="" Order="_x0032_" bookmark="no"/>
  <Shape xmlns="" ID="LPchGBzwafkTTXWjECOTY5H3pzA=" pdftag="" Order="_x0031_" bookmark="no"/>
  <Shape xmlns="" ID="YP/ktMJqzJE6z5tkbuxtc4VwpkM=" pdftag="" Order="_x0032_" bookmark="no"/>
  <Shape xmlns="" ID="9OqESmNzq1karIdlYoWTZDjKP0g=" pdftag="" Order="_x0031_" bookmark="no"/>
  <Shape xmlns="" ID="DzGmM5c2+5n1oU4yL529IC6ArRs=" pdftag="" Order="_x0032_" bookmark="no"/>
  <Shape xmlns="" ID="Pb3DTgzuNeg7voZG+nGuUm01k3Q=" pdftag="" Order="_x0031_" bookmark="no"/>
  <Shape xmlns="" ID="Vo7SBRrC9e9GwTAA9h74kY9R73g=" pdftag="" Order="_x0032_" bookmark="no"/>
  <Shape xmlns="" ID="EOtMrn0O0kcXZM9t+SDj/2hNV5c=" pdftag="" Order="_x0031_" bookmark="no"/>
  <Shape xmlns="" ID="dNZPbQ51aC2hg7/2+TlNtD0IfVE=" pdftag="" Order="_x0032_" bookmark="no"/>
  <Shape xmlns="" ID="8afDNNdT7zAmFaSrBADyhq0rfgk=" pdftag="" Order="_x0031_" bookmark="no"/>
  <Shape xmlns="" ID="0feKAQxuBQMZ+QiW4uszK2TBT3c=" pdftag="" Order="_x0032_" bookmark="no"/>
  <Shape xmlns="" ID="VnxB7a+MEpZwT4KBdBPJyGuMYcc=" pdftag="" Order="_x0031_" bookmark="no"/>
  <Shape xmlns="" ID="BGYyUYTJdBQZnBaka+O7w6m4coY=" pdftag="" Order="_x0032_" bookmark="no"/>
  <Shape xmlns="" ID="YCgfd3svOtTcnLo6YDfBLLvtfz4=" pdftag="" Order="_x0031_" bookmark="no"/>
  <Shape xmlns="" ID="do9qtI9ZPMhZ9vHd4p8w9s1GT4c=" pdftag="" Order="_x0032_" bookmark="no"/>
  <Shape xmlns="" ID="iuuRm6lfl//1qR3Vl519Cal3EK0=" pdftag="" Order="_x0031_" bookmark="no"/>
  <Shape xmlns="" ID="jlwamLhkzhHa4LHiVFJ7/4VqySI=" pdftag="" Order="_x0032_" bookmark="no"/>
  <Shape xmlns="" ID="t8h0u1Hpb1NNQZwatULeFYnLNuA=" pdftag="" Order="_x0031_" bookmark="no"/>
  <Shape xmlns="" ID="TNT2hIhgL4/ZVi0s+LLh/UxYslo=" pdftag="" Order="_x0032_" bookmark="no"/>
  <Shape xmlns="" ID="+9XIO7mqPhFxLzZ6/4QZ2x8Q31o=" pdftag="" Order="_x0031_" bookmark="no"/>
  <Shape xmlns="" ID="TffGB7+12vdNmS3SGUA0cs/p56Y=" pdftag="" Order="_x0032_" bookmark="no"/>
  <Shape xmlns="" ID="dHJev87sUvSF1O/NEacj8LHkjV0=" pdftag="" Order="_x0031_" bookmark="no"/>
  <Shape xmlns="" ID="R8hLIJnu+YV55KYNiowh9JccX6Y=" pdftag="" Order="_x0032_" bookmark="no"/>
  <Shape xmlns="" ID="Ld6PJc5GX8U3wvVXD97chMS9SWg=" pdftag="" Order="_x0031_" bookmark="no"/>
  <Shape xmlns="" ID="sL30p3/FZKiiRRbmCiRqPy0MK0o=" pdftag="" Order="_x0032_" bookmark="no"/>
  <Shape xmlns="" ID="rqXj9hXygM1FJFbyke/R1Bas0t0=" pdftag="" Order="_x0031_" bookmark="no"/>
  <Shape xmlns="" ID="QUtpQMdmTAtTY/Vkczybily45aQ=" pdftag="" Order="_x0032_" bookmark="no"/>
  <Shape xmlns="" ID="h0XEBl4FBP2gfXK2nxVzqUxVzOo=" pdftag="" Order="_x0031_" bookmark="no"/>
  <Shape xmlns="" ID="vPiGwEv1vQHvqBWh3kmmWwuFbJw=" pdftag="" Order="_x0032_" bookmark="no"/>
  <Shape xmlns="" ID="LwQOkvnVj3R/z4YJ0BsDrXzDn1M=" pdftag="" Order="_x0031_" bookmark="no"/>
  <Shape xmlns="" ID="gzjgmNd2niXWjcl3kY5iKkPMSPk=" pdftag="" Order="_x0032_" bookmark="no"/>
  <Shape xmlns="" ID="BNRPc7MHJTt4f3ctLXvCzvJQDGQ=" pdftag="" Order="_x0031_" bookmark="no"/>
  <Shape xmlns="" ID="smjfKI9MY072E2mgLyQBLCa+XXE=" pdftag="" Order="_x0032_" bookmark="no"/>
  <Shape xmlns="" ID="J+PrZTtcc+riFsGAAxvuomrHFjE=" pdftag="" Order="_x0033_" bookmark="no"/>
  <HyperLink xmlns="" ID="lKC7AsQR2LnfutCAY//hkJepCKA=83829789537.85_233.75" plainAltText="NoWrongDoor_x0040_acl.hhs.gov" language="" Lang=""/>
  <HyperLink xmlns="" ID="4qSE1lGBNc59gNo66kddu1hp/u8=2050788893691.345_348.95" plainAltText="http:_x002F__x002F_www.napsa-" Lang=""/>
  <HyperLink xmlns="" ID="4qSE1lGBNc59gNo66kddu1hp/u8=80341237273.2_378.15" plainAltText="now.org_x002F_get-informed_x002F_what-is-neglect_x002F_"/>
  <HyperLink xmlns="" ID="dNZPbQ51aC2hg7/2+TlNtD0IfVE=-673558690195.85_272.55" plainAltText="http:_x002F__x002F_www.napsa-now.org_x002F_get-informed_x002F_other-safetyconcerns-2_x002F_" Lang=""/>
  <HyperLink xmlns="" ID="TNT2hIhgL4/ZVi0s+LLh/UxYslo=163146763573.2_378.15" plainAltText="http:_x002F__x002F_www.napsa-now.org_x002F_get-informed_x002F_what-is-financial-exploitation_x002F_" Lang=""/>
  <HyperLink xmlns="" ID="TffGB7+12vdNmS3SGUA0cs/p56Y=1965176865150.215_301.35" plainAltText="http:_x002F__x002F_www.senior-law.org_x002F_Home_x002F_resource_x002F_elder-exploitation-overview" Lang=""/>
</PAW>
</file>

<file path=customXml/itemProps1.xml><?xml version="1.0" encoding="utf-8"?>
<ds:datastoreItem xmlns:ds="http://schemas.openxmlformats.org/officeDocument/2006/customXml" ds:itemID="{4FBCD3CC-155C-4AB9-90B5-A524D5390D67}">
  <ds:schemaRefs>
    <ds:schemaRef ds:uri="http://www.net-centric.com/PAWPP"/>
    <ds:schemaRef ds:uri=""/>
  </ds:schemaRefs>
</ds:datastoreItem>
</file>

<file path=docProps/app.xml><?xml version="1.0" encoding="utf-8"?>
<Properties xmlns="http://schemas.openxmlformats.org/officeDocument/2006/extended-properties" xmlns:vt="http://schemas.openxmlformats.org/officeDocument/2006/docPropsVTypes">
  <Template/>
  <TotalTime>45</TotalTime>
  <Words>3276</Words>
  <Application>Microsoft Office PowerPoint</Application>
  <PresentationFormat>Widescreen</PresentationFormat>
  <Paragraphs>151</Paragraphs>
  <Slides>29</Slides>
  <Notes>27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29</vt:i4>
      </vt:variant>
    </vt:vector>
  </HeadingPairs>
  <TitlesOfParts>
    <vt:vector size="36" baseType="lpstr">
      <vt:lpstr>Arial</vt:lpstr>
      <vt:lpstr>Calibri</vt:lpstr>
      <vt:lpstr>Calibri Light</vt:lpstr>
      <vt:lpstr>Myriad Pro</vt:lpstr>
      <vt:lpstr>Myriad Pro Semibold</vt:lpstr>
      <vt:lpstr>Times New Roman</vt:lpstr>
      <vt:lpstr>Office Theme</vt:lpstr>
      <vt:lpstr>Protection and Advocacy</vt:lpstr>
      <vt:lpstr>Introduction</vt:lpstr>
      <vt:lpstr>Welcome! (1/2)</vt:lpstr>
      <vt:lpstr>Welcome! (2/2)</vt:lpstr>
      <vt:lpstr>What is Neglect? (1/2)</vt:lpstr>
      <vt:lpstr>What is Neglect? (2/2)</vt:lpstr>
      <vt:lpstr>Physical Neglect (1/4)</vt:lpstr>
      <vt:lpstr>Physical Neglect (2/4)</vt:lpstr>
      <vt:lpstr>Physical Neglect (3/4)</vt:lpstr>
      <vt:lpstr>Physical Neglect (4/4)</vt:lpstr>
      <vt:lpstr>Emotional Neglect (1/3)</vt:lpstr>
      <vt:lpstr>Emotional Neglect (2/3)</vt:lpstr>
      <vt:lpstr>Emotional Neglect (3/3)</vt:lpstr>
      <vt:lpstr>Self-Neglect (1/4)</vt:lpstr>
      <vt:lpstr>Self-Neglect (2/4)</vt:lpstr>
      <vt:lpstr>Self-Neglect (3/4)</vt:lpstr>
      <vt:lpstr>Self-Neglect (4/4)</vt:lpstr>
      <vt:lpstr>Risk Factors for and Signs of Neglect (1/3)</vt:lpstr>
      <vt:lpstr>Risk Factors for and Signs of Neglect (2/3) </vt:lpstr>
      <vt:lpstr>Risk Factors for and Signs of Neglect (3/3) </vt:lpstr>
      <vt:lpstr>Exploitation (1/3)</vt:lpstr>
      <vt:lpstr>Exploitation (2/3)</vt:lpstr>
      <vt:lpstr>Exploitation (3/3)</vt:lpstr>
      <vt:lpstr>Signs of Exploitation (1/3)</vt:lpstr>
      <vt:lpstr>Signs of Exploitation (2/3)</vt:lpstr>
      <vt:lpstr>Signs of Exploitation (3/3)</vt:lpstr>
      <vt:lpstr>Identifying Possible Exploitation </vt:lpstr>
      <vt:lpstr>Conclusion and Lesson Review (1/2)</vt:lpstr>
      <vt:lpstr>Conclusion and Lesson Review (2/2)</vt:lpstr>
    </vt:vector>
  </TitlesOfParts>
  <Company>The Lewin Group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Protection and Advocacy: Defining and Identifying Neglect and Exploitation</dc:title>
  <dc:subject>Person-Centered Counseling (PCC) Training Program</dc:subject>
  <dc:creator>Administration for Community Living (ACL)</dc:creator>
  <cp:keywords>PCC; P&amp;A; neglect; exploitation; NWD; identification</cp:keywords>
  <cp:lastModifiedBy>Chang, Rebecca</cp:lastModifiedBy>
  <cp:revision>10</cp:revision>
  <dcterms:created xsi:type="dcterms:W3CDTF">2019-09-12T14:59:08Z</dcterms:created>
  <dcterms:modified xsi:type="dcterms:W3CDTF">2019-12-24T16:13:45Z</dcterms:modified>
</cp:coreProperties>
</file>