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5"/>
  </p:notesMasterIdLst>
  <p:sldIdLst>
    <p:sldId id="256" r:id="rId3"/>
    <p:sldId id="281" r:id="rId4"/>
    <p:sldId id="257" r:id="rId5"/>
    <p:sldId id="269" r:id="rId6"/>
    <p:sldId id="267" r:id="rId7"/>
    <p:sldId id="268" r:id="rId8"/>
    <p:sldId id="258" r:id="rId9"/>
    <p:sldId id="271" r:id="rId10"/>
    <p:sldId id="272" r:id="rId11"/>
    <p:sldId id="259" r:id="rId12"/>
    <p:sldId id="273" r:id="rId13"/>
    <p:sldId id="274" r:id="rId14"/>
    <p:sldId id="275" r:id="rId15"/>
    <p:sldId id="262" r:id="rId16"/>
    <p:sldId id="276" r:id="rId17"/>
    <p:sldId id="264" r:id="rId18"/>
    <p:sldId id="277" r:id="rId19"/>
    <p:sldId id="265" r:id="rId20"/>
    <p:sldId id="278" r:id="rId21"/>
    <p:sldId id="279" r:id="rId22"/>
    <p:sldId id="266" r:id="rId23"/>
    <p:sldId id="280" r:id="rId24"/>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19" autoAdjust="0"/>
    <p:restoredTop sz="80863" autoAdjust="0"/>
  </p:normalViewPr>
  <p:slideViewPr>
    <p:cSldViewPr snapToGrid="0">
      <p:cViewPr varScale="1">
        <p:scale>
          <a:sx n="60" d="100"/>
          <a:sy n="60" d="100"/>
        </p:scale>
        <p:origin x="106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4447939C-16C6-4D9D-A75B-9499DCF468FB}"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6FA1CEA2-ADBD-4585-B073-AE38D10D26D6}" type="slidenum">
              <a:rPr lang="en-US"/>
              <a:pPr>
                <a:defRPr/>
              </a:pPr>
              <a:t>‹#›</a:t>
            </a:fld>
            <a:endParaRPr lang="en-US"/>
          </a:p>
        </p:txBody>
      </p:sp>
    </p:spTree>
    <p:extLst>
      <p:ext uri="{BB962C8B-B14F-4D97-AF65-F5344CB8AC3E}">
        <p14:creationId xmlns:p14="http://schemas.microsoft.com/office/powerpoint/2010/main" val="73192235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Transitions Throughout the Lifespan. This lesson is part of the course Who We Serve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018085F-1343-4A5C-BD39-E5E7538CD282}"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3535187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i="0" dirty="0" smtClean="0"/>
              <a:t>Original narration text:</a:t>
            </a:r>
          </a:p>
          <a:p>
            <a:pPr>
              <a:spcBef>
                <a:spcPct val="0"/>
              </a:spcBef>
            </a:pPr>
            <a:r>
              <a:rPr lang="en-US" altLang="en-US" i="1" dirty="0" smtClean="0"/>
              <a:t>As a Person-Centered Counseling professional, you may work with people who move in and out of healthcare settings, institutions, and the community. The movement from one care setting to another is known as “transitional care.” Working in the No Wrong Door system, you might have a role in helping to identify or provide some transitional care services, such as care management, in-home care, or family caregiver support.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0F7C072-79ED-4B3B-8570-09F0E225C5CF}"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819614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0F7C072-79ED-4B3B-8570-09F0E225C5CF}"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9323448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Veterans with disabilities may receive services from the Veterans Administration and other community- and faith-based organizations, including local Veterans Service Organizations. They might also seek services through the No Wrong Door system. As a Person-Centered Counseling professional, you may work with veterans. Keep in mind that for many veterans, and not just those with disabilities, returning to civilian life can have its challenges. That includes emotional adjustments, financial worries, employment transitions, and a lack of structure and goals.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10204D3-35FF-4033-A25D-7BE2B8960F6A}"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3310116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10204D3-35FF-4033-A25D-7BE2B8960F6A}"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7309422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There are a number of changes a person might experience as they age. Just because a person is older doesn’t mean they no longer have the same needs and wants as any other adult. Older adults have the same needs that all adults have, including family planning, running a household, employment, goal-setting, and parenting. However, there are additional unique needs that may be based on changes in a person’s mind, body, and spirit. Many states and counties have aging services, agencies, and organizations that assist older adults and their families obtain services or supports that can help with some of these changes in their lives. As a Person-Centered Counseling professional, you might be working for an Area Agency on Aging or an Aging and Disability Resource Center. If that’s the case, you may be familiar with the range of services that can help adults transition into older adulthood.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FD6B130-87DF-4C17-AD3D-71E1D7DB8D8F}"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646460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FD6B130-87DF-4C17-AD3D-71E1D7DB8D8F}"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1874342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Many individuals who live in institutions such as nursing homes, developmental disability centers, or mental health facilities, are fighting for their right to live in the community. There are various programs and funding mechanisms that are available to help people with disabilities of all ages transition to living in the community. But this can be a challenging process because it requires accessible and affordable housing, numerous social and support services, and personal care providers or caregivers, among other things. Centers for Independent Living are now required to be involved in the transition of people from institutions into the community. Organizations such as Area Agencies on Aging and other agencies or organizations that serve people with mental illness or intellectual and developmental disabilities may also provide specialized community living transition services.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4BFE5AD-5A56-4D39-A446-6693B9A85CCE}"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227313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4BFE5AD-5A56-4D39-A446-6693B9A85CCE}"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587634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4BFE5AD-5A56-4D39-A446-6693B9A85CCE}"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3387742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People seeking services in the No Wrong Door system will go through a number of changes and transitions throughout their lifetime as a result of evolving needs or new roles, identities, and goals. For example, someone seeking services might need help with transitioning between care settings, such as from a hospital or rehabilitation facility to a home. Other transitions you might help with include identifying transition services for children, for adolescence to adulthood, for military service to civilian life, for adulthood to older adulthood, or for institutions to community living. Although you may not directly provide support during all of these transitions, it’s important to be aware of the transition services a person receives, what other agencies or organizations are helping them, and they have any unmet needs.</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049B509-A436-4822-B60E-AD693C4EB94F}"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4199053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018085F-1343-4A5C-BD39-E5E7538CD282}"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22597923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People seeking services in the No Wrong Door system will go through a number of changes and transitions throughout their lifetime as a result of evolving needs or new roles, identities, and goals. For example, someone seeking services might need help with transitioning between care settings, such as from a hospital or rehabilitation facility to a home. Other transitions you might help with include identifying transition services for children, for adolescence to adulthood, for military service to civilian life, for adulthood to older adulthood, or for institutions to community living. Although you may not directly provide support during all of these transitions, it’s important to be aware of the transition services a person receives, what other agencies or organizations are helping them, and they have any unmet needs.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049B509-A436-4822-B60E-AD693C4EB94F}"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207975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Welcome to the lesson on Transitions Throughout the Lifespan. This lesson is part of the course Who We Serve in the Person-Centered Counseling Training Program. Please review the information on this screen and go to the next page when you are ready.</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018085F-1343-4A5C-BD39-E5E7538CD282}"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829007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018085F-1343-4A5C-BD39-E5E7538CD282}"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062931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Individuals with Disabilities Education Act, commonly known as IDEA, requires early intervention and special education services. Early intervention services help babies or toddlers with disabilities or developmental delays learn the skills that are typically developed during the first three years of life. Special education services are provided to children and youth with disabilities or developmental delays who are between the ages of 3 and 22. Part of special education is the formulation of an Individualized Education Program, which includes the student’s educational goals. Even though you may not provide early intervention or special education services, as a Person-Centered Counseling professional, it’s important for you to know what they are, who receives them, and if a child has unmet needs.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3C8257-F747-4FE8-886E-9EED580FD843}"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3462806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3C8257-F747-4FE8-886E-9EED580FD843}"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2592212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3C8257-F747-4FE8-886E-9EED580FD843}"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70869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As a Person-Centered Counseling professional, you might work with some youth as they transition to adulthood. As youth with disabilities become older, they will go through a transition period where they might need help preparing for life as an adult. That might include planning for further education and gainful employment, coming up with a long-range plan, obtaining skills and competencies, and identifying future services and resources they will need.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2ABF08F-0352-45DB-8B53-F6BBEED8EAE6}"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319840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2ABF08F-0352-45DB-8B53-F6BBEED8EAE6}"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9378592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8714284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210926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818324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99533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6830008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6762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754942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353161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149041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758994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543008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953723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pacer.org/tatra/planning/transitionemp.asp"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ms.gov/Regulations-andGuidance/Legislation/EHRIncentivePrograms/downloads/8_Transition_of_Care_Summary.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parentcenterhub.org/repository/ei-overview/"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Who We Serve</a:t>
            </a:r>
          </a:p>
        </p:txBody>
      </p:sp>
      <p:sp>
        <p:nvSpPr>
          <p:cNvPr id="3075" name="Subtitle 2"/>
          <p:cNvSpPr>
            <a:spLocks noGrp="1"/>
          </p:cNvSpPr>
          <p:nvPr>
            <p:ph type="subTitle" idx="1"/>
          </p:nvPr>
        </p:nvSpPr>
        <p:spPr/>
        <p:txBody>
          <a:bodyPr/>
          <a:lstStyle/>
          <a:p>
            <a:r>
              <a:rPr lang="en-US" altLang="en-US" smtClean="0"/>
              <a:t>5 Transitions Throughout the Lifespan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Transitioning from Youth to Adulthood (1/2)</a:t>
            </a:r>
          </a:p>
        </p:txBody>
      </p:sp>
      <p:sp>
        <p:nvSpPr>
          <p:cNvPr id="3" name="Content Placeholder 2"/>
          <p:cNvSpPr>
            <a:spLocks noGrp="1"/>
          </p:cNvSpPr>
          <p:nvPr>
            <p:ph idx="1"/>
          </p:nvPr>
        </p:nvSpPr>
        <p:spPr>
          <a:xfrm>
            <a:off x="838200" y="1690688"/>
            <a:ext cx="10515600" cy="5226050"/>
          </a:xfrm>
        </p:spPr>
        <p:txBody>
          <a:bodyPr rtlCol="0">
            <a:normAutofit/>
          </a:bodyPr>
          <a:lstStyle/>
          <a:p>
            <a:pPr marL="0" indent="0" fontAlgn="auto">
              <a:lnSpc>
                <a:spcPct val="100000"/>
              </a:lnSpc>
              <a:spcAft>
                <a:spcPts val="0"/>
              </a:spcAft>
              <a:buNone/>
              <a:defRPr/>
            </a:pPr>
            <a:r>
              <a:rPr lang="en-US" sz="2400" dirty="0" smtClean="0"/>
              <a:t>As youth with disabilities become older, they will go through a transition period that will help prepare them for life as an adult. This could include plans for post-secondary education or careers. Youth who receive special education services are required by the Individuals with Disabilities Education Improvement Act (IDEA) of 2004 to develop a transition plan by age 16.</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Transitioning from Youth to Adulthood (2/2)</a:t>
            </a:r>
          </a:p>
        </p:txBody>
      </p:sp>
      <p:sp>
        <p:nvSpPr>
          <p:cNvPr id="3" name="Content Placeholder 2"/>
          <p:cNvSpPr>
            <a:spLocks noGrp="1"/>
          </p:cNvSpPr>
          <p:nvPr>
            <p:ph idx="1"/>
          </p:nvPr>
        </p:nvSpPr>
        <p:spPr>
          <a:xfrm>
            <a:off x="838200" y="1690688"/>
            <a:ext cx="10515600" cy="5226050"/>
          </a:xfrm>
        </p:spPr>
        <p:txBody>
          <a:bodyPr rtlCol="0">
            <a:normAutofit/>
          </a:bodyPr>
          <a:lstStyle/>
          <a:p>
            <a:pPr marL="0" indent="0" fontAlgn="auto">
              <a:spcBef>
                <a:spcPts val="500"/>
              </a:spcBef>
              <a:spcAft>
                <a:spcPts val="0"/>
              </a:spcAft>
              <a:buNone/>
              <a:defRPr/>
            </a:pPr>
            <a:r>
              <a:rPr lang="en-US" sz="2400" dirty="0" smtClean="0"/>
              <a:t>Transition planning generally involves three major activities: </a:t>
            </a:r>
          </a:p>
          <a:p>
            <a:pPr marL="457200" indent="-457200" fontAlgn="auto">
              <a:spcBef>
                <a:spcPts val="500"/>
              </a:spcBef>
              <a:spcAft>
                <a:spcPts val="0"/>
              </a:spcAft>
              <a:buFont typeface="+mj-lt"/>
              <a:buAutoNum type="arabicPeriod"/>
              <a:defRPr/>
            </a:pPr>
            <a:r>
              <a:rPr lang="en-US" sz="2200" dirty="0" smtClean="0"/>
              <a:t>Coaching students and family members to think about goals for life after high school and to develop a long-range plan to get there. </a:t>
            </a:r>
          </a:p>
          <a:p>
            <a:pPr marL="457200" indent="-457200" fontAlgn="auto">
              <a:spcBef>
                <a:spcPts val="500"/>
              </a:spcBef>
              <a:spcAft>
                <a:spcPts val="0"/>
              </a:spcAft>
              <a:buFont typeface="+mj-lt"/>
              <a:buAutoNum type="arabicPeriod"/>
              <a:defRPr/>
            </a:pPr>
            <a:r>
              <a:rPr lang="en-US" sz="2200" dirty="0" smtClean="0"/>
              <a:t>Designing a high school education that ensures students will gain the skills and competencies needed to achieve their desired goals. </a:t>
            </a:r>
          </a:p>
          <a:p>
            <a:pPr marL="457200" indent="-457200" fontAlgn="auto">
              <a:spcBef>
                <a:spcPts val="500"/>
              </a:spcBef>
              <a:spcAft>
                <a:spcPts val="0"/>
              </a:spcAft>
              <a:buFont typeface="+mj-lt"/>
              <a:buAutoNum type="arabicPeriod"/>
              <a:defRPr/>
            </a:pPr>
            <a:r>
              <a:rPr lang="en-US" sz="2200" dirty="0" smtClean="0"/>
              <a:t>Identifying needed post-school services and supports and linking students and families with them before they leave the special education system.</a:t>
            </a:r>
          </a:p>
          <a:p>
            <a:pPr marL="0" indent="0" fontAlgn="auto">
              <a:spcBef>
                <a:spcPts val="500"/>
              </a:spcBef>
              <a:spcAft>
                <a:spcPts val="0"/>
              </a:spcAft>
              <a:buNone/>
              <a:defRPr/>
            </a:pPr>
            <a:r>
              <a:rPr lang="en-US" sz="2400" dirty="0" smtClean="0"/>
              <a:t>As </a:t>
            </a:r>
            <a:r>
              <a:rPr lang="en-US" sz="2400" dirty="0"/>
              <a:t>a Person-Centered Counseling (PCC) professional, you might work with some youth as they transition to adulthood. It’s important that you’re aware of some of the transitions they may experience, as well as some of the challenges that go </a:t>
            </a:r>
            <a:r>
              <a:rPr lang="en-US" sz="2400" dirty="0" smtClean="0"/>
              <a:t>along with them.</a:t>
            </a:r>
          </a:p>
          <a:p>
            <a:pPr marL="0" indent="0" fontAlgn="auto">
              <a:spcBef>
                <a:spcPts val="500"/>
              </a:spcBef>
              <a:spcAft>
                <a:spcPts val="0"/>
              </a:spcAft>
              <a:buNone/>
              <a:defRPr/>
            </a:pPr>
            <a:r>
              <a:rPr lang="en-US" sz="1600" dirty="0"/>
              <a:t>[Source: Pacer Center </a:t>
            </a:r>
            <a:r>
              <a:rPr lang="en-US" sz="1600" dirty="0">
                <a:hlinkClick r:id="rId3"/>
              </a:rPr>
              <a:t>http://www.pacer.org/tatra/planning/transitionemp.asp</a:t>
            </a:r>
            <a:r>
              <a:rPr lang="en-US" sz="1600" dirty="0" smtClean="0"/>
              <a:t>]</a:t>
            </a:r>
            <a:endParaRPr lang="en-US" sz="1600" dirty="0"/>
          </a:p>
        </p:txBody>
      </p:sp>
    </p:spTree>
    <p:extLst>
      <p:ext uri="{BB962C8B-B14F-4D97-AF65-F5344CB8AC3E}">
        <p14:creationId xmlns:p14="http://schemas.microsoft.com/office/powerpoint/2010/main" val="3659383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Transitional Care (1/2)</a:t>
            </a:r>
          </a:p>
        </p:txBody>
      </p:sp>
      <p:sp>
        <p:nvSpPr>
          <p:cNvPr id="3" name="Content Placeholder 2"/>
          <p:cNvSpPr>
            <a:spLocks noGrp="1"/>
          </p:cNvSpPr>
          <p:nvPr>
            <p:ph idx="1"/>
          </p:nvPr>
        </p:nvSpPr>
        <p:spPr>
          <a:xfrm>
            <a:off x="838200" y="1690688"/>
            <a:ext cx="10515600" cy="5470525"/>
          </a:xfrm>
        </p:spPr>
        <p:txBody>
          <a:bodyPr rtlCol="0">
            <a:normAutofit/>
          </a:bodyPr>
          <a:lstStyle/>
          <a:p>
            <a:pPr marL="0" indent="0" fontAlgn="auto">
              <a:lnSpc>
                <a:spcPct val="100000"/>
              </a:lnSpc>
              <a:spcAft>
                <a:spcPts val="0"/>
              </a:spcAft>
              <a:buNone/>
              <a:defRPr/>
            </a:pPr>
            <a:r>
              <a:rPr lang="en-US" sz="2400" dirty="0" smtClean="0"/>
              <a:t>People </a:t>
            </a:r>
            <a:r>
              <a:rPr lang="en-US" sz="2400" dirty="0"/>
              <a:t>with disabilities and older adults might be readmitted into a hospital or other care setting because they don’t have the necessary supports in place to remain in their community or home. Others may be readmitted to a hospital or other care setting due to changes or a deterioration in their health. As a Person-Centered Counseling (PCC) professional, you may be involved with transitional care and work with people who move in and out of healthcare settings, institutions, and the community. Transitional care is: “…the movement of a patient from one setting of care (hospital, ambulatory primary care practice, ambulatory specialty care practice, long-term care, home health, rehabilitation facility) to another.”</a:t>
            </a:r>
          </a:p>
          <a:p>
            <a:pPr marL="0" indent="0" fontAlgn="auto">
              <a:lnSpc>
                <a:spcPct val="100000"/>
              </a:lnSpc>
              <a:spcAft>
                <a:spcPts val="0"/>
              </a:spcAft>
              <a:buNone/>
              <a:defRPr/>
            </a:pPr>
            <a:r>
              <a:rPr lang="en-US" sz="1700" dirty="0"/>
              <a:t>[Source: Centers for Medicare and Medicaid Services </a:t>
            </a:r>
            <a:r>
              <a:rPr lang="en-US" sz="1700" dirty="0" smtClean="0">
                <a:hlinkClick r:id="rId3"/>
              </a:rPr>
              <a:t>http</a:t>
            </a:r>
            <a:r>
              <a:rPr lang="en-US" sz="1700" dirty="0">
                <a:hlinkClick r:id="rId3"/>
              </a:rPr>
              <a:t>://www.cms.gov/Regulations-andGuidance/Legislation/EHRIncentivePrograms/downloads/8_Transition_of_Care_Summary.pdf</a:t>
            </a:r>
            <a:r>
              <a:rPr lang="en-US" sz="1700" dirty="0" smtClean="0"/>
              <a:t>]</a:t>
            </a:r>
            <a:endParaRPr lang="en-US" sz="1700" dirty="0"/>
          </a:p>
        </p:txBody>
      </p:sp>
    </p:spTree>
    <p:extLst>
      <p:ext uri="{BB962C8B-B14F-4D97-AF65-F5344CB8AC3E}">
        <p14:creationId xmlns:p14="http://schemas.microsoft.com/office/powerpoint/2010/main" val="96047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Transitional Care (2/2)</a:t>
            </a:r>
          </a:p>
        </p:txBody>
      </p:sp>
      <p:sp>
        <p:nvSpPr>
          <p:cNvPr id="3" name="Content Placeholder 2"/>
          <p:cNvSpPr>
            <a:spLocks noGrp="1"/>
          </p:cNvSpPr>
          <p:nvPr>
            <p:ph idx="1"/>
          </p:nvPr>
        </p:nvSpPr>
        <p:spPr>
          <a:xfrm>
            <a:off x="838200" y="1690688"/>
            <a:ext cx="10515600" cy="5470525"/>
          </a:xfrm>
        </p:spPr>
        <p:txBody>
          <a:bodyPr rtlCol="0">
            <a:normAutofit/>
          </a:bodyPr>
          <a:lstStyle/>
          <a:p>
            <a:pPr marL="0" indent="0" fontAlgn="auto">
              <a:spcAft>
                <a:spcPts val="0"/>
              </a:spcAft>
              <a:buNone/>
              <a:defRPr/>
            </a:pPr>
            <a:r>
              <a:rPr lang="en-US" sz="2400" dirty="0" smtClean="0"/>
              <a:t>Organizations </a:t>
            </a:r>
            <a:r>
              <a:rPr lang="en-US" sz="2400" dirty="0"/>
              <a:t>in the No Wrong Door (NWD) system may play a vital role in identifying various long-term services and supports (LTSS) that people using transitional care might access, such as: </a:t>
            </a:r>
          </a:p>
          <a:p>
            <a:pPr fontAlgn="auto">
              <a:spcBef>
                <a:spcPts val="200"/>
              </a:spcBef>
              <a:spcAft>
                <a:spcPts val="0"/>
              </a:spcAft>
              <a:defRPr/>
            </a:pPr>
            <a:r>
              <a:rPr lang="en-US" sz="2200" dirty="0" smtClean="0"/>
              <a:t>Care management and person-centered counseling </a:t>
            </a:r>
          </a:p>
          <a:p>
            <a:pPr fontAlgn="auto">
              <a:spcBef>
                <a:spcPts val="200"/>
              </a:spcBef>
              <a:spcAft>
                <a:spcPts val="0"/>
              </a:spcAft>
              <a:defRPr/>
            </a:pPr>
            <a:r>
              <a:rPr lang="en-US" sz="2200" dirty="0" smtClean="0"/>
              <a:t>In-home services, such as caregiving </a:t>
            </a:r>
          </a:p>
          <a:p>
            <a:pPr fontAlgn="auto">
              <a:spcBef>
                <a:spcPts val="200"/>
              </a:spcBef>
              <a:spcAft>
                <a:spcPts val="0"/>
              </a:spcAft>
              <a:defRPr/>
            </a:pPr>
            <a:r>
              <a:rPr lang="en-US" sz="2200" dirty="0" smtClean="0"/>
              <a:t>Home-delivered meals </a:t>
            </a:r>
          </a:p>
          <a:p>
            <a:pPr fontAlgn="auto">
              <a:spcBef>
                <a:spcPts val="200"/>
              </a:spcBef>
              <a:spcAft>
                <a:spcPts val="0"/>
              </a:spcAft>
              <a:defRPr/>
            </a:pPr>
            <a:r>
              <a:rPr lang="en-US" sz="2200" dirty="0" smtClean="0"/>
              <a:t>Transportation </a:t>
            </a:r>
          </a:p>
          <a:p>
            <a:pPr fontAlgn="auto">
              <a:spcBef>
                <a:spcPts val="200"/>
              </a:spcBef>
              <a:spcAft>
                <a:spcPts val="0"/>
              </a:spcAft>
              <a:defRPr/>
            </a:pPr>
            <a:r>
              <a:rPr lang="en-US" sz="2200" dirty="0" smtClean="0"/>
              <a:t>Health promotion/medication management</a:t>
            </a:r>
          </a:p>
          <a:p>
            <a:pPr fontAlgn="auto">
              <a:spcBef>
                <a:spcPts val="200"/>
              </a:spcBef>
              <a:spcAft>
                <a:spcPts val="0"/>
              </a:spcAft>
              <a:defRPr/>
            </a:pPr>
            <a:r>
              <a:rPr lang="en-US" sz="2200" dirty="0" smtClean="0"/>
              <a:t>Self-directed care and coaching </a:t>
            </a:r>
          </a:p>
          <a:p>
            <a:pPr fontAlgn="auto">
              <a:spcBef>
                <a:spcPts val="200"/>
              </a:spcBef>
              <a:spcAft>
                <a:spcPts val="0"/>
              </a:spcAft>
              <a:defRPr/>
            </a:pPr>
            <a:r>
              <a:rPr lang="en-US" sz="2200" dirty="0" smtClean="0"/>
              <a:t>Health and nutrition education </a:t>
            </a:r>
          </a:p>
          <a:p>
            <a:pPr fontAlgn="auto">
              <a:spcBef>
                <a:spcPts val="200"/>
              </a:spcBef>
              <a:spcAft>
                <a:spcPts val="0"/>
              </a:spcAft>
              <a:defRPr/>
            </a:pPr>
            <a:r>
              <a:rPr lang="en-US" sz="2200" dirty="0" smtClean="0"/>
              <a:t>Insurance counseling </a:t>
            </a:r>
          </a:p>
          <a:p>
            <a:pPr fontAlgn="auto">
              <a:spcBef>
                <a:spcPts val="200"/>
              </a:spcBef>
              <a:spcAft>
                <a:spcPts val="0"/>
              </a:spcAft>
              <a:defRPr/>
            </a:pPr>
            <a:r>
              <a:rPr lang="en-US" sz="2200" dirty="0" smtClean="0"/>
              <a:t>Family caregiver support, counseling, and training</a:t>
            </a:r>
          </a:p>
        </p:txBody>
      </p:sp>
    </p:spTree>
    <p:extLst>
      <p:ext uri="{BB962C8B-B14F-4D97-AF65-F5344CB8AC3E}">
        <p14:creationId xmlns:p14="http://schemas.microsoft.com/office/powerpoint/2010/main" val="1963518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Transitioning from Military Service to Civilian Life (1/2)</a:t>
            </a:r>
          </a:p>
        </p:txBody>
      </p:sp>
      <p:sp>
        <p:nvSpPr>
          <p:cNvPr id="3" name="Content Placeholder 2"/>
          <p:cNvSpPr>
            <a:spLocks noGrp="1"/>
          </p:cNvSpPr>
          <p:nvPr>
            <p:ph idx="1"/>
          </p:nvPr>
        </p:nvSpPr>
        <p:spPr>
          <a:xfrm>
            <a:off x="838200" y="1921877"/>
            <a:ext cx="10515600" cy="4351338"/>
          </a:xfrm>
        </p:spPr>
        <p:txBody>
          <a:bodyPr rtlCol="0">
            <a:normAutofit/>
          </a:bodyPr>
          <a:lstStyle/>
          <a:p>
            <a:pPr marL="0" indent="0" fontAlgn="auto">
              <a:lnSpc>
                <a:spcPct val="100000"/>
              </a:lnSpc>
              <a:spcAft>
                <a:spcPts val="0"/>
              </a:spcAft>
              <a:buNone/>
              <a:defRPr/>
            </a:pPr>
            <a:r>
              <a:rPr lang="en-US" sz="2400" dirty="0" smtClean="0"/>
              <a:t>Leaving military service and returning to civilian life can be challenging for veterans. Remember that they have the same needs that all adults have such as family planning, running a household, employment, goal-setting, and parenting. </a:t>
            </a:r>
            <a:endParaRPr lang="en-US" sz="22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Transitioning from Military Service to Civilian Life (2/2)</a:t>
            </a:r>
          </a:p>
        </p:txBody>
      </p:sp>
      <p:sp>
        <p:nvSpPr>
          <p:cNvPr id="3" name="Content Placeholder 2"/>
          <p:cNvSpPr>
            <a:spLocks noGrp="1"/>
          </p:cNvSpPr>
          <p:nvPr>
            <p:ph idx="1"/>
          </p:nvPr>
        </p:nvSpPr>
        <p:spPr>
          <a:xfrm>
            <a:off x="838200" y="1873751"/>
            <a:ext cx="10515600" cy="4351338"/>
          </a:xfrm>
        </p:spPr>
        <p:txBody>
          <a:bodyPr rtlCol="0">
            <a:normAutofit/>
          </a:bodyPr>
          <a:lstStyle/>
          <a:p>
            <a:pPr marL="0" indent="0" fontAlgn="auto">
              <a:spcAft>
                <a:spcPts val="0"/>
              </a:spcAft>
              <a:buNone/>
              <a:defRPr/>
            </a:pPr>
            <a:r>
              <a:rPr lang="en-US" dirty="0"/>
              <a:t>In addition, returning veterans might face the following challenges: </a:t>
            </a:r>
          </a:p>
          <a:p>
            <a:pPr fontAlgn="auto">
              <a:spcBef>
                <a:spcPts val="500"/>
              </a:spcBef>
              <a:spcAft>
                <a:spcPts val="0"/>
              </a:spcAft>
              <a:defRPr/>
            </a:pPr>
            <a:r>
              <a:rPr lang="en-US" sz="2200" dirty="0"/>
              <a:t>Readjusting and reconnecting to family, friends, and community </a:t>
            </a:r>
          </a:p>
          <a:p>
            <a:pPr fontAlgn="auto">
              <a:spcBef>
                <a:spcPts val="500"/>
              </a:spcBef>
              <a:spcAft>
                <a:spcPts val="0"/>
              </a:spcAft>
              <a:defRPr/>
            </a:pPr>
            <a:r>
              <a:rPr lang="en-US" sz="2200" dirty="0"/>
              <a:t>Loss of camaraderie and connection to fellow military members who share a common experience </a:t>
            </a:r>
          </a:p>
          <a:p>
            <a:pPr fontAlgn="auto">
              <a:spcBef>
                <a:spcPts val="500"/>
              </a:spcBef>
              <a:spcAft>
                <a:spcPts val="0"/>
              </a:spcAft>
              <a:defRPr/>
            </a:pPr>
            <a:r>
              <a:rPr lang="en-US" sz="2200" dirty="0"/>
              <a:t>Transitioning in educational and employment environments that may not value or recognize the skill sets of </a:t>
            </a:r>
            <a:r>
              <a:rPr lang="en-US" sz="2200" dirty="0" smtClean="0"/>
              <a:t>veterans</a:t>
            </a:r>
            <a:endParaRPr lang="en-US" sz="2200" dirty="0" smtClean="0"/>
          </a:p>
          <a:p>
            <a:pPr fontAlgn="auto">
              <a:lnSpc>
                <a:spcPct val="100000"/>
              </a:lnSpc>
              <a:spcBef>
                <a:spcPts val="500"/>
              </a:spcBef>
              <a:spcAft>
                <a:spcPts val="0"/>
              </a:spcAft>
              <a:defRPr/>
            </a:pPr>
            <a:r>
              <a:rPr lang="en-US" sz="2200" dirty="0" smtClean="0"/>
              <a:t>Emotional </a:t>
            </a:r>
            <a:r>
              <a:rPr lang="en-US" sz="2200" dirty="0" smtClean="0"/>
              <a:t>adjustment and other trauma, mental health conditions, or physical disabilities acquired during service </a:t>
            </a:r>
          </a:p>
          <a:p>
            <a:pPr fontAlgn="auto">
              <a:lnSpc>
                <a:spcPct val="100000"/>
              </a:lnSpc>
              <a:spcBef>
                <a:spcPts val="500"/>
              </a:spcBef>
              <a:spcAft>
                <a:spcPts val="0"/>
              </a:spcAft>
              <a:defRPr/>
            </a:pPr>
            <a:r>
              <a:rPr lang="en-US" sz="2200" dirty="0" smtClean="0"/>
              <a:t>Feelings of isolation and alienation </a:t>
            </a:r>
          </a:p>
          <a:p>
            <a:pPr fontAlgn="auto">
              <a:lnSpc>
                <a:spcPct val="100000"/>
              </a:lnSpc>
              <a:spcBef>
                <a:spcPts val="500"/>
              </a:spcBef>
              <a:spcAft>
                <a:spcPts val="0"/>
              </a:spcAft>
              <a:defRPr/>
            </a:pPr>
            <a:r>
              <a:rPr lang="en-US" sz="2200" dirty="0" smtClean="0"/>
              <a:t>A lack of structure and goals </a:t>
            </a:r>
          </a:p>
          <a:p>
            <a:pPr fontAlgn="auto">
              <a:lnSpc>
                <a:spcPct val="100000"/>
              </a:lnSpc>
              <a:spcBef>
                <a:spcPts val="500"/>
              </a:spcBef>
              <a:spcAft>
                <a:spcPts val="0"/>
              </a:spcAft>
              <a:defRPr/>
            </a:pPr>
            <a:r>
              <a:rPr lang="en-US" sz="2200" dirty="0" smtClean="0"/>
              <a:t>Worries about financial and economic self-sufficiency </a:t>
            </a:r>
          </a:p>
        </p:txBody>
      </p:sp>
    </p:spTree>
    <p:extLst>
      <p:ext uri="{BB962C8B-B14F-4D97-AF65-F5344CB8AC3E}">
        <p14:creationId xmlns:p14="http://schemas.microsoft.com/office/powerpoint/2010/main" val="1551488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Older Adulthood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There are a number of changes a person might go through as they age. Just because a person is older, doesn’t mean they no longer have the same needs and wants as any other adult, such as family planning, running a household, employment, goal-setting, and parenting. However, there are additional needs that may be based on changes in a person’s mind, body, and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Older Adulthood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Many states and counties have aging services, agencies, and organizations that help older adults and their families obtain services or supports that can help with some of these changes in their lives. As a Person-Centered Counseling (PCC) professional, you might already work for an Area Agency on Aging (AAA), Center for Independent Living (CIL), or an Aging and Disability Resource Center (ADRC). If that’s the case, you may be familiar with the range of services that can help adults transition into older adulthood.</a:t>
            </a:r>
          </a:p>
        </p:txBody>
      </p:sp>
    </p:spTree>
    <p:extLst>
      <p:ext uri="{BB962C8B-B14F-4D97-AF65-F5344CB8AC3E}">
        <p14:creationId xmlns:p14="http://schemas.microsoft.com/office/powerpoint/2010/main" val="1102318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Transitioning from Institutions to Community Living (1/3)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sz="2400" dirty="0" smtClean="0"/>
              <a:t>Many organizations and agencies in the No Wrong Door (NWD) system play a vital role in connecting people with appropriate long-term services and supports (LTSS) and other support services. Many individuals who live in institutions such as nursing homes, developmental disability centers, or mental health facilities, are fighting for their right to live in the community. States are starting to increase their funding for home- and community-based services (HCBS) to help support community living, and various programs are now available to help people with disabilities of all ages transition to living in the community. There are also programs that help people who are currently living in the community, but who may be at risk of moving into an institution. These are called diversion services.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Transitioning from Institutions to Community Living (2/3)</a:t>
            </a:r>
          </a:p>
        </p:txBody>
      </p:sp>
      <p:sp>
        <p:nvSpPr>
          <p:cNvPr id="3" name="Content Placeholder 2"/>
          <p:cNvSpPr>
            <a:spLocks noGrp="1"/>
          </p:cNvSpPr>
          <p:nvPr>
            <p:ph idx="1"/>
          </p:nvPr>
        </p:nvSpPr>
        <p:spPr>
          <a:xfrm>
            <a:off x="838200" y="1873751"/>
            <a:ext cx="10515600" cy="5032375"/>
          </a:xfrm>
        </p:spPr>
        <p:txBody>
          <a:bodyPr rtlCol="0">
            <a:normAutofit/>
          </a:bodyPr>
          <a:lstStyle/>
          <a:p>
            <a:pPr marL="0" indent="0" fontAlgn="auto">
              <a:lnSpc>
                <a:spcPct val="100000"/>
              </a:lnSpc>
              <a:spcAft>
                <a:spcPts val="0"/>
              </a:spcAft>
              <a:buNone/>
              <a:defRPr/>
            </a:pPr>
            <a:r>
              <a:rPr lang="en-US" sz="2400" dirty="0" smtClean="0"/>
              <a:t>The transition to community living can happen at any point in a person’s life. It can be a challenging process that requires accessible and affordable housing, numerous social and support services, and personal care providers or caregivers. People transitioning out of an institution may also have other needs that need to be met in order for them to fully participate in society.</a:t>
            </a:r>
          </a:p>
        </p:txBody>
      </p:sp>
    </p:spTree>
    <p:extLst>
      <p:ext uri="{BB962C8B-B14F-4D97-AF65-F5344CB8AC3E}">
        <p14:creationId xmlns:p14="http://schemas.microsoft.com/office/powerpoint/2010/main" val="1645078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542858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Transitioning from Institutions to Community Living (3/3)</a:t>
            </a:r>
          </a:p>
        </p:txBody>
      </p:sp>
      <p:sp>
        <p:nvSpPr>
          <p:cNvPr id="3" name="Content Placeholder 2"/>
          <p:cNvSpPr>
            <a:spLocks noGrp="1"/>
          </p:cNvSpPr>
          <p:nvPr>
            <p:ph idx="1"/>
          </p:nvPr>
        </p:nvSpPr>
        <p:spPr>
          <a:xfrm>
            <a:off x="838200" y="1921877"/>
            <a:ext cx="10515600" cy="5032375"/>
          </a:xfrm>
        </p:spPr>
        <p:txBody>
          <a:bodyPr rtlCol="0">
            <a:normAutofit/>
          </a:bodyPr>
          <a:lstStyle/>
          <a:p>
            <a:pPr marL="0" indent="0" fontAlgn="auto">
              <a:lnSpc>
                <a:spcPct val="90000"/>
              </a:lnSpc>
              <a:spcBef>
                <a:spcPts val="500"/>
              </a:spcBef>
              <a:spcAft>
                <a:spcPts val="0"/>
              </a:spcAft>
              <a:buNone/>
              <a:defRPr/>
            </a:pPr>
            <a:r>
              <a:rPr lang="en-US" sz="2400" dirty="0" smtClean="0"/>
              <a:t>Similar to the transition planning that might occur for youth, people with disabilities and older adults may need to develop transition plans to facilitate their move into the community. Ideally, a transition to community living would occur without any major disruption to the person’s health and provision of services. Centers for Independent Living (CIL) are now required to be involved in the transition of people from institutions into the community. Many CILs have been providing these types of services for decades. Organizations such as Area Agencies on Aging and other agencies or organizations that serve people with mental illness or intellectual and developmental disabilities may also provide specialized community living transition services. As a Person-Centered Counseling (PCC) professional, you may already work for one of these organizations and be quite familiar with providing transition services.</a:t>
            </a:r>
            <a:endParaRPr lang="en-US" sz="2400" dirty="0" smtClean="0"/>
          </a:p>
        </p:txBody>
      </p:sp>
    </p:spTree>
    <p:extLst>
      <p:ext uri="{BB962C8B-B14F-4D97-AF65-F5344CB8AC3E}">
        <p14:creationId xmlns:p14="http://schemas.microsoft.com/office/powerpoint/2010/main" val="410638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a:xfrm>
            <a:off x="838200" y="1690688"/>
            <a:ext cx="10515600" cy="4884738"/>
          </a:xfrm>
        </p:spPr>
        <p:txBody>
          <a:bodyPr rtlCol="0">
            <a:normAutofit/>
          </a:bodyPr>
          <a:lstStyle/>
          <a:p>
            <a:pPr fontAlgn="auto">
              <a:lnSpc>
                <a:spcPct val="100000"/>
              </a:lnSpc>
              <a:spcAft>
                <a:spcPts val="0"/>
              </a:spcAft>
              <a:defRPr/>
            </a:pPr>
            <a:r>
              <a:rPr lang="en-US" sz="2400" dirty="0" smtClean="0"/>
              <a:t>People can go through a number of life changes and transitions as a result of evolving needs, or new roles, identities, and goals. </a:t>
            </a:r>
          </a:p>
          <a:p>
            <a:pPr fontAlgn="auto">
              <a:lnSpc>
                <a:spcPct val="100000"/>
              </a:lnSpc>
              <a:spcAft>
                <a:spcPts val="0"/>
              </a:spcAft>
              <a:defRPr/>
            </a:pPr>
            <a:r>
              <a:rPr lang="en-US" sz="2400" dirty="0" smtClean="0"/>
              <a:t>Transition services may be needed by children, youth transitioning to adulthood, military transitioning to civilian life, and adults transitioning to older adulthood. </a:t>
            </a:r>
          </a:p>
          <a:p>
            <a:pPr fontAlgn="auto">
              <a:lnSpc>
                <a:spcPct val="100000"/>
              </a:lnSpc>
              <a:spcAft>
                <a:spcPts val="0"/>
              </a:spcAft>
              <a:defRPr/>
            </a:pPr>
            <a:r>
              <a:rPr lang="en-US" sz="2400" dirty="0" smtClean="0"/>
              <a:t>Transition services may also be provided when someone is moving between different care settings, as well as when someone is moving out of an institution into the community. </a:t>
            </a:r>
          </a:p>
          <a:p>
            <a:pPr fontAlgn="auto">
              <a:lnSpc>
                <a:spcPct val="100000"/>
              </a:lnSpc>
              <a:spcAft>
                <a:spcPts val="0"/>
              </a:spcAft>
              <a:defRPr/>
            </a:pPr>
            <a:r>
              <a:rPr lang="en-US" sz="2400" dirty="0" smtClean="0"/>
              <a:t>Person-Centered Counseling (PCC) professionals may assist people during all of these transitions, although there are many other agencies and organizations (both within and outside of the No Wrong Door (NWD) system) that also provide transition services.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identify and describe at least four major life transitions that people seeking services in the NWD system might go through and the kinds of services and supports that might be needed during these transitions. </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 </a:t>
            </a:r>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514350" indent="-514350" fontAlgn="auto">
              <a:spcAft>
                <a:spcPts val="0"/>
              </a:spcAft>
              <a:buFont typeface="+mj-lt"/>
              <a:buAutoNum type="arabicPeriod"/>
              <a:defRPr/>
            </a:pPr>
            <a:r>
              <a:rPr lang="en-US" sz="2200" dirty="0" smtClean="0"/>
              <a:t>What </a:t>
            </a:r>
            <a:r>
              <a:rPr lang="en-US" sz="2200" dirty="0"/>
              <a:t>did you learn in this lesson that you felt was important? </a:t>
            </a:r>
          </a:p>
          <a:p>
            <a:pPr marL="514350" indent="-514350" fontAlgn="auto">
              <a:spcAft>
                <a:spcPts val="0"/>
              </a:spcAft>
              <a:buFont typeface="+mj-lt"/>
              <a:buAutoNum type="arabicPeriod"/>
              <a:defRPr/>
            </a:pPr>
            <a:r>
              <a:rPr lang="en-US" sz="2200" dirty="0" smtClean="0"/>
              <a:t>What </a:t>
            </a:r>
            <a:r>
              <a:rPr lang="en-US" sz="2200" dirty="0"/>
              <a:t>will you do differently because of the content in this lesson? </a:t>
            </a:r>
          </a:p>
        </p:txBody>
      </p:sp>
    </p:spTree>
    <p:extLst>
      <p:ext uri="{BB962C8B-B14F-4D97-AF65-F5344CB8AC3E}">
        <p14:creationId xmlns:p14="http://schemas.microsoft.com/office/powerpoint/2010/main" val="2695243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(1/4)</a:t>
            </a:r>
          </a:p>
        </p:txBody>
      </p:sp>
      <p:sp>
        <p:nvSpPr>
          <p:cNvPr id="3" name="Content Placeholder 2"/>
          <p:cNvSpPr>
            <a:spLocks noGrp="1"/>
          </p:cNvSpPr>
          <p:nvPr>
            <p:ph idx="1"/>
          </p:nvPr>
        </p:nvSpPr>
        <p:spPr>
          <a:xfrm>
            <a:off x="838200" y="1825625"/>
            <a:ext cx="10515600" cy="4918075"/>
          </a:xfrm>
        </p:spPr>
        <p:txBody>
          <a:bodyPr rtlCol="0">
            <a:normAutofit/>
          </a:bodyPr>
          <a:lstStyle/>
          <a:p>
            <a:pPr marL="0" indent="0" fontAlgn="auto">
              <a:lnSpc>
                <a:spcPct val="100000"/>
              </a:lnSpc>
              <a:spcAft>
                <a:spcPts val="0"/>
              </a:spcAft>
              <a:buNone/>
              <a:defRPr/>
            </a:pPr>
            <a:r>
              <a:rPr lang="en-US" sz="2400" dirty="0" smtClean="0"/>
              <a:t>The No Wrong Door (NWD) system is designed to serve all people who may need any type of long-term services and supports (LTSS) regardless of their age, type of disability, income, or source of payer. That being said, everyone served in the NWD system is unique. They will represent different cultures, races, ethnicities, ages, disabilities, and lived experiences. Throughout a person’s lifetime, they can go through a number of changes as a result of evolving needs and new roles, identities, and goals.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(2/4)</a:t>
            </a:r>
          </a:p>
        </p:txBody>
      </p:sp>
      <p:sp>
        <p:nvSpPr>
          <p:cNvPr id="3" name="Content Placeholder 2"/>
          <p:cNvSpPr>
            <a:spLocks noGrp="1"/>
          </p:cNvSpPr>
          <p:nvPr>
            <p:ph idx="1"/>
          </p:nvPr>
        </p:nvSpPr>
        <p:spPr>
          <a:xfrm>
            <a:off x="838200" y="1825625"/>
            <a:ext cx="10515600" cy="4918075"/>
          </a:xfrm>
        </p:spPr>
        <p:txBody>
          <a:bodyPr rtlCol="0">
            <a:normAutofit/>
          </a:bodyPr>
          <a:lstStyle/>
          <a:p>
            <a:pPr marL="0" indent="0" fontAlgn="auto">
              <a:spcAft>
                <a:spcPts val="0"/>
              </a:spcAft>
              <a:buNone/>
              <a:defRPr/>
            </a:pPr>
            <a:r>
              <a:rPr lang="en-US" sz="2600" dirty="0" smtClean="0"/>
              <a:t>This lesson will describe the following transitions and the services and activities that might be linked to them: </a:t>
            </a:r>
          </a:p>
          <a:p>
            <a:pPr fontAlgn="auto">
              <a:lnSpc>
                <a:spcPct val="100000"/>
              </a:lnSpc>
              <a:spcBef>
                <a:spcPts val="500"/>
              </a:spcBef>
              <a:spcAft>
                <a:spcPts val="0"/>
              </a:spcAft>
              <a:defRPr/>
            </a:pPr>
            <a:r>
              <a:rPr lang="en-US" sz="2200" dirty="0" smtClean="0"/>
              <a:t>Early Intervention to Childhood </a:t>
            </a:r>
          </a:p>
          <a:p>
            <a:pPr fontAlgn="auto">
              <a:lnSpc>
                <a:spcPct val="100000"/>
              </a:lnSpc>
              <a:spcBef>
                <a:spcPts val="500"/>
              </a:spcBef>
              <a:spcAft>
                <a:spcPts val="0"/>
              </a:spcAft>
              <a:defRPr/>
            </a:pPr>
            <a:r>
              <a:rPr lang="en-US" sz="2200" dirty="0" smtClean="0"/>
              <a:t>Youth to Adulthood </a:t>
            </a:r>
          </a:p>
          <a:p>
            <a:pPr fontAlgn="auto">
              <a:lnSpc>
                <a:spcPct val="100000"/>
              </a:lnSpc>
              <a:spcBef>
                <a:spcPts val="500"/>
              </a:spcBef>
              <a:spcAft>
                <a:spcPts val="0"/>
              </a:spcAft>
              <a:defRPr/>
            </a:pPr>
            <a:r>
              <a:rPr lang="en-US" sz="2200" dirty="0" smtClean="0"/>
              <a:t>Transitional Care </a:t>
            </a:r>
          </a:p>
          <a:p>
            <a:pPr fontAlgn="auto">
              <a:lnSpc>
                <a:spcPct val="100000"/>
              </a:lnSpc>
              <a:spcBef>
                <a:spcPts val="500"/>
              </a:spcBef>
              <a:spcAft>
                <a:spcPts val="0"/>
              </a:spcAft>
              <a:defRPr/>
            </a:pPr>
            <a:r>
              <a:rPr lang="en-US" sz="2200" dirty="0" smtClean="0"/>
              <a:t>Military Service to Civilian Life </a:t>
            </a:r>
          </a:p>
          <a:p>
            <a:pPr fontAlgn="auto">
              <a:lnSpc>
                <a:spcPct val="100000"/>
              </a:lnSpc>
              <a:spcBef>
                <a:spcPts val="500"/>
              </a:spcBef>
              <a:spcAft>
                <a:spcPts val="0"/>
              </a:spcAft>
              <a:defRPr/>
            </a:pPr>
            <a:r>
              <a:rPr lang="en-US" sz="2200" dirty="0" smtClean="0"/>
              <a:t>Older Adulthood</a:t>
            </a:r>
          </a:p>
          <a:p>
            <a:pPr fontAlgn="auto">
              <a:lnSpc>
                <a:spcPct val="100000"/>
              </a:lnSpc>
              <a:spcBef>
                <a:spcPts val="500"/>
              </a:spcBef>
              <a:spcAft>
                <a:spcPts val="0"/>
              </a:spcAft>
              <a:defRPr/>
            </a:pPr>
            <a:r>
              <a:rPr lang="en-US" sz="2200" dirty="0" smtClean="0"/>
              <a:t>Institutions to Community Living</a:t>
            </a:r>
          </a:p>
        </p:txBody>
      </p:sp>
    </p:spTree>
    <p:extLst>
      <p:ext uri="{BB962C8B-B14F-4D97-AF65-F5344CB8AC3E}">
        <p14:creationId xmlns:p14="http://schemas.microsoft.com/office/powerpoint/2010/main" val="2986551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(3/4) </a:t>
            </a:r>
          </a:p>
        </p:txBody>
      </p:sp>
      <p:sp>
        <p:nvSpPr>
          <p:cNvPr id="3" name="Content Placeholder 2"/>
          <p:cNvSpPr>
            <a:spLocks noGrp="1"/>
          </p:cNvSpPr>
          <p:nvPr>
            <p:ph idx="1"/>
          </p:nvPr>
        </p:nvSpPr>
        <p:spPr>
          <a:xfrm>
            <a:off x="838200" y="1825625"/>
            <a:ext cx="10515600" cy="4918075"/>
          </a:xfrm>
        </p:spPr>
        <p:txBody>
          <a:bodyPr rtlCol="0">
            <a:normAutofit/>
          </a:bodyPr>
          <a:lstStyle/>
          <a:p>
            <a:pPr marL="0" indent="0" fontAlgn="auto">
              <a:lnSpc>
                <a:spcPct val="100000"/>
              </a:lnSpc>
              <a:spcAft>
                <a:spcPts val="0"/>
              </a:spcAft>
              <a:buNone/>
              <a:defRPr/>
            </a:pPr>
            <a:r>
              <a:rPr lang="en-US" sz="2400" dirty="0" smtClean="0"/>
              <a:t>Keep in mind, these transitions follow the lifespan, and may not capture all of the possible phases in an individual’s life. You may not provide the services described in this lesson, but it’s important for you to know what services a person receives and if they have unmet needs. As you learn about each transition, think about the role you and the other agencies and organizations in your community may play in serving the people who contact the NWD system. You may have already read about some of these transitions in the course Person-Centered Access to Long-Term Services and Supports, but this lesson will illustrate these transitions with stories from individuals.</a:t>
            </a:r>
          </a:p>
        </p:txBody>
      </p:sp>
    </p:spTree>
    <p:extLst>
      <p:ext uri="{BB962C8B-B14F-4D97-AF65-F5344CB8AC3E}">
        <p14:creationId xmlns:p14="http://schemas.microsoft.com/office/powerpoint/2010/main" val="1665468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(4/4)</a:t>
            </a:r>
          </a:p>
        </p:txBody>
      </p:sp>
      <p:sp>
        <p:nvSpPr>
          <p:cNvPr id="3" name="Content Placeholder 2"/>
          <p:cNvSpPr>
            <a:spLocks noGrp="1"/>
          </p:cNvSpPr>
          <p:nvPr>
            <p:ph idx="1"/>
          </p:nvPr>
        </p:nvSpPr>
        <p:spPr>
          <a:xfrm>
            <a:off x="838200" y="1825625"/>
            <a:ext cx="10515600" cy="4918075"/>
          </a:xfrm>
        </p:spPr>
        <p:txBody>
          <a:bodyPr rtlCol="0">
            <a:normAutofit/>
          </a:bodyPr>
          <a:lstStyle/>
          <a:p>
            <a:pPr marL="0" indent="0"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identify and describe at least four major life transitions that people seeking services in the NWD system might go through and the kinds of services and supports that might be needed during these transitions.</a:t>
            </a:r>
          </a:p>
        </p:txBody>
      </p:sp>
    </p:spTree>
    <p:extLst>
      <p:ext uri="{BB962C8B-B14F-4D97-AF65-F5344CB8AC3E}">
        <p14:creationId xmlns:p14="http://schemas.microsoft.com/office/powerpoint/2010/main" val="3674731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Early Intervention and Special Education (1/3)</a:t>
            </a:r>
          </a:p>
        </p:txBody>
      </p:sp>
      <p:sp>
        <p:nvSpPr>
          <p:cNvPr id="3" name="Content Placeholder 2"/>
          <p:cNvSpPr>
            <a:spLocks noGrp="1"/>
          </p:cNvSpPr>
          <p:nvPr>
            <p:ph idx="1"/>
          </p:nvPr>
        </p:nvSpPr>
        <p:spPr>
          <a:xfrm>
            <a:off x="838200" y="1825625"/>
            <a:ext cx="10515600" cy="4852988"/>
          </a:xfrm>
        </p:spPr>
        <p:txBody>
          <a:bodyPr rtlCol="0">
            <a:normAutofit/>
          </a:bodyPr>
          <a:lstStyle/>
          <a:p>
            <a:pPr marL="0" indent="0" fontAlgn="auto">
              <a:lnSpc>
                <a:spcPct val="100000"/>
              </a:lnSpc>
              <a:spcAft>
                <a:spcPts val="0"/>
              </a:spcAft>
              <a:buNone/>
              <a:defRPr/>
            </a:pPr>
            <a:r>
              <a:rPr lang="en-US" sz="2400" dirty="0" smtClean="0"/>
              <a:t>Many organizations that serve young infants and toddlers with disabilities provide Early Intervention services. Early intervention is available in every state and territory in the United States. It is authorized by Part C of the Individuals with Disabilities Education Act (IDEA). Early intervention is: “…a system of services that helps babies and toddlers with developmental delays or disabilities. Early intervention focuses on helping eligible babies and toddlers learn the basic and brand-new skills that typically develop during the first three years of life.” </a:t>
            </a:r>
          </a:p>
          <a:p>
            <a:pPr marL="0" indent="0" fontAlgn="auto">
              <a:lnSpc>
                <a:spcPct val="100000"/>
              </a:lnSpc>
              <a:spcAft>
                <a:spcPts val="0"/>
              </a:spcAft>
              <a:buNone/>
              <a:defRPr/>
            </a:pPr>
            <a:r>
              <a:rPr lang="en-US" sz="1600" dirty="0" smtClean="0"/>
              <a:t>[Source: Center for Parent Information and Resources </a:t>
            </a:r>
            <a:r>
              <a:rPr lang="en-US" sz="1600" dirty="0" smtClean="0">
                <a:hlinkClick r:id="rId3"/>
              </a:rPr>
              <a:t>http://www.parentcenterhub.org/repository/ei-overview/</a:t>
            </a:r>
            <a:r>
              <a:rPr lang="en-US" sz="1600" dirty="0"/>
              <a:t>]</a:t>
            </a:r>
            <a:endParaRPr lang="en-US" sz="16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Early Intervention and Special Education (2/3)</a:t>
            </a:r>
          </a:p>
        </p:txBody>
      </p:sp>
      <p:sp>
        <p:nvSpPr>
          <p:cNvPr id="3" name="Content Placeholder 2"/>
          <p:cNvSpPr>
            <a:spLocks noGrp="1"/>
          </p:cNvSpPr>
          <p:nvPr>
            <p:ph idx="1"/>
          </p:nvPr>
        </p:nvSpPr>
        <p:spPr>
          <a:xfrm>
            <a:off x="838200" y="1825625"/>
            <a:ext cx="10515600" cy="4852988"/>
          </a:xfrm>
        </p:spPr>
        <p:txBody>
          <a:bodyPr rtlCol="0">
            <a:normAutofit/>
          </a:bodyPr>
          <a:lstStyle/>
          <a:p>
            <a:pPr marL="0" indent="0" fontAlgn="auto">
              <a:lnSpc>
                <a:spcPct val="100000"/>
              </a:lnSpc>
              <a:spcAft>
                <a:spcPts val="0"/>
              </a:spcAft>
              <a:buNone/>
              <a:defRPr/>
            </a:pPr>
            <a:r>
              <a:rPr lang="en-US" sz="2400" dirty="0" smtClean="0"/>
              <a:t>Part B of IDEA provides special education and related services for young people between the ages of 3 and 22 with disabilities or developmental delays. Upon identification and evaluation, eligible students who receive special education services receive an Individualized Education Program (IEP). The IEP is a statement of the student’s educational goals. The student, family, and educators play a role in the formation of the IEP and revisit it on a yearly basis. This statement is the cornerstone of the IDEA because it contains the accommodations, modifications, and other support services that the school is required to provide to reach those educational goals.</a:t>
            </a:r>
          </a:p>
        </p:txBody>
      </p:sp>
    </p:spTree>
    <p:extLst>
      <p:ext uri="{BB962C8B-B14F-4D97-AF65-F5344CB8AC3E}">
        <p14:creationId xmlns:p14="http://schemas.microsoft.com/office/powerpoint/2010/main" val="3425177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Early Intervention and Special Education (3/3)</a:t>
            </a:r>
          </a:p>
        </p:txBody>
      </p:sp>
      <p:sp>
        <p:nvSpPr>
          <p:cNvPr id="3" name="Content Placeholder 2"/>
          <p:cNvSpPr>
            <a:spLocks noGrp="1"/>
          </p:cNvSpPr>
          <p:nvPr>
            <p:ph idx="1"/>
          </p:nvPr>
        </p:nvSpPr>
        <p:spPr>
          <a:xfrm>
            <a:off x="838200" y="1825625"/>
            <a:ext cx="10515600" cy="4852988"/>
          </a:xfrm>
        </p:spPr>
        <p:txBody>
          <a:bodyPr rtlCol="0">
            <a:normAutofit/>
          </a:bodyPr>
          <a:lstStyle/>
          <a:p>
            <a:pPr marL="0" indent="0" fontAlgn="auto">
              <a:lnSpc>
                <a:spcPct val="100000"/>
              </a:lnSpc>
              <a:spcAft>
                <a:spcPts val="0"/>
              </a:spcAft>
              <a:buNone/>
              <a:defRPr/>
            </a:pPr>
            <a:r>
              <a:rPr lang="en-US" sz="2400" dirty="0" smtClean="0"/>
              <a:t>As a Person-Centered Counseling (PCC) professional, you may not provide early intervention or special education services. However, it’s important for you to be aware of what they are, who might receive them, and if a child has unmet needs.</a:t>
            </a:r>
          </a:p>
        </p:txBody>
      </p:sp>
    </p:spTree>
    <p:extLst>
      <p:ext uri="{BB962C8B-B14F-4D97-AF65-F5344CB8AC3E}">
        <p14:creationId xmlns:p14="http://schemas.microsoft.com/office/powerpoint/2010/main" val="20765500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6a46mK2NygQCrHBD2xPi/MZoGtI=" pdftag="P" isBookmarkSet="no" bookmark="no" Order="_x0032_"/>
  <Shape xmlns="" ID="SmPdD4NfjdhWP6po08Zj3ihttb8=" pdftag="H2" isBookmarkSet="no" bookmark="yes" Order="_x0031_"/>
  <Shape xmlns="" ID="1OiJPkXTIwuKL9HVbiHd6EA6tpc=" pdftag="P" isBookmarkSet="no" bookmark="no" Order="_x0032_"/>
  <Shape xmlns="" ID="2il/UJ8J44GmI+KYPdagVTLEsw8=" pdftag="H2" isBookmarkSet="no" bookmark="yes" Order="_x0031_"/>
  <Shape xmlns="" ID="vv0BP7OwGygAG/PTTF7TGO9CaPU=" pdftag="P" isBookmarkSet="no" bookmark="no" Order="_x0032_"/>
  <Shape xmlns="" ID="jvp4LmpfQv6KWuUfyoc4Pf1+u7A=" pdftag="H2" isBookmarkSet="no" bookmark="yes" Order="_x0031_"/>
  <Shape xmlns="" ID="awE/U4H2qrWhueDxg8AxD7uOr1Q=" pdftag="P" isBookmarkSet="no" bookmark="no" Order="_x0032_"/>
  <Shape xmlns="" ID="LPchGBzwafkTTXWjECOTY5H3pzA=" pdftag="H2" isBookmarkSet="no" bookmark="yes" Order="_x0031_"/>
  <Shape xmlns="" ID="7GjTk0qzESiKmz/aNqJr9QWmuHs=" pdftag="P" isBookmarkSet="no" bookmark="no" Order="_x0032_"/>
  <Shape xmlns="" ID="9OqESmNzq1karIdlYoWTZDjKP0g=" pdftag="H2" isBookmarkSet="no" bookmark="yes" Order="_x0031_"/>
  <Shape xmlns="" ID="yVZigOyRIVvrfLG2sbSWAO+ZXxM="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IjKXfh6dxbzahfwiW7pFflKKDAM=" pdftag="P" isBookmarkSet="no" bookmark="no" Order="_x0032_"/>
  <Shape xmlns="" ID="YCgfd3svOtTcnLo6YDfBLLvtfz4=" pdftag="H2" isBookmarkSet="no" bookmark="yes" Order="_x0031_"/>
  <Shape xmlns="" ID="hHIJcCwL6gNaDN/ybv+QxlWfhKk=" pdftag="P" isBookmarkSet="no" bookmark="no" Order="_x0032_"/>
  <Shape xmlns="" ID="iuuRm6lfl//1qR3Vl519Cal3EK0=" pdftag="H2" isBookmarkSet="no" bookmark="yes" Order="_x0031_"/>
  <Shape xmlns="" ID="ISfqXLaKrUOf+ltmBXl0XC/9ra8=" pdftag="P" isBookmarkSet="no" bookmark="no" Order="_x0032_"/>
  <Shape xmlns="" ID="t8h0u1Hpb1NNQZwatULeFYnLNuA=" pdftag="H2" isBookmarkSet="no" bookmark="yes" Order="_x0031_"/>
  <Shape xmlns="" ID="TNT2hIhgL4/ZVi0s+LLh/UxYslo=" pdftag="P" isBookmarkSet="no" bookmark="no" Order="_x0032_"/>
  <Shape xmlns="" ID="0s8kveRAMkFh19entE4wu39SSiM=" pdftag="P" isBookmarkSet="no" bookmark="no" Order="_x0033_"/>
  <HyperLink xmlns="" ID="lKC7AsQR2LnfutCAY//hkJepCKA=83829789537.85_233.75" plainAltText="NoWrongDoor_x0040_acl.hhs.gov" language="" Lang=""/>
  <HyperLink xmlns="" ID="TFgiDCXcAEf16jjNn4zCDkWZpRM=1974046126424.26_348.95" plainAltText="http:_x002F__x002F_www.parentcenterhub.org_x002F_repository_x002F_ei-overview_x002F_" Lang=""/>
  <HyperLink xmlns="" ID="1OiJPkXTIwuKL9HVbiHd6EA6tpc=2055082889217.05_479.125" plainAltText="http:_x002F__x002F_www.pacer.org_x002F_tatra_x002F_planning_x002F_transitionemp.asp" Lang=""/>
  <HyperLink xmlns="" ID="vv0BP7OwGygAG/PTTF7TGO9CaPU=43145572440.3651_395.925" plainAltText="http:_x002F__x002F_www.cms.gov_x002F_Regulations-" Lang=""/>
  <HyperLink xmlns="" ID="vv0BP7OwGygAG/PTTF7TGO9CaPU=91656262473.2_426.325" plainAltText="andGuidance_x002F_Legislation_x002F_EHRIncentivePrograms_x002F_downloads_x002F_8_Transition_of_Care_Summary.pdf"/>
  <HyperLink xmlns="" ID="1OiJPkXTIwuKL9HVbiHd6EA6tpc=2055082889217.05_459.125" plainAltText="http:_x002F__x002F_www.pacer.org_x002F_tatra_x002F_planning_x002F_transitionemp.asp" Lang=""/>
</PAW>
</file>

<file path=customXml/itemProps1.xml><?xml version="1.0" encoding="utf-8"?>
<ds:datastoreItem xmlns:ds="http://schemas.openxmlformats.org/officeDocument/2006/customXml" ds:itemID="{D0A3444F-5C22-4F6E-AB03-928C6FB2AD6A}">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95</TotalTime>
  <Words>3197</Words>
  <Application>Microsoft Office PowerPoint</Application>
  <PresentationFormat>Widescreen</PresentationFormat>
  <Paragraphs>122</Paragraphs>
  <Slides>22</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Myriad Pro</vt:lpstr>
      <vt:lpstr>Myriad Pro Semibold</vt:lpstr>
      <vt:lpstr>Times New Roman</vt:lpstr>
      <vt:lpstr>Office Theme</vt:lpstr>
      <vt:lpstr>Who We Serve</vt:lpstr>
      <vt:lpstr>Introduction</vt:lpstr>
      <vt:lpstr>Welcome! (1/4)</vt:lpstr>
      <vt:lpstr>Welcome! (2/4)</vt:lpstr>
      <vt:lpstr>Welcome! (3/4) </vt:lpstr>
      <vt:lpstr>Welcome! (4/4)</vt:lpstr>
      <vt:lpstr>Early Intervention and Special Education (1/3)</vt:lpstr>
      <vt:lpstr>Early Intervention and Special Education (2/3)</vt:lpstr>
      <vt:lpstr>Early Intervention and Special Education (3/3)</vt:lpstr>
      <vt:lpstr>Transitioning from Youth to Adulthood (1/2)</vt:lpstr>
      <vt:lpstr>Transitioning from Youth to Adulthood (2/2)</vt:lpstr>
      <vt:lpstr>Transitional Care (1/2)</vt:lpstr>
      <vt:lpstr>Transitional Care (2/2)</vt:lpstr>
      <vt:lpstr>Transitioning from Military Service to Civilian Life (1/2)</vt:lpstr>
      <vt:lpstr>Transitioning from Military Service to Civilian Life (2/2)</vt:lpstr>
      <vt:lpstr>Older Adulthood (1/2)</vt:lpstr>
      <vt:lpstr>Older Adulthood (2/2)</vt:lpstr>
      <vt:lpstr>Transitioning from Institutions to Community Living (1/3)</vt:lpstr>
      <vt:lpstr>Transitioning from Institutions to Community Living (2/3)</vt:lpstr>
      <vt:lpstr>Transitioning from Institutions to Community Living (3/3)</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We Serve: Transitions Throughout the Lifespan</dc:title>
  <dc:subject>Person-Centered Counseling (PCC) Training Program</dc:subject>
  <dc:creator>Administration for Community Living (ACL)</dc:creator>
  <cp:keywords>PCC; NWD; transitions; lifespan; childhood; adolescence; military service; aging; adulthood</cp:keywords>
  <cp:lastModifiedBy>Chang, Rebecca</cp:lastModifiedBy>
  <cp:revision>13</cp:revision>
  <dcterms:created xsi:type="dcterms:W3CDTF">2019-09-09T20:25:02Z</dcterms:created>
  <dcterms:modified xsi:type="dcterms:W3CDTF">2019-12-24T22:24:13Z</dcterms:modified>
</cp:coreProperties>
</file>