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2"/>
  </p:notesMasterIdLst>
  <p:sldIdLst>
    <p:sldId id="256" r:id="rId3"/>
    <p:sldId id="275" r:id="rId4"/>
    <p:sldId id="257" r:id="rId5"/>
    <p:sldId id="274" r:id="rId6"/>
    <p:sldId id="266" r:id="rId7"/>
    <p:sldId id="258" r:id="rId8"/>
    <p:sldId id="267" r:id="rId9"/>
    <p:sldId id="259" r:id="rId10"/>
    <p:sldId id="268" r:id="rId11"/>
    <p:sldId id="260" r:id="rId12"/>
    <p:sldId id="261" r:id="rId13"/>
    <p:sldId id="269" r:id="rId14"/>
    <p:sldId id="262" r:id="rId15"/>
    <p:sldId id="263" r:id="rId16"/>
    <p:sldId id="264" r:id="rId17"/>
    <p:sldId id="270" r:id="rId18"/>
    <p:sldId id="271" r:id="rId19"/>
    <p:sldId id="265" r:id="rId20"/>
    <p:sldId id="272" r:id="rId2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3590" autoAdjust="0"/>
  </p:normalViewPr>
  <p:slideViewPr>
    <p:cSldViewPr snapToGrid="0">
      <p:cViewPr varScale="1">
        <p:scale>
          <a:sx n="62" d="100"/>
          <a:sy n="62" d="100"/>
        </p:scale>
        <p:origin x="9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30701D6F-DA8E-4AE6-A397-7A72152205A4}"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D503DC91-91F1-4313-80DA-5A55B5F17FCD}" type="slidenum">
              <a:rPr lang="en-US"/>
              <a:pPr>
                <a:defRPr/>
              </a:pPr>
              <a:t>‹#›</a:t>
            </a:fld>
            <a:endParaRPr lang="en-US"/>
          </a:p>
        </p:txBody>
      </p:sp>
    </p:spTree>
    <p:extLst>
      <p:ext uri="{BB962C8B-B14F-4D97-AF65-F5344CB8AC3E}">
        <p14:creationId xmlns:p14="http://schemas.microsoft.com/office/powerpoint/2010/main" val="8178641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Working in Collaboration with Others to Support the Person. This lesson is part of the course on Person-Centered Access to Long-Term Services and Supports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47C3998-D0A0-46D4-8336-EDDD696890BC}"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730706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1D4A575-648D-4646-BCD7-987642FB3877}"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4031678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Networking is going to help a Person-Centered Counseling professional be more successful. Networking includes building collaborative relationships with others. It is important to be familiar with a variety of people who can support community living for people of all ages and backgrounds. Networking can be done at any time. In fact, anytime you interact with a person in your community you can consider yourself to be networking. This should be an ongoing aspect of your professional growth.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2DAC91-7EC6-448B-AF85-B4CC05FCECA0}"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425611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Networking takes some time and practice, but it will increase your ability to be person-centered. On this page are some helpful tips for networking effectively. These tips will help you network with formal partners and informal partners.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093BA6-A816-441D-B055-B940622816C3}"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9159155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Networking is not always smooth and easy. Sometimes you will need to deal with conflict. When you are faced with these difficult situations, start with active listening strategies. Stay focused on the person you are supporting and don’t give up.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F0B8922-C503-4122-BC33-E334C28B857A}"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313942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F0B8922-C503-4122-BC33-E334C28B857A}"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1639638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F0B8922-C503-4122-BC33-E334C28B857A}"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7707570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Collaborating and networking are important parts of your job as a Person-Centered Counseling professional. Being proactive in building relationships and understanding your community can be help you do more for people.</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31C319-4FD5-45D6-A9DE-4F1737AABC26}"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2652864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31C319-4FD5-45D6-A9DE-4F1737AABC26}"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1530943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47C3998-D0A0-46D4-8336-EDDD696890BC}"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2264515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47C3998-D0A0-46D4-8336-EDDD696890BC}"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717524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Collaboration has not been a central part of health and human services in the past. However, there has been a lot of work done to improve collaborative efforts. Collaboration is a necessary component to meet the vision of a high-functioning No Wrong Door system. Collaboration between professionals must happen in order to reduce the feeling of fragmentation and complexity of these systems from the perspective of people seeking services.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CBA1ADC-78E8-48C1-83B8-3978861ED741}"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414385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CBA1ADC-78E8-48C1-83B8-3978861ED741}"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970474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In a No Wrong Door system, a Person-Centered Counseling professional must be aware of the roles of various professionals in the system and work well with them for the benefit of people seeking services. This helps to smooth the way for people as they navigate the system.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5DC08A-F38C-43A0-AC80-89C82D159612}"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39044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5DC08A-F38C-43A0-AC80-89C82D159612}"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2558126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Formal linkages are part of a No Wrong Door system. Formal linkages are when critical organizations have taken time to identify exactly how they will work together. They have established protocols and rules for collaborating through formal agreements. The purpose of formal linkages is to ensure the staff in these entities know about the functions of the No Wrong Door system. It ensures they have up-to-date information and tools for quickly identifying and referring individuals to the system. It is important for Person-Centered Counseling professionals to know about these formal partnerships and to cultivate relationships with the professionals that work within them.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CBB3C38-E251-4493-948B-5F6F305037CD}"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4018483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No Wrong Door system should be a major resource for health care systems and providers. It can quickly link people to a full range of community services and supports in a person-centered way. Formal linkages can help. However, not all partners can or need to be formal. Informal partnerships will also have a role in helping people stay in their communities and live well.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1D4A575-648D-4646-BCD7-987642FB3877}"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5043072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7737542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972867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475702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3832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4938287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0346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2407681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201334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904180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269099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246962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7229632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US" dirty="0" smtClean="0"/>
              <a:t>Person-Centered Access to Long-Term Services and Supports</a:t>
            </a:r>
          </a:p>
        </p:txBody>
      </p:sp>
      <p:sp>
        <p:nvSpPr>
          <p:cNvPr id="3075" name="Subtitle 2"/>
          <p:cNvSpPr>
            <a:spLocks noGrp="1"/>
          </p:cNvSpPr>
          <p:nvPr>
            <p:ph type="subTitle" idx="1"/>
          </p:nvPr>
        </p:nvSpPr>
        <p:spPr/>
        <p:txBody>
          <a:bodyPr/>
          <a:lstStyle/>
          <a:p>
            <a:r>
              <a:rPr lang="en-US" altLang="en-US" smtClean="0"/>
              <a:t>3 Working in Collaboration with Others to Support the Person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Formal Partnerships Within Long-Term Services and Supports (LTSS) Systems</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A No Wrong Door (NWD) system must establish some formal linkages (or partnerships) for LTSS coordination. Building collaborative relationships with professionals in these organizations is critical to ensuring seamless support for each person. PCC professionals will need to work well with transition coordinators, discharge planners, case managers, resources specialists, and others to minimize confusion and consistently support individuals in a person-centered way. This includes clarity about what each professional is doing to support the person. Because of their unique role, PCC professionals can be the very helpful in reducing the gaps between service entities. The development of a person-centered plan can support more seamless experiences. It is important to remember to keep the focus on the person’s goals and preferences at all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Informal Partnerships Within Long-Term Services and Supports (LTSS)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To provide person-centered support for community living requires connecting people appropriately to many resources in their communities. Housing and employment are often essential components. Culturally specific supports are necessary. Crisis transition is one thing, but school to adult life is a critical juncture as well. Reentry after prison or diversion support is another. As a PCC professional, you will benefit from relationships with informal partners. You do not need to know everything about every organization, but you should know that they exist and know how to find additional information as needed.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Informal Partnerships Within Long-Term Services and Supports (LTSS)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main difference between formal and informal partnerships is that formal partnerships will typically have agreements and protocols that you must follow. Informal partnerships will rely much more on the type of collaborative relationship you build with key contacts. Partnerships may not always be strictly formal or informal. Networking with both formal and informal partners will make your job easier and help to ensure consistency for the people you support.</a:t>
            </a:r>
          </a:p>
        </p:txBody>
      </p:sp>
    </p:spTree>
    <p:extLst>
      <p:ext uri="{BB962C8B-B14F-4D97-AF65-F5344CB8AC3E}">
        <p14:creationId xmlns:p14="http://schemas.microsoft.com/office/powerpoint/2010/main" val="2257800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Networking as Part of the Person-Centered Counseling (PCC) Professional Role</a:t>
            </a:r>
          </a:p>
        </p:txBody>
      </p:sp>
      <p:sp>
        <p:nvSpPr>
          <p:cNvPr id="14339" name="Content Placeholder 2"/>
          <p:cNvSpPr>
            <a:spLocks noGrp="1"/>
          </p:cNvSpPr>
          <p:nvPr>
            <p:ph idx="1"/>
          </p:nvPr>
        </p:nvSpPr>
        <p:spPr/>
        <p:txBody>
          <a:bodyPr/>
          <a:lstStyle/>
          <a:p>
            <a:pPr marL="0" indent="0">
              <a:buNone/>
            </a:pPr>
            <a:r>
              <a:rPr lang="en-US" altLang="en-US" dirty="0" smtClean="0"/>
              <a:t>Networking is the process of seeking information and developing personal contacts in the context of your goal. This should be a proactive approach for a PCC professional. Activities such as attending community resource fairs or simply being curious and interested in what others in the system do will make you more knowledgeable. You can also learn more as you research resources in response to supporting someone with a specific goal.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Tips for Networking Effectively </a:t>
            </a:r>
          </a:p>
        </p:txBody>
      </p:sp>
      <p:sp>
        <p:nvSpPr>
          <p:cNvPr id="16387" name="Content Placeholder 2"/>
          <p:cNvSpPr>
            <a:spLocks noGrp="1"/>
          </p:cNvSpPr>
          <p:nvPr>
            <p:ph idx="1"/>
          </p:nvPr>
        </p:nvSpPr>
        <p:spPr/>
        <p:txBody>
          <a:bodyPr/>
          <a:lstStyle/>
          <a:p>
            <a:pPr marL="0" indent="0">
              <a:buNone/>
            </a:pPr>
            <a:r>
              <a:rPr lang="en-US" altLang="en-US" dirty="0" smtClean="0"/>
              <a:t>Networking takes practice. It may come naturally to you or it may be less familiar. Here are some tips to get you started. These can be applied to both formal and informal partners.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Networking Challenges and Conflict Management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Networking is helpful in the Person-Centered Counseling (PCC) professional’s role. However, it can sometimes be difficult. Some organizations may struggle with turnover and your contact person may frequently change. This can be frustrating when you have spent time getting to know them. You may notice that not everyone uses person-centered practices. Someone may not appreciate or agree with your roles. You may try to resolve an issue and it may still get worse.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Networking Challenges and Conflict Management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When faced with any conflict between yourself and another person (professional, guardian, etc.) in how to arrange services and supports for person, stay focused. Remember that your job is to support the person first. Help the person maintain choice, direction, and control at all times. Your network is meant to support the person in achieving their goals for living.</a:t>
            </a:r>
          </a:p>
        </p:txBody>
      </p:sp>
    </p:spTree>
    <p:extLst>
      <p:ext uri="{BB962C8B-B14F-4D97-AF65-F5344CB8AC3E}">
        <p14:creationId xmlns:p14="http://schemas.microsoft.com/office/powerpoint/2010/main" val="369500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Networking Challenges and Conflict Management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Before working with other professionals, talk to the person seeking support first and ask how they would like to go about it. Would they like to contact the person directly and alone? Would they like you (or someone else) to reach out on their behalf? Would the person like to make the call with you? Do they need you to track details or support them in asking helpful questions? Your role is to support the person at each step, in whatever capacity the person desires. Be careful not to “hand someone off” to another professional. Always check in and offer to follow up to ensure that, when a person is moving forward with contacting others, they are getting the results they hoped for and intended.</a:t>
            </a:r>
          </a:p>
        </p:txBody>
      </p:sp>
    </p:spTree>
    <p:extLst>
      <p:ext uri="{BB962C8B-B14F-4D97-AF65-F5344CB8AC3E}">
        <p14:creationId xmlns:p14="http://schemas.microsoft.com/office/powerpoint/2010/main" val="187446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In the past, collaboration between professionals in different parts of the system was not a high priority, but it is central to the NWD system. </a:t>
            </a:r>
          </a:p>
          <a:p>
            <a:pPr fontAlgn="auto">
              <a:spcAft>
                <a:spcPts val="0"/>
              </a:spcAft>
              <a:defRPr/>
            </a:pPr>
            <a:r>
              <a:rPr lang="en-US" dirty="0" smtClean="0"/>
              <a:t>PCC professionals should seek to build relationships with both formal and informal partners. </a:t>
            </a:r>
          </a:p>
          <a:p>
            <a:pPr fontAlgn="auto">
              <a:spcAft>
                <a:spcPts val="0"/>
              </a:spcAft>
              <a:defRPr/>
            </a:pPr>
            <a:r>
              <a:rPr lang="en-US" dirty="0" smtClean="0"/>
              <a:t>Being proactive, listening to others, and setting goals will help you improve your networking skills. </a:t>
            </a:r>
          </a:p>
          <a:p>
            <a:pPr fontAlgn="auto">
              <a:spcAft>
                <a:spcPts val="0"/>
              </a:spcAft>
              <a:defRPr/>
            </a:pPr>
            <a:r>
              <a:rPr lang="en-US" dirty="0" smtClean="0"/>
              <a:t>Networking can be difficult sometimes. Remember to stay focused on the person you support and try to find ways for everyone to work together to meet the person’s goals.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(2/2) </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work effectively with a variety of people and entities (formally and informally) to ensure consistent, streamlined, and person-centered access to LTSS.</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a:t>
            </a:r>
            <a:r>
              <a:rPr lang="en-US" b="1" dirty="0" smtClean="0"/>
              <a:t>Objective</a:t>
            </a:r>
          </a:p>
          <a:p>
            <a:pPr marL="0" indent="0" fontAlgn="auto">
              <a:spcAft>
                <a:spcPts val="0"/>
              </a:spcAft>
              <a:buNone/>
              <a:defRPr/>
            </a:pPr>
            <a:r>
              <a:rPr lang="en-US" dirty="0" smtClean="0"/>
              <a:t>Directions</a:t>
            </a:r>
            <a:r>
              <a:rPr lang="en-US" dirty="0"/>
              <a:t>: Review the objective(s) on this page. </a:t>
            </a:r>
            <a:r>
              <a:rPr lang="en-US" dirty="0" smtClean="0"/>
              <a:t>Write </a:t>
            </a:r>
            <a:r>
              <a:rPr lang="en-US"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3083316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571920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Person-Centered Counseling (PCC) professionals are part of changing the experience of accessing long-term services and supports (LTSS). The current system often feels fragmented and difficult to navigate for people seeking assistance. PCC professionals help improve the sense of coordination by using person-centered practices to support streamlined access to appropriate resources.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In order to do this, PCC professionals need to cultivate professional relationships with others. This lesson provides the learner with an overview of how formal linkages in the No Wrong Door (NWD) system may influence their role. It will also introduce some of the informal partnerships that PCC professionals can cultivate. It describes the values of networking and offers tips on how to build strong relationships while providing person-centered support.</a:t>
            </a:r>
          </a:p>
        </p:txBody>
      </p:sp>
    </p:spTree>
    <p:extLst>
      <p:ext uri="{BB962C8B-B14F-4D97-AF65-F5344CB8AC3E}">
        <p14:creationId xmlns:p14="http://schemas.microsoft.com/office/powerpoint/2010/main" val="3122699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work effectively with a variety of people and entities (formally and informally) to ensure consistent, streamlined, and person-centered access to LTSS.</a:t>
            </a:r>
          </a:p>
        </p:txBody>
      </p:sp>
    </p:spTree>
    <p:extLst>
      <p:ext uri="{BB962C8B-B14F-4D97-AF65-F5344CB8AC3E}">
        <p14:creationId xmlns:p14="http://schemas.microsoft.com/office/powerpoint/2010/main" val="780872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Benefits of Collaboration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Collaboration with other professionals is a cornerstone to a strong NWD system. The following are some benefits of collaboration:</a:t>
            </a:r>
          </a:p>
          <a:p>
            <a:pPr fontAlgn="auto">
              <a:spcAft>
                <a:spcPts val="0"/>
              </a:spcAft>
              <a:defRPr/>
            </a:pPr>
            <a:r>
              <a:rPr lang="en-US" sz="2200" dirty="0" smtClean="0"/>
              <a:t>It supports streamlined access for people by ensuring that professionals are familiar with the components of the system and how they work and that they have strategies for simplifying these (for example, eligibility and applications, post-hospitalization follow-up, </a:t>
            </a:r>
            <a:r>
              <a:rPr lang="en-US" sz="2200" dirty="0" err="1" smtClean="0"/>
              <a:t>etc</a:t>
            </a:r>
            <a:r>
              <a:rPr lang="en-US" sz="2200" dirty="0" smtClean="0"/>
              <a:t>). </a:t>
            </a:r>
          </a:p>
          <a:p>
            <a:pPr fontAlgn="auto">
              <a:spcAft>
                <a:spcPts val="0"/>
              </a:spcAft>
              <a:defRPr/>
            </a:pPr>
            <a:r>
              <a:rPr lang="en-US" sz="2200" dirty="0" smtClean="0"/>
              <a:t>It supports coordinated, person-centered transitions by ensuring that the professional’s roles are clear, the person is comfortable and informed, and there are not gaps in support.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Benefits of Collaboration (2/2)</a:t>
            </a:r>
          </a:p>
        </p:txBody>
      </p:sp>
      <p:sp>
        <p:nvSpPr>
          <p:cNvPr id="3" name="Content Placeholder 2"/>
          <p:cNvSpPr>
            <a:spLocks noGrp="1"/>
          </p:cNvSpPr>
          <p:nvPr>
            <p:ph idx="1"/>
          </p:nvPr>
        </p:nvSpPr>
        <p:spPr/>
        <p:txBody>
          <a:bodyPr rtlCol="0">
            <a:normAutofit/>
          </a:bodyPr>
          <a:lstStyle/>
          <a:p>
            <a:pPr fontAlgn="auto">
              <a:spcAft>
                <a:spcPts val="0"/>
              </a:spcAft>
              <a:defRPr/>
            </a:pPr>
            <a:r>
              <a:rPr lang="en-US" sz="2200" dirty="0" smtClean="0"/>
              <a:t>It increases access to more person-centered services by ensuring professionals are aware of the implications and uses of various resources and choices. </a:t>
            </a:r>
          </a:p>
          <a:p>
            <a:pPr fontAlgn="auto">
              <a:spcAft>
                <a:spcPts val="0"/>
              </a:spcAft>
              <a:defRPr/>
            </a:pPr>
            <a:r>
              <a:rPr lang="en-US" sz="2200" dirty="0" smtClean="0"/>
              <a:t>It minimizes the burden on the person by reducing how much tracking and organizing of information they must do. It decreases their need to retell their story to multiple professionals.</a:t>
            </a:r>
          </a:p>
        </p:txBody>
      </p:sp>
    </p:spTree>
    <p:extLst>
      <p:ext uri="{BB962C8B-B14F-4D97-AF65-F5344CB8AC3E}">
        <p14:creationId xmlns:p14="http://schemas.microsoft.com/office/powerpoint/2010/main" val="2405752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The Person-Centered Counseling (PCC) Professional’s Role in Collaborating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You can make accessing Long-Term Services and Supports (LTSS) easier for people when you have strong ties to partners. When professionals consider the experience from the person’s view, they can consider how to reduce burden and confusion. A PCC professional will try to buffer people from a complex and fragmented system and try to move things along more quickly. This means PCC professionals must have a good ability to work with other professionals both in their own organization and in the community. They must not only work well with people who are part of an individual’s network. They must cultivate ongoing relationships with a variety of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The Person-Centered Counseling (PCC) Professional’s Role in Collaborating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This networking and collaborating can be through formal linkages with other entities that provide services for people needing information about LTSS. It can be through systems and processes within your own organization, such as between eligibility specialists and planners. It can also be through informal connections such as having contacts with a variety of service providers and community resources. Your connections and relationships can help streamline the process of gaining access to the resources that make the most sense to each person.</a:t>
            </a:r>
          </a:p>
        </p:txBody>
      </p:sp>
    </p:spTree>
    <p:extLst>
      <p:ext uri="{BB962C8B-B14F-4D97-AF65-F5344CB8AC3E}">
        <p14:creationId xmlns:p14="http://schemas.microsoft.com/office/powerpoint/2010/main" val="1533462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Qs2VoBP0R7eSkzNu5GvthvgfIE="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1AE638C0-EEB1-429E-8E93-89057EB4558D}">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23</TotalTime>
  <Words>2244</Words>
  <Application>Microsoft Office PowerPoint</Application>
  <PresentationFormat>Widescreen</PresentationFormat>
  <Paragraphs>86</Paragraphs>
  <Slides>19</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Myriad Pro</vt:lpstr>
      <vt:lpstr>Myriad Pro Semibold</vt:lpstr>
      <vt:lpstr>Times New Roman</vt:lpstr>
      <vt:lpstr>Office Theme</vt:lpstr>
      <vt:lpstr>Person-Centered Access to Long-Term Services and Supports</vt:lpstr>
      <vt:lpstr>Introduction</vt:lpstr>
      <vt:lpstr>Welcome! (1/3) </vt:lpstr>
      <vt:lpstr>Welcome! (2/3) </vt:lpstr>
      <vt:lpstr>Welcome! (3/3) </vt:lpstr>
      <vt:lpstr>Benefits of Collaboration (1/2)</vt:lpstr>
      <vt:lpstr>Benefits of Collaboration (2/2)</vt:lpstr>
      <vt:lpstr>The Person-Centered Counseling (PCC) Professional’s Role in Collaborating (1/2)</vt:lpstr>
      <vt:lpstr>The Person-Centered Counseling (PCC) Professional’s Role in Collaborating (2/2)</vt:lpstr>
      <vt:lpstr>Formal Partnerships Within Long-Term Services and Supports (LTSS) Systems</vt:lpstr>
      <vt:lpstr>Informal Partnerships Within Long-Term Services and Supports (LTSS) (1/2)</vt:lpstr>
      <vt:lpstr>Informal Partnerships Within Long-Term Services and Supports (LTSS) (2/2)</vt:lpstr>
      <vt:lpstr>Networking as Part of the Person-Centered Counseling (PCC) Professional Role</vt:lpstr>
      <vt:lpstr>Tips for Networking Effectively </vt:lpstr>
      <vt:lpstr>Networking Challenges and Conflict Management (1/3)</vt:lpstr>
      <vt:lpstr>Networking Challenges and Conflict Management (2/3)</vt:lpstr>
      <vt:lpstr>Networking Challenges and Conflict Management (3/3)</vt:lpstr>
      <vt:lpstr>Conclusion and Lesson Review (1/2)</vt:lpstr>
      <vt:lpstr>Conclusion and Lesson Review (2/2)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Access to Long-Term Services and Supports: Working in Collaboration with Others to Support the Person</dc:title>
  <dc:subject>Person-Centered Counseling (PCC) Training Program</dc:subject>
  <dc:creator>Administration for Community Living (ACL)</dc:creator>
  <cp:keywords>PCC; NWD; LTSS; collaboration; housing; employment; resources</cp:keywords>
  <cp:lastModifiedBy>Chang, Rebecca</cp:lastModifiedBy>
  <cp:revision>11</cp:revision>
  <dcterms:created xsi:type="dcterms:W3CDTF">2019-09-11T16:16:47Z</dcterms:created>
  <dcterms:modified xsi:type="dcterms:W3CDTF">2019-12-24T17:27:17Z</dcterms:modified>
</cp:coreProperties>
</file>