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6.xml" ContentType="application/vnd.openxmlformats-officedocument.them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3" r:id="rId4"/>
    <p:sldMasterId id="2147485671" r:id="rId5"/>
    <p:sldMasterId id="2147485691" r:id="rId6"/>
    <p:sldMasterId id="2147485704" r:id="rId7"/>
    <p:sldMasterId id="2147485717" r:id="rId8"/>
    <p:sldMasterId id="2147485730" r:id="rId9"/>
  </p:sldMasterIdLst>
  <p:notesMasterIdLst>
    <p:notesMasterId r:id="rId24"/>
  </p:notesMasterIdLst>
  <p:handoutMasterIdLst>
    <p:handoutMasterId r:id="rId25"/>
  </p:handoutMasterIdLst>
  <p:sldIdLst>
    <p:sldId id="383" r:id="rId10"/>
    <p:sldId id="434" r:id="rId11"/>
    <p:sldId id="424" r:id="rId12"/>
    <p:sldId id="430" r:id="rId13"/>
    <p:sldId id="431" r:id="rId14"/>
    <p:sldId id="432" r:id="rId15"/>
    <p:sldId id="433" r:id="rId16"/>
    <p:sldId id="425" r:id="rId17"/>
    <p:sldId id="426" r:id="rId18"/>
    <p:sldId id="427" r:id="rId19"/>
    <p:sldId id="428" r:id="rId20"/>
    <p:sldId id="429" r:id="rId21"/>
    <p:sldId id="417" r:id="rId22"/>
    <p:sldId id="423" r:id="rId23"/>
  </p:sldIdLst>
  <p:sldSz cx="12192000" cy="6858000"/>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4FF04-622F-9B87-74A1-6541E9168BCE}" name="Heller, Victoria" initials="HV" userId="S::Victoria.Heller@Lewin.com::9129ba33-1657-4471-8d7c-ff8f077a4d7a" providerId="AD"/>
  <p188:author id="{A3CA5D49-4600-6437-28F1-31533E659B9F}" name="Zontine, Catherine" initials="CZ" userId="S::Catherine.Zontine@Lewin.com::492668c8-561d-46ee-8642-20828fffbb69" providerId="AD"/>
  <p188:author id="{BA6C9786-E5F7-5A3D-BC64-867797FA27B8}" name="Patel, Ami (ACL)" initials="PA(" userId="S::Ami.Patel@acl.hhs.gov::f11360df-a01c-406a-99c7-c4bea124825b" providerId="AD"/>
  <p188:author id="{A2CFDDC4-5A9E-B0C2-D654-EF5AAE5A5338}" name="Katie Clark" initials="KC" userId="Katie Clark" providerId="None"/>
  <p188:author id="{B986B9F8-DC17-D787-BD83-96A9365598B2}" name="Avery, Emily" initials="EA" userId="S::emily.avery@Lewin.com::ca4cf624-3f82-469c-ac40-6ef18eb2f65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ristina Bowen" initials="CB" lastIdx="13" clrIdx="0">
    <p:extLst>
      <p:ext uri="{19B8F6BF-5375-455C-9EA6-DF929625EA0E}">
        <p15:presenceInfo xmlns:p15="http://schemas.microsoft.com/office/powerpoint/2012/main" userId="95c4d39a08cb9637" providerId="Windows Live"/>
      </p:ext>
    </p:extLst>
  </p:cmAuthor>
  <p:cmAuthor id="2" name="Roger Auerbach" initials="RA" lastIdx="8" clrIdx="1">
    <p:extLst>
      <p:ext uri="{19B8F6BF-5375-455C-9EA6-DF929625EA0E}">
        <p15:presenceInfo xmlns:p15="http://schemas.microsoft.com/office/powerpoint/2012/main" userId="Roger Auerbac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901722"/>
    <a:srgbClr val="FBBD60"/>
    <a:srgbClr val="F9A11B"/>
    <a:srgbClr val="97C9F7"/>
    <a:srgbClr val="DFEFFD"/>
    <a:srgbClr val="ECF5FE"/>
    <a:srgbClr val="083C6C"/>
    <a:srgbClr val="0A5090"/>
    <a:srgbClr val="F5E4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6616" autoAdjust="0"/>
  </p:normalViewPr>
  <p:slideViewPr>
    <p:cSldViewPr snapToGrid="0">
      <p:cViewPr>
        <p:scale>
          <a:sx n="70" d="100"/>
          <a:sy n="70" d="100"/>
        </p:scale>
        <p:origin x="512" y="-16"/>
      </p:cViewPr>
      <p:guideLst/>
    </p:cSldViewPr>
  </p:slideViewPr>
  <p:notesTextViewPr>
    <p:cViewPr>
      <p:scale>
        <a:sx n="1" d="1"/>
        <a:sy n="1" d="1"/>
      </p:scale>
      <p:origin x="0" y="0"/>
    </p:cViewPr>
  </p:notesTextViewPr>
  <p:sorterViewPr>
    <p:cViewPr>
      <p:scale>
        <a:sx n="100" d="100"/>
        <a:sy n="100" d="100"/>
      </p:scale>
      <p:origin x="0" y="-6977"/>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56" b="0" i="0" u="none" strike="noStrike" kern="1200" spc="0" baseline="0">
                <a:solidFill>
                  <a:schemeClr val="tx1">
                    <a:lumMod val="65000"/>
                    <a:lumOff val="35000"/>
                  </a:schemeClr>
                </a:solidFill>
                <a:latin typeface="+mn-lt"/>
                <a:ea typeface="+mn-ea"/>
                <a:cs typeface="+mn-cs"/>
              </a:defRPr>
            </a:pPr>
            <a:r>
              <a:rPr lang="en-US" sz="2000" dirty="0"/>
              <a:t>How easy</a:t>
            </a:r>
            <a:r>
              <a:rPr lang="en-US" sz="2000" baseline="0" dirty="0"/>
              <a:t> is it to find useful information about services to help with daily needs?</a:t>
            </a:r>
            <a:endParaRPr lang="en-US" sz="2000" dirty="0"/>
          </a:p>
        </c:rich>
      </c:tx>
      <c:overlay val="0"/>
      <c:spPr>
        <a:noFill/>
        <a:ln>
          <a:noFill/>
        </a:ln>
        <a:effectLst/>
      </c:spPr>
      <c:txPr>
        <a:bodyPr rot="0" spcFirstLastPara="1" vertOverflow="ellipsis" vert="horz" wrap="square" anchor="ctr" anchorCtr="1"/>
        <a:lstStyle/>
        <a:p>
          <a:pPr>
            <a:defRPr sz="1656"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Survey Responses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38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Very Hard</c:v>
                </c:pt>
                <c:pt idx="1">
                  <c:v>Hard</c:v>
                </c:pt>
                <c:pt idx="2">
                  <c:v>Easy</c:v>
                </c:pt>
                <c:pt idx="3">
                  <c:v>Very Easy</c:v>
                </c:pt>
              </c:strCache>
            </c:strRef>
          </c:cat>
          <c:val>
            <c:numRef>
              <c:f>Sheet1!$B$2:$B$5</c:f>
              <c:numCache>
                <c:formatCode>0%</c:formatCode>
                <c:ptCount val="4"/>
                <c:pt idx="0">
                  <c:v>0.5</c:v>
                </c:pt>
                <c:pt idx="1">
                  <c:v>0.21</c:v>
                </c:pt>
                <c:pt idx="2">
                  <c:v>0.16</c:v>
                </c:pt>
                <c:pt idx="3">
                  <c:v>0.13</c:v>
                </c:pt>
              </c:numCache>
            </c:numRef>
          </c:val>
          <c:extLst>
            <c:ext xmlns:c16="http://schemas.microsoft.com/office/drawing/2014/chart" uri="{C3380CC4-5D6E-409C-BE32-E72D297353CC}">
              <c16:uniqueId val="{00000000-1659-4B34-86D8-9325EF80A692}"/>
            </c:ext>
          </c:extLst>
        </c:ser>
        <c:dLbls>
          <c:dLblPos val="outEnd"/>
          <c:showLegendKey val="0"/>
          <c:showVal val="1"/>
          <c:showCatName val="0"/>
          <c:showSerName val="0"/>
          <c:showPercent val="0"/>
          <c:showBubbleSize val="0"/>
        </c:dLbls>
        <c:gapWidth val="219"/>
        <c:overlap val="-27"/>
        <c:axId val="1041123488"/>
        <c:axId val="389573408"/>
      </c:barChart>
      <c:catAx>
        <c:axId val="1041123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90" b="0" i="0" u="none" strike="noStrike" kern="1200" baseline="0">
                <a:solidFill>
                  <a:schemeClr val="tx1">
                    <a:lumMod val="65000"/>
                    <a:lumOff val="35000"/>
                  </a:schemeClr>
                </a:solidFill>
                <a:latin typeface="+mn-lt"/>
                <a:ea typeface="+mn-ea"/>
                <a:cs typeface="+mn-cs"/>
              </a:defRPr>
            </a:pPr>
            <a:endParaRPr lang="en-US"/>
          </a:p>
        </c:txPr>
        <c:crossAx val="389573408"/>
        <c:crosses val="autoZero"/>
        <c:auto val="1"/>
        <c:lblAlgn val="ctr"/>
        <c:lblOffset val="100"/>
        <c:noMultiLvlLbl val="0"/>
      </c:catAx>
      <c:valAx>
        <c:axId val="3895734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380" b="0" i="0" u="none" strike="noStrike" kern="1200" baseline="0">
                <a:solidFill>
                  <a:schemeClr val="tx1">
                    <a:lumMod val="65000"/>
                    <a:lumOff val="35000"/>
                  </a:schemeClr>
                </a:solidFill>
                <a:latin typeface="+mn-lt"/>
                <a:ea typeface="+mn-ea"/>
                <a:cs typeface="+mn-cs"/>
              </a:defRPr>
            </a:pPr>
            <a:endParaRPr lang="en-US"/>
          </a:p>
        </c:txPr>
        <c:crossAx val="10411234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380" baseline="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lumMod val="20000"/>
            <a:lumOff val="80000"/>
          </a:schemeClr>
        </a:solidFill>
      </dgm:spPr>
      <dgm:t>
        <a:bodyPr/>
        <a:lstStyle/>
        <a:p>
          <a:r>
            <a:rPr lang="en-US">
              <a:solidFill>
                <a:schemeClr val="accent4">
                  <a:lumMod val="50000"/>
                </a:schemeClr>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rgbClr val="0A5090"/>
        </a:solidFill>
      </dgm:spPr>
      <dgm:t>
        <a:bodyPr/>
        <a:lstStyle/>
        <a:p>
          <a:r>
            <a:rPr lang="en-US"/>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rgbClr val="0A5090"/>
        </a:solidFill>
      </dgm:spPr>
      <dgm:t>
        <a:bodyPr/>
        <a:lstStyle/>
        <a:p>
          <a:r>
            <a:rPr lang="en-US"/>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rgbClr val="0A5090"/>
        </a:solidFill>
      </dgm:spPr>
      <dgm:t>
        <a:bodyPr/>
        <a:lstStyle/>
        <a:p>
          <a:r>
            <a:rPr lang="en-US"/>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rgbClr val="0A5090"/>
        </a:solidFill>
      </dgm:spPr>
      <dgm:t>
        <a:bodyPr/>
        <a:lstStyle/>
        <a:p>
          <a:r>
            <a:rPr lang="en-US"/>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solidFill>
      </dgm:spPr>
      <dgm:t>
        <a:bodyPr/>
        <a:lstStyle/>
        <a:p>
          <a:r>
            <a:rPr lang="en-US">
              <a:solidFill>
                <a:schemeClr val="bg1"/>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chemeClr val="accent4">
            <a:lumMod val="20000"/>
            <a:lumOff val="80000"/>
          </a:schemeClr>
        </a:solidFill>
      </dgm:spPr>
      <dgm:t>
        <a:bodyPr/>
        <a:lstStyle/>
        <a:p>
          <a:r>
            <a:rPr lang="en-US">
              <a:solidFill>
                <a:schemeClr val="tx1"/>
              </a:solidFill>
            </a:rPr>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rgbClr val="0A5090"/>
        </a:solidFill>
      </dgm:spPr>
      <dgm:t>
        <a:bodyPr/>
        <a:lstStyle/>
        <a:p>
          <a:r>
            <a:rPr lang="en-US"/>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rgbClr val="0A5090"/>
        </a:solidFill>
      </dgm:spPr>
      <dgm:t>
        <a:bodyPr/>
        <a:lstStyle/>
        <a:p>
          <a:r>
            <a:rPr lang="en-US"/>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rgbClr val="0A5090"/>
        </a:solidFill>
      </dgm:spPr>
      <dgm:t>
        <a:bodyPr/>
        <a:lstStyle/>
        <a:p>
          <a:r>
            <a:rPr lang="en-US"/>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solidFill>
      </dgm:spPr>
      <dgm:t>
        <a:bodyPr/>
        <a:lstStyle/>
        <a:p>
          <a:r>
            <a:rPr lang="en-US">
              <a:solidFill>
                <a:schemeClr val="bg1"/>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chemeClr val="accent4"/>
        </a:solidFill>
      </dgm:spPr>
      <dgm:t>
        <a:bodyPr/>
        <a:lstStyle/>
        <a:p>
          <a:r>
            <a:rPr lang="en-US">
              <a:solidFill>
                <a:schemeClr val="bg1"/>
              </a:solidFill>
            </a:rPr>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chemeClr val="accent4">
            <a:lumMod val="20000"/>
            <a:lumOff val="80000"/>
          </a:schemeClr>
        </a:solidFill>
      </dgm:spPr>
      <dgm:t>
        <a:bodyPr/>
        <a:lstStyle/>
        <a:p>
          <a:r>
            <a:rPr lang="en-US">
              <a:solidFill>
                <a:schemeClr val="tx1"/>
              </a:solidFill>
            </a:rPr>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rgbClr val="0A5090"/>
        </a:solidFill>
      </dgm:spPr>
      <dgm:t>
        <a:bodyPr/>
        <a:lstStyle/>
        <a:p>
          <a:r>
            <a:rPr lang="en-US"/>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rgbClr val="0A5090"/>
        </a:solidFill>
      </dgm:spPr>
      <dgm:t>
        <a:bodyPr/>
        <a:lstStyle/>
        <a:p>
          <a:r>
            <a:rPr lang="en-US"/>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solidFill>
      </dgm:spPr>
      <dgm:t>
        <a:bodyPr/>
        <a:lstStyle/>
        <a:p>
          <a:r>
            <a:rPr lang="en-US">
              <a:solidFill>
                <a:schemeClr val="bg1"/>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chemeClr val="accent4"/>
        </a:solidFill>
      </dgm:spPr>
      <dgm:t>
        <a:bodyPr/>
        <a:lstStyle/>
        <a:p>
          <a:r>
            <a:rPr lang="en-US">
              <a:solidFill>
                <a:schemeClr val="bg1"/>
              </a:solidFill>
            </a:rPr>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chemeClr val="accent4"/>
        </a:solidFill>
      </dgm:spPr>
      <dgm:t>
        <a:bodyPr/>
        <a:lstStyle/>
        <a:p>
          <a:r>
            <a:rPr lang="en-US">
              <a:solidFill>
                <a:schemeClr val="bg1"/>
              </a:solidFill>
            </a:rPr>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chemeClr val="accent4">
            <a:lumMod val="20000"/>
            <a:lumOff val="80000"/>
          </a:schemeClr>
        </a:solidFill>
      </dgm:spPr>
      <dgm:t>
        <a:bodyPr/>
        <a:lstStyle/>
        <a:p>
          <a:r>
            <a:rPr lang="en-US">
              <a:solidFill>
                <a:schemeClr val="tx1"/>
              </a:solidFill>
            </a:rPr>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rgbClr val="0A5090"/>
        </a:solidFill>
      </dgm:spPr>
      <dgm:t>
        <a:bodyPr/>
        <a:lstStyle/>
        <a:p>
          <a:r>
            <a:rPr lang="en-US"/>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solidFill>
      </dgm:spPr>
      <dgm:t>
        <a:bodyPr/>
        <a:lstStyle/>
        <a:p>
          <a:r>
            <a:rPr lang="en-US">
              <a:solidFill>
                <a:schemeClr val="bg1"/>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chemeClr val="accent4"/>
        </a:solidFill>
      </dgm:spPr>
      <dgm:t>
        <a:bodyPr/>
        <a:lstStyle/>
        <a:p>
          <a:r>
            <a:rPr lang="en-US">
              <a:solidFill>
                <a:schemeClr val="bg1"/>
              </a:solidFill>
            </a:rPr>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chemeClr val="accent4"/>
        </a:solidFill>
      </dgm:spPr>
      <dgm:t>
        <a:bodyPr/>
        <a:lstStyle/>
        <a:p>
          <a:r>
            <a:rPr lang="en-US">
              <a:solidFill>
                <a:schemeClr val="bg1"/>
              </a:solidFill>
            </a:rPr>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chemeClr val="accent4"/>
        </a:solidFill>
      </dgm:spPr>
      <dgm:t>
        <a:bodyPr/>
        <a:lstStyle/>
        <a:p>
          <a:r>
            <a:rPr lang="en-US">
              <a:solidFill>
                <a:schemeClr val="bg1"/>
              </a:solidFill>
            </a:rPr>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chemeClr val="accent4">
            <a:lumMod val="20000"/>
            <a:lumOff val="80000"/>
          </a:schemeClr>
        </a:solidFill>
      </dgm:spPr>
      <dgm:t>
        <a:bodyPr/>
        <a:lstStyle/>
        <a:p>
          <a:r>
            <a:rPr lang="en-US">
              <a:solidFill>
                <a:schemeClr val="tx1"/>
              </a:solidFill>
            </a:rPr>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accent4">
                  <a:lumMod val="50000"/>
                </a:schemeClr>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5</a:t>
          </a:r>
        </a:p>
      </dsp:txBody>
      <dsp:txXfrm>
        <a:off x="6256569" y="0"/>
        <a:ext cx="1271374" cy="4092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tx1"/>
              </a:solidFill>
            </a:rPr>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5</a:t>
          </a:r>
        </a:p>
      </dsp:txBody>
      <dsp:txXfrm>
        <a:off x="6256569" y="0"/>
        <a:ext cx="1271374" cy="4092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tx1"/>
              </a:solidFill>
            </a:rPr>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5</a:t>
          </a:r>
        </a:p>
      </dsp:txBody>
      <dsp:txXfrm>
        <a:off x="6256569" y="0"/>
        <a:ext cx="1271374" cy="4092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tx1"/>
              </a:solidFill>
            </a:rPr>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t>Agenda Item 5</a:t>
          </a:r>
        </a:p>
      </dsp:txBody>
      <dsp:txXfrm>
        <a:off x="6256569" y="0"/>
        <a:ext cx="1271374" cy="4092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bg1"/>
              </a:solidFill>
            </a:rPr>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tx1"/>
              </a:solidFill>
            </a:rPr>
            <a:t>Agenda Item 5</a:t>
          </a:r>
        </a:p>
      </dsp:txBody>
      <dsp:txXfrm>
        <a:off x="6256569" y="0"/>
        <a:ext cx="1271374" cy="40920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6EC5A53-D863-4BC9-BB6B-B07C5BC85028}" type="datetimeFigureOut">
              <a:rPr lang="en-US"/>
              <a:pPr>
                <a:defRPr/>
              </a:pPr>
              <a:t>7/31/2024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EB7658FD-5707-4642-993F-2789CB6A1A67}"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58152982-4117-4E79-95A9-B970D65C1299}" type="datetimeFigureOut">
              <a:rPr lang="en-US"/>
              <a:pPr>
                <a:defRPr/>
              </a:pPr>
              <a:t>7/31/2024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3177" tIns="46589" rIns="93177" bIns="46589"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0CD1488D-5F6C-4DBF-9D9D-8896B79D166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52731FD-FEC8-41FD-BF22-9DB4F9CD9E85}" type="slidenum">
              <a:rPr lang="en-US" altLang="en-US" smtClean="0"/>
              <a:pPr fontAlgn="base">
                <a:spcBef>
                  <a:spcPct val="0"/>
                </a:spcBef>
                <a:spcAft>
                  <a:spcPct val="0"/>
                </a:spcAft>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From Nevada’s Mapping Deliverable:</a:t>
            </a:r>
          </a:p>
          <a:p>
            <a:endParaRPr lang="en-US" b="1" dirty="0"/>
          </a:p>
          <a:p>
            <a:r>
              <a:rPr lang="en-US" b="0" dirty="0"/>
              <a:t>Nevada’s No Wrong Door Map, indicating a potential NWD System User will need to take one of six paths to get into the NWD System – I&amp;R programs, government agencies, social connections and technology, community agencies, financial support services, and health care. From these six paths, Nevada has two paths to LTSS: The Division of Welfare and Supportive Services (DWSS) that determines financial eligibility, and the Aging and Disabilities Services Division (ADSD) that determines waiver eligibility. If not eligible for either, an individual must gain LTSS coverage through private insurance; if eligible, individuals in urban communities receive LTSS coverage through MCO, and individuals in rural communities or who are waiver eligible received fee-for-service LTSS coverage.</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10</a:t>
            </a:fld>
            <a:endParaRPr lang="en-US"/>
          </a:p>
        </p:txBody>
      </p:sp>
    </p:spTree>
    <p:extLst>
      <p:ext uri="{BB962C8B-B14F-4D97-AF65-F5344CB8AC3E}">
        <p14:creationId xmlns:p14="http://schemas.microsoft.com/office/powerpoint/2010/main" val="36693529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From New Hampshire DHHS Meeting Slide Deck:</a:t>
            </a:r>
          </a:p>
          <a:p>
            <a:endParaRPr lang="en-US" b="1" dirty="0"/>
          </a:p>
          <a:p>
            <a:r>
              <a:rPr lang="en-US" b="0" dirty="0"/>
              <a:t>Map showing the LTSS access points in New Hampshire, as identified by the mapping process under the Governance Grant and current as of September 2023. The green boxes indicate access points contracted by the New Hampshire Department of Health &amp; Human Services, while the blue boxes indicate other access points, including referral platforms, stakeholder facilitated access points, and informal access points. Referrals are indicated with arrows, all of which (except for informal referrals from friends, family, guardians, caregivers, or local newspapers) feed into NH Care Path, which is comprised of ServiceLink, DHHS District Offices, Area Agencies for Developmental Disabilities, and Community Mental Health Centers. Informal access points that do not feed directly into NH Care Path instead refer to NH Care Path access points (i.e., Care Path website, NH Easy website, 211).</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11</a:t>
            </a:fld>
            <a:endParaRPr lang="en-US"/>
          </a:p>
        </p:txBody>
      </p:sp>
    </p:spTree>
    <p:extLst>
      <p:ext uri="{BB962C8B-B14F-4D97-AF65-F5344CB8AC3E}">
        <p14:creationId xmlns:p14="http://schemas.microsoft.com/office/powerpoint/2010/main" val="581565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From Texas’ Mapping Deliverable:</a:t>
            </a:r>
          </a:p>
          <a:p>
            <a:endParaRPr lang="en-US" b="1" dirty="0"/>
          </a:p>
          <a:p>
            <a:r>
              <a:rPr lang="en-US" b="0" dirty="0"/>
              <a:t>Caregivers were asked to rank the problems they experienced in the NWD System as a major problem, a minor problem, or as not a problem. The problems identified as major most often were wait time for services being too long, the system being confusing, and that they are unsure of where to go for help. These were followed by not being eligible for services and there not being services available to meet needs. The last two problems were mostly identified as not being problems and were a fear of negative consequence for using a benefit and language barriers. Caregivers also rated a set of states regarding navigating the NWD System as below average, the top three being 1) it is not easy to find the help needed, 2) concerns about services are not handled in a timely manner, and 3) information provided is not consistent.</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12</a:t>
            </a:fld>
            <a:endParaRPr lang="en-US"/>
          </a:p>
        </p:txBody>
      </p:sp>
    </p:spTree>
    <p:extLst>
      <p:ext uri="{BB962C8B-B14F-4D97-AF65-F5344CB8AC3E}">
        <p14:creationId xmlns:p14="http://schemas.microsoft.com/office/powerpoint/2010/main" val="847377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PCC, Training, and Definitions</a:t>
            </a:r>
          </a:p>
          <a:p>
            <a:pPr marL="171450" indent="-171450">
              <a:buFont typeface="Arial" panose="020B0604020202020204" pitchFamily="34" charset="0"/>
              <a:buChar char="•"/>
            </a:pPr>
            <a:r>
              <a:rPr lang="en-US" b="0" dirty="0"/>
              <a:t>Variability in definitions for “person-centered counseling,” “options counseling,” “long-term services and supports” among states, as well as which organizations provide these service</a:t>
            </a:r>
          </a:p>
          <a:p>
            <a:pPr marL="171450" indent="-171450">
              <a:buFont typeface="Arial" panose="020B0604020202020204" pitchFamily="34" charset="0"/>
              <a:buChar char="•"/>
            </a:pPr>
            <a:r>
              <a:rPr lang="en-US" b="0" dirty="0"/>
              <a:t>Staff/personnel do not receive consistent training and are often unaware of existing resources; common training does not exist and PCC is provided inconsistently</a:t>
            </a:r>
          </a:p>
          <a:p>
            <a:pPr marL="171450" indent="-171450">
              <a:buFont typeface="Arial" panose="020B0604020202020204" pitchFamily="34" charset="0"/>
              <a:buChar char="•"/>
            </a:pPr>
            <a:r>
              <a:rPr lang="en-US" b="0" dirty="0"/>
              <a:t>Some individuals accessing systems do not receive person-centered planning services at all</a:t>
            </a:r>
          </a:p>
          <a:p>
            <a:pPr marL="171450" indent="-171450">
              <a:buFont typeface="Arial" panose="020B0604020202020204" pitchFamily="34" charset="0"/>
              <a:buChar char="•"/>
            </a:pPr>
            <a:r>
              <a:rPr lang="en-US" b="0" dirty="0"/>
              <a:t>No coordinated, consistent set of processes or definitions to guide primary access points in providing PCC, leading to disconnected and overwhelming experience for individuals accessing services</a:t>
            </a:r>
          </a:p>
          <a:p>
            <a:r>
              <a:rPr lang="en-US" b="1" dirty="0"/>
              <a:t>Updates to IT Systems for Sustainability</a:t>
            </a:r>
            <a:endParaRPr lang="en-US" b="0" dirty="0"/>
          </a:p>
          <a:p>
            <a:pPr marL="171450" indent="-171450">
              <a:buFont typeface="Arial" panose="020B0604020202020204" pitchFamily="34" charset="0"/>
              <a:buChar char="•"/>
            </a:pPr>
            <a:r>
              <a:rPr lang="en-US" b="0" dirty="0"/>
              <a:t>States have identified revamped IT infrastructure to streamline eligibility and ensure sustainability</a:t>
            </a:r>
          </a:p>
          <a:p>
            <a:pPr marL="171450" indent="-171450">
              <a:buFont typeface="Arial" panose="020B0604020202020204" pitchFamily="34" charset="0"/>
              <a:buChar char="•"/>
            </a:pPr>
            <a:r>
              <a:rPr lang="en-US" b="0" dirty="0"/>
              <a:t>Nevada working with Division of Welfare and Supportive Services to collapse multiple eligibility applications into single online application</a:t>
            </a:r>
          </a:p>
          <a:p>
            <a:pPr marL="171450" indent="-171450">
              <a:buFont typeface="Arial" panose="020B0604020202020204" pitchFamily="34" charset="0"/>
              <a:buChar char="•"/>
            </a:pPr>
            <a:r>
              <a:rPr lang="en-US" b="0" dirty="0"/>
              <a:t>Texas indicated no single IT system is used by all entities and no consistent policies for tracking, documenting, and following referrals impact their streamlined eligibility</a:t>
            </a:r>
          </a:p>
          <a:p>
            <a:r>
              <a:rPr lang="en-US" b="1" dirty="0"/>
              <a:t>Gaps in Referrals and Streamlined Access</a:t>
            </a:r>
          </a:p>
          <a:p>
            <a:pPr marL="171450" indent="-171450">
              <a:buFont typeface="Arial" panose="020B0604020202020204" pitchFamily="34" charset="0"/>
              <a:buChar char="•"/>
            </a:pPr>
            <a:r>
              <a:rPr lang="en-US" b="0" dirty="0"/>
              <a:t>States reported that consumers must tell their stories multiple times and speak to multiple people to get needed information and services</a:t>
            </a:r>
          </a:p>
          <a:p>
            <a:pPr marL="171450" indent="-171450">
              <a:buFont typeface="Arial" panose="020B0604020202020204" pitchFamily="34" charset="0"/>
              <a:buChar char="•"/>
            </a:pPr>
            <a:r>
              <a:rPr lang="en-US" b="0" dirty="0"/>
              <a:t>General siloed approach to IR&amp;A and referrals and often limited cross-systems knowledge of services and supports on the part of staff</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dirty="0"/>
              <a:t>Providers and organizations experience challenges receiving information about challenges from other agencies due to silos preventing information sharing – instances where a single person had multiple cases open across agencies to provide them services</a:t>
            </a:r>
          </a:p>
          <a:p>
            <a:pPr marL="171450" indent="-171450">
              <a:buFont typeface="Arial" panose="020B0604020202020204" pitchFamily="34" charset="0"/>
              <a:buChar char="•"/>
            </a:pPr>
            <a:r>
              <a:rPr lang="en-US" b="0" dirty="0"/>
              <a:t>Application processes are cumbersome and duplicative, and some consumers give up on receiving services rather than continuing through application process; individuals who need assistance completing paperwork are also often not assisted</a:t>
            </a:r>
          </a:p>
          <a:p>
            <a:r>
              <a:rPr lang="en-US" b="1" dirty="0"/>
              <a:t>Inconsistent Screening and Assessment</a:t>
            </a:r>
          </a:p>
          <a:p>
            <a:pPr marL="171450" indent="-171450">
              <a:buFont typeface="Arial" panose="020B0604020202020204" pitchFamily="34" charset="0"/>
              <a:buChar char="•"/>
            </a:pPr>
            <a:r>
              <a:rPr lang="en-US" b="0" dirty="0"/>
              <a:t>Access to services varied considerably by several metrics, including disability type, region, organization type contacted for services, the strength and experience of one’s case manager, and even search terms used online to find services</a:t>
            </a:r>
          </a:p>
          <a:p>
            <a:pPr marL="171450" indent="-171450">
              <a:buFont typeface="Arial" panose="020B0604020202020204" pitchFamily="34" charset="0"/>
              <a:buChar char="•"/>
            </a:pPr>
            <a:r>
              <a:rPr lang="en-US" b="0" dirty="0"/>
              <a:t>Different agencies have their own distinct processes for assisting individuals in accessing services and supports, and there’s often a lack of interoperability between these agencies</a:t>
            </a:r>
          </a:p>
          <a:p>
            <a:pPr marL="171450" indent="-171450">
              <a:buFont typeface="Arial" panose="020B0604020202020204" pitchFamily="34" charset="0"/>
              <a:buChar char="•"/>
            </a:pPr>
            <a:r>
              <a:rPr lang="en-US" b="0" dirty="0"/>
              <a:t>Where processes are in place for referrals, they have no uniformity or consistency across different agencies and access points</a:t>
            </a:r>
          </a:p>
          <a:p>
            <a:pPr marL="171450" indent="-171450">
              <a:buFont typeface="Arial" panose="020B0604020202020204" pitchFamily="34" charset="0"/>
              <a:buChar char="•"/>
            </a:pPr>
            <a:r>
              <a:rPr lang="en-US" b="0" dirty="0"/>
              <a:t>Processes to determine eligibility for different services and programs happen at different speeds (e.g., Medicaid, waiver programs)</a:t>
            </a:r>
            <a:endParaRPr lang="en-US" b="1" dirty="0"/>
          </a:p>
          <a:p>
            <a:r>
              <a:rPr lang="en-US" b="1" dirty="0"/>
              <a:t>Inadequate Workforce to Meet Needs</a:t>
            </a:r>
          </a:p>
          <a:p>
            <a:pPr marL="171450" indent="-171450">
              <a:buFont typeface="Arial" panose="020B0604020202020204" pitchFamily="34" charset="0"/>
              <a:buChar char="•"/>
            </a:pPr>
            <a:r>
              <a:rPr lang="en-US" b="0" dirty="0"/>
              <a:t>Challenges with access to services due to difficulty in matching staff capacity to demand for services, including for HCBS services</a:t>
            </a:r>
          </a:p>
          <a:p>
            <a:pPr marL="171450" indent="-171450">
              <a:buFont typeface="Arial" panose="020B0604020202020204" pitchFamily="34" charset="0"/>
              <a:buChar char="•"/>
            </a:pPr>
            <a:r>
              <a:rPr lang="en-US" b="0" dirty="0"/>
              <a:t>System may be staffed by undertrained personnel and plagued by high turnover rates, further exacerbating lack of experience and training</a:t>
            </a:r>
          </a:p>
          <a:p>
            <a:pPr marL="171450" indent="-171450">
              <a:buFont typeface="Arial" panose="020B0604020202020204" pitchFamily="34" charset="0"/>
              <a:buChar char="•"/>
            </a:pPr>
            <a:r>
              <a:rPr lang="en-US" b="0" dirty="0"/>
              <a:t>High volume of calls and referrals to AAAs mean that AAA staff are often overwhelmed</a:t>
            </a:r>
          </a:p>
          <a:p>
            <a:pPr marL="171450" indent="-171450">
              <a:buFont typeface="Arial" panose="020B0604020202020204" pitchFamily="34" charset="0"/>
              <a:buChar char="•"/>
            </a:pPr>
            <a:r>
              <a:rPr lang="en-US" b="0" dirty="0"/>
              <a:t>In some states, a lack of providers mean users have limited choice in service options once they are able to access LTSS</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13</a:t>
            </a:fld>
            <a:endParaRPr lang="en-US"/>
          </a:p>
        </p:txBody>
      </p:sp>
    </p:spTree>
    <p:extLst>
      <p:ext uri="{BB962C8B-B14F-4D97-AF65-F5344CB8AC3E}">
        <p14:creationId xmlns:p14="http://schemas.microsoft.com/office/powerpoint/2010/main" val="24803726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Governance (Grant)</a:t>
            </a:r>
          </a:p>
          <a:p>
            <a:pPr marL="171450" indent="-171450">
              <a:buFont typeface="Arial" panose="020B0604020202020204" pitchFamily="34" charset="0"/>
              <a:buChar char="•"/>
            </a:pPr>
            <a:r>
              <a:rPr lang="en-US" b="0" dirty="0"/>
              <a:t>Pie chart is based on grant updates received from grantees via 1:1 call or email</a:t>
            </a:r>
          </a:p>
          <a:p>
            <a:pPr marL="171450" indent="-171450">
              <a:buFont typeface="Arial" panose="020B0604020202020204" pitchFamily="34" charset="0"/>
              <a:buChar char="•"/>
            </a:pPr>
            <a:r>
              <a:rPr lang="en-US" b="0" dirty="0"/>
              <a:t>Seven grantees have a fully operational governing body based on updates TA Team has received from said grantees (CA, IN, NH, SC, TN, TX)</a:t>
            </a:r>
          </a:p>
          <a:p>
            <a:pPr marL="171450" indent="-171450">
              <a:buFont typeface="Arial" panose="020B0604020202020204" pitchFamily="34" charset="0"/>
              <a:buChar char="•"/>
            </a:pPr>
            <a:r>
              <a:rPr lang="en-US" b="0" dirty="0"/>
              <a:t>Three grantees (MO, NV, NC) are convening committees that they plan to have evolve into a fully operational governing body</a:t>
            </a:r>
          </a:p>
          <a:p>
            <a:pPr marL="171450" indent="-171450">
              <a:buFont typeface="Arial" panose="020B0604020202020204" pitchFamily="34" charset="0"/>
              <a:buChar char="•"/>
            </a:pPr>
            <a:r>
              <a:rPr lang="en-US" b="0" dirty="0"/>
              <a:t>One grantee (AK) does not yet have a fully operational governing body, although they are actively communicating with and plan to convene a governing body</a:t>
            </a:r>
          </a:p>
          <a:p>
            <a:endParaRPr lang="en-US" b="1" dirty="0"/>
          </a:p>
          <a:p>
            <a:r>
              <a:rPr lang="en-US" b="1" dirty="0"/>
              <a:t>Governance (Includes Housing)</a:t>
            </a:r>
          </a:p>
          <a:p>
            <a:pPr marL="171450" indent="-171450">
              <a:buFont typeface="Arial" panose="020B0604020202020204" pitchFamily="34" charset="0"/>
              <a:buChar char="•"/>
            </a:pPr>
            <a:r>
              <a:rPr lang="en-US" b="0" dirty="0"/>
              <a:t>Like Governance (Grant) chart, pie chart is based on grant updates received from grantees via 1:1 call or email</a:t>
            </a:r>
          </a:p>
          <a:p>
            <a:pPr marL="171450" indent="-171450">
              <a:buFont typeface="Arial" panose="020B0604020202020204" pitchFamily="34" charset="0"/>
              <a:buChar char="•"/>
            </a:pPr>
            <a:r>
              <a:rPr lang="en-US" b="0" dirty="0"/>
              <a:t>Four of the grantees have a governance structure that includes a housing agency (CA, IN, NH, TN)</a:t>
            </a:r>
          </a:p>
          <a:p>
            <a:pPr marL="171450" indent="-171450">
              <a:buFont typeface="Arial" panose="020B0604020202020204" pitchFamily="34" charset="0"/>
              <a:buChar char="•"/>
            </a:pPr>
            <a:r>
              <a:rPr lang="en-US" b="0" dirty="0"/>
              <a:t>Six of the grantees have a governance structure that does not include a housing agency (AK, MO, NV, NC, SC, TX)</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14</a:t>
            </a:fld>
            <a:endParaRPr lang="en-US"/>
          </a:p>
        </p:txBody>
      </p:sp>
    </p:spTree>
    <p:extLst>
      <p:ext uri="{BB962C8B-B14F-4D97-AF65-F5344CB8AC3E}">
        <p14:creationId xmlns:p14="http://schemas.microsoft.com/office/powerpoint/2010/main" val="408777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Triaging Caregiver Needs</a:t>
            </a:r>
          </a:p>
          <a:p>
            <a:pPr marL="171450" indent="-171450">
              <a:buFont typeface="Arial" panose="020B0604020202020204" pitchFamily="34" charset="0"/>
              <a:buChar char="•"/>
            </a:pPr>
            <a:r>
              <a:rPr lang="en-US" b="0" dirty="0"/>
              <a:t>Caregivers must tell their stories multiple times to receive information and services</a:t>
            </a:r>
          </a:p>
          <a:p>
            <a:pPr marL="171450" indent="-171450">
              <a:buFont typeface="Arial" panose="020B0604020202020204" pitchFamily="34" charset="0"/>
              <a:buChar char="•"/>
            </a:pPr>
            <a:r>
              <a:rPr lang="en-US" b="0" dirty="0"/>
              <a:t>Little effort exists to integrate caregiver support programs into broader LTSS System</a:t>
            </a:r>
          </a:p>
          <a:p>
            <a:pPr marL="171450" indent="-171450">
              <a:buFont typeface="Arial" panose="020B0604020202020204" pitchFamily="34" charset="0"/>
              <a:buChar char="•"/>
            </a:pPr>
            <a:r>
              <a:rPr lang="en-US" b="0" dirty="0"/>
              <a:t>Caregivers reported difficulty in finding assistance that is needed and that their concerns are not handled in a timely manner and facilitation of caregiver applications are required at every level</a:t>
            </a:r>
          </a:p>
          <a:p>
            <a:pPr marL="171450" indent="-171450">
              <a:buFont typeface="Arial" panose="020B0604020202020204" pitchFamily="34" charset="0"/>
              <a:buChar char="•"/>
            </a:pPr>
            <a:r>
              <a:rPr lang="en-US" b="0" dirty="0"/>
              <a:t>Providers indicated that having an assessment specific to caregivers (e.g., TCARE) has proven successful for their process</a:t>
            </a:r>
            <a:endParaRPr lang="en-US" b="1" dirty="0"/>
          </a:p>
          <a:p>
            <a:r>
              <a:rPr lang="en-US" b="1" dirty="0"/>
              <a:t>Caregiver System Access</a:t>
            </a:r>
          </a:p>
          <a:p>
            <a:pPr marL="171450" indent="-171450">
              <a:buFont typeface="Arial" panose="020B0604020202020204" pitchFamily="34" charset="0"/>
              <a:buChar char="•"/>
            </a:pPr>
            <a:r>
              <a:rPr lang="en-US" b="0" dirty="0"/>
              <a:t>Caregivers often to not see themselves as someone who needs, is eligible for, or should access LTSS, and there is stigma around accessing these services in some cases</a:t>
            </a:r>
          </a:p>
          <a:p>
            <a:pPr marL="171450" indent="-171450">
              <a:buFont typeface="Arial" panose="020B0604020202020204" pitchFamily="34" charset="0"/>
              <a:buChar char="•"/>
            </a:pPr>
            <a:r>
              <a:rPr lang="en-US" b="0" dirty="0"/>
              <a:t>When caregivers do want to access services, they do not know what is available and do not know where to go for help</a:t>
            </a:r>
          </a:p>
          <a:p>
            <a:pPr marL="171450" indent="-171450">
              <a:buFont typeface="Arial" panose="020B0604020202020204" pitchFamily="34" charset="0"/>
              <a:buChar char="•"/>
            </a:pPr>
            <a:r>
              <a:rPr lang="en-US" b="0" dirty="0"/>
              <a:t>Difficulty navigating system and finding information because of limited time availability, due to responsibilities, work, essential daily tasks</a:t>
            </a:r>
          </a:p>
          <a:p>
            <a:pPr marL="171450" indent="-171450">
              <a:buFont typeface="Arial" panose="020B0604020202020204" pitchFamily="34" charset="0"/>
              <a:buChar char="•"/>
            </a:pPr>
            <a:r>
              <a:rPr lang="en-US" b="0" dirty="0"/>
              <a:t>Caregivers often delay identifying themselves as caregivers until they are already into the system, and often do not seek services until they are in a crisis; in both instances, these add a layer of complexity to their case and make finding services more difficult</a:t>
            </a:r>
          </a:p>
          <a:p>
            <a:r>
              <a:rPr lang="en-US" b="1" dirty="0"/>
              <a:t>Lack of Trust in System</a:t>
            </a:r>
          </a:p>
          <a:p>
            <a:pPr marL="171450" indent="-171450">
              <a:buFont typeface="Arial" panose="020B0604020202020204" pitchFamily="34" charset="0"/>
              <a:buChar char="•"/>
            </a:pPr>
            <a:r>
              <a:rPr lang="en-US" b="0" dirty="0"/>
              <a:t>Caregivers consider LTSS System difficult to navigate and challenging to find information from</a:t>
            </a:r>
          </a:p>
          <a:p>
            <a:pPr marL="171450" indent="-171450">
              <a:buFont typeface="Arial" panose="020B0604020202020204" pitchFamily="34" charset="0"/>
              <a:buChar char="•"/>
            </a:pPr>
            <a:r>
              <a:rPr lang="en-US" b="0" dirty="0"/>
              <a:t>Lack of support for caregivers in finding and choosing appropriate services</a:t>
            </a:r>
          </a:p>
          <a:p>
            <a:pPr marL="171450" indent="-171450">
              <a:buFont typeface="Arial" panose="020B0604020202020204" pitchFamily="34" charset="0"/>
              <a:buChar char="•"/>
            </a:pPr>
            <a:r>
              <a:rPr lang="en-US" b="0" dirty="0"/>
              <a:t>Lack of follow-up by agencies who were contacted for assistance by caregivers</a:t>
            </a:r>
          </a:p>
          <a:p>
            <a:pPr marL="171450" indent="-171450">
              <a:buFont typeface="Arial" panose="020B0604020202020204" pitchFamily="34" charset="0"/>
              <a:buChar char="•"/>
            </a:pPr>
            <a:r>
              <a:rPr lang="en-US" b="0" dirty="0"/>
              <a:t>Caregivers indicated staff were often not forthcoming and did not provide needed information, forcing caregivers to rely on informal networks for information and support</a:t>
            </a:r>
            <a:endParaRPr lang="en-US" b="1" dirty="0"/>
          </a:p>
          <a:p>
            <a:r>
              <a:rPr lang="en-US" b="1" dirty="0"/>
              <a:t>Family/Consumer Network Reliance</a:t>
            </a:r>
          </a:p>
          <a:p>
            <a:pPr marL="171450" indent="-171450">
              <a:buFont typeface="Arial" panose="020B0604020202020204" pitchFamily="34" charset="0"/>
              <a:buChar char="•"/>
            </a:pPr>
            <a:r>
              <a:rPr lang="en-US" b="0" dirty="0"/>
              <a:t>Caregivers indicated staff were often not forthcoming and did not provide needed information, forcing caregivers to rely on informal networks for information and support</a:t>
            </a:r>
            <a:endParaRPr lang="en-US" b="1" dirty="0"/>
          </a:p>
          <a:p>
            <a:pPr marL="171450" indent="-171450">
              <a:buFont typeface="Arial" panose="020B0604020202020204" pitchFamily="34" charset="0"/>
              <a:buChar char="•"/>
            </a:pPr>
            <a:r>
              <a:rPr lang="en-US" b="0" dirty="0"/>
              <a:t>Caregivers in some states rely heavily on word of mouth and advocacy networks to learn about and access needed services</a:t>
            </a:r>
          </a:p>
          <a:p>
            <a:pPr marL="171450" indent="-171450">
              <a:buFont typeface="Arial" panose="020B0604020202020204" pitchFamily="34" charset="0"/>
              <a:buChar char="•"/>
            </a:pPr>
            <a:r>
              <a:rPr lang="en-US" b="0" dirty="0"/>
              <a:t>Caregivers often rely on the internet or websites, friends and family members, and disability service organizations for information and to learn about services</a:t>
            </a:r>
          </a:p>
          <a:p>
            <a:r>
              <a:rPr lang="en-US" b="1" dirty="0"/>
              <a:t>Screening and Assessment Processes/Tools</a:t>
            </a:r>
          </a:p>
          <a:p>
            <a:pPr marL="171450" indent="-171450">
              <a:buFont typeface="Arial" panose="020B0604020202020204" pitchFamily="34" charset="0"/>
              <a:buChar char="•"/>
            </a:pPr>
            <a:r>
              <a:rPr lang="en-US" b="0" dirty="0"/>
              <a:t>Limited infrastructure in place to support caregivers – intake and screening protocols often do not ask about family caregivers</a:t>
            </a:r>
          </a:p>
          <a:p>
            <a:pPr marL="171450" indent="-171450">
              <a:buFont typeface="Arial" panose="020B0604020202020204" pitchFamily="34" charset="0"/>
              <a:buChar char="•"/>
            </a:pPr>
            <a:r>
              <a:rPr lang="en-US" b="0" dirty="0"/>
              <a:t>Caregivers face challenges specific to finding information and assistance when moving between different states with different benefits</a:t>
            </a:r>
          </a:p>
          <a:p>
            <a:pPr marL="171450" indent="-171450">
              <a:buFont typeface="Arial" panose="020B0604020202020204" pitchFamily="34" charset="0"/>
              <a:buChar char="•"/>
            </a:pPr>
            <a:r>
              <a:rPr lang="en-US" b="0" dirty="0"/>
              <a:t>Information provided to caregivers is often not consistent</a:t>
            </a:r>
          </a:p>
          <a:p>
            <a:pPr marL="171450" indent="-171450">
              <a:buFont typeface="Arial" panose="020B0604020202020204" pitchFamily="34" charset="0"/>
              <a:buChar char="•"/>
            </a:pPr>
            <a:r>
              <a:rPr lang="en-US" b="0" dirty="0"/>
              <a:t>Where standardized assessments and support planning processes are used, they collect limited information on caregivers and may not include them in support plans</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2</a:t>
            </a:fld>
            <a:endParaRPr lang="en-US"/>
          </a:p>
        </p:txBody>
      </p:sp>
    </p:spTree>
    <p:extLst>
      <p:ext uri="{BB962C8B-B14F-4D97-AF65-F5344CB8AC3E}">
        <p14:creationId xmlns:p14="http://schemas.microsoft.com/office/powerpoint/2010/main" val="3405757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From California’s Mapping Deliverable:</a:t>
            </a:r>
          </a:p>
          <a:p>
            <a:endParaRPr lang="en-US" dirty="0"/>
          </a:p>
          <a:p>
            <a:r>
              <a:rPr lang="en-US" dirty="0"/>
              <a:t>California’s maps demonstrate the aging and disability network’s geographic coverage by organization type including AAAs, CRCs, ILCs, and ADRCs. During mapping, CA identified that paid and unpaid caregivers play a critical role in providing support to older adults and people with disabilities and the A&amp;D NWD System should be designed with consumers and caregivers at the center. </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3</a:t>
            </a:fld>
            <a:endParaRPr lang="en-US"/>
          </a:p>
        </p:txBody>
      </p:sp>
    </p:spTree>
    <p:extLst>
      <p:ext uri="{BB962C8B-B14F-4D97-AF65-F5344CB8AC3E}">
        <p14:creationId xmlns:p14="http://schemas.microsoft.com/office/powerpoint/2010/main" val="2239793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0E8FCB-5814-D6C5-56DB-AF61AC44FC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A679F8-A299-2B35-F981-06D0836A24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E8CB5D-18F4-D2C7-1D46-39E138EF300F}"/>
              </a:ext>
            </a:extLst>
          </p:cNvPr>
          <p:cNvSpPr>
            <a:spLocks noGrp="1"/>
          </p:cNvSpPr>
          <p:nvPr>
            <p:ph type="body" idx="1"/>
          </p:nvPr>
        </p:nvSpPr>
        <p:spPr/>
        <p:txBody>
          <a:bodyPr/>
          <a:lstStyle/>
          <a:p>
            <a:r>
              <a:rPr lang="en-US" sz="1200" b="1" i="0" u="none" strike="noStrike" baseline="0" dirty="0">
                <a:solidFill>
                  <a:srgbClr val="000000"/>
                </a:solidFill>
                <a:latin typeface="Calibri Light" panose="020F0302020204030204" pitchFamily="34" charset="0"/>
              </a:rPr>
              <a:t>From Indiana’s mapping Deliverable: </a:t>
            </a:r>
          </a:p>
          <a:p>
            <a:endParaRPr lang="en-US" sz="1200" b="0" i="0" u="none" strike="noStrike" baseline="0" dirty="0">
              <a:solidFill>
                <a:srgbClr val="000000"/>
              </a:solidFill>
              <a:latin typeface="Calibri Light" panose="020F0302020204030204" pitchFamily="34" charset="0"/>
            </a:endParaRPr>
          </a:p>
          <a:p>
            <a:r>
              <a:rPr lang="en-US" sz="1200" b="0" i="0" u="none" strike="noStrike" baseline="0" dirty="0">
                <a:solidFill>
                  <a:srgbClr val="000000"/>
                </a:solidFill>
                <a:latin typeface="Calibri Light" panose="020F0302020204030204" pitchFamily="34" charset="0"/>
              </a:rPr>
              <a:t>Referral Relationships </a:t>
            </a:r>
          </a:p>
          <a:p>
            <a:r>
              <a:rPr lang="en-US" sz="1200" b="0" i="0" u="none" strike="noStrike" baseline="0" dirty="0">
                <a:solidFill>
                  <a:srgbClr val="000000"/>
                </a:solidFill>
                <a:latin typeface="Calibri" panose="020F0502020204030204" pitchFamily="34" charset="0"/>
              </a:rPr>
              <a:t>The yellow arrows represent the information and referral relationships and pathways within Indiana NWD System. In a truly No Wrong Door System, information would move between doors as people looking to gain information and access services were moved from door to door. What is important to note in this map is the number and direction of the dotted yellow lines, as these indicate pathways/relationships that do not consistently work well and that are in need of strengthening. In particular, the number of dotted pathways to the gateway doors from other community doors and the dotted lines from gateway doors back out to needed services indicates there is opportunity for improvement in the visibility of the gateway doors of the NWD System and in their ability to smoothly connect people to services once their needs have been assessed. </a:t>
            </a:r>
          </a:p>
          <a:p>
            <a:endParaRPr lang="en-US" sz="1200" b="0" i="0" u="none" strike="noStrike" baseline="0" dirty="0">
              <a:solidFill>
                <a:srgbClr val="000000"/>
              </a:solidFill>
              <a:latin typeface="Calibri Light" panose="020F0302020204030204" pitchFamily="34" charset="0"/>
            </a:endParaRPr>
          </a:p>
          <a:p>
            <a:r>
              <a:rPr lang="en-US" sz="1200" b="0" i="0" u="none" strike="noStrike" baseline="0" dirty="0">
                <a:solidFill>
                  <a:srgbClr val="000000"/>
                </a:solidFill>
                <a:latin typeface="Calibri Light" panose="020F0302020204030204" pitchFamily="34" charset="0"/>
              </a:rPr>
              <a:t>Eligibility Processes </a:t>
            </a:r>
          </a:p>
          <a:p>
            <a:r>
              <a:rPr lang="en-US" sz="1200" b="0" i="0" u="none" strike="noStrike" baseline="0" dirty="0">
                <a:solidFill>
                  <a:srgbClr val="000000"/>
                </a:solidFill>
                <a:latin typeface="Calibri" panose="020F0502020204030204" pitchFamily="34" charset="0"/>
              </a:rPr>
              <a:t>As indicated by the color coding on pathways, financial eligibility and functional eligibility for programs happen at and between different parts of the system. Multiple stakeholders discussed that these processes do not move concurrently or in similar time frames, making the process of obtaining services challenging. Additionally, both caregivers and providers have mentioned that the closed loop of ensuring involved doors are informed when both eligibility determinations have been completed and services can/did begin needs to be strengthened. </a:t>
            </a:r>
            <a:endParaRPr lang="en-US" dirty="0"/>
          </a:p>
        </p:txBody>
      </p:sp>
      <p:sp>
        <p:nvSpPr>
          <p:cNvPr id="4" name="Slide Number Placeholder 3">
            <a:extLst>
              <a:ext uri="{FF2B5EF4-FFF2-40B4-BE49-F238E27FC236}">
                <a16:creationId xmlns:a16="http://schemas.microsoft.com/office/drawing/2014/main" id="{53AAAFEC-7269-B599-69F6-B1D9CD8349E1}"/>
              </a:ext>
            </a:extLst>
          </p:cNvPr>
          <p:cNvSpPr>
            <a:spLocks noGrp="1"/>
          </p:cNvSpPr>
          <p:nvPr>
            <p:ph type="sldNum" sz="quarter" idx="5"/>
          </p:nvPr>
        </p:nvSpPr>
        <p:spPr/>
        <p:txBody>
          <a:bodyPr/>
          <a:lstStyle/>
          <a:p>
            <a:pPr>
              <a:defRPr/>
            </a:pPr>
            <a:fld id="{0CD1488D-5F6C-4DBF-9D9D-8896B79D1660}" type="slidenum">
              <a:rPr lang="en-US" smtClean="0"/>
              <a:pPr>
                <a:defRPr/>
              </a:pPr>
              <a:t>4</a:t>
            </a:fld>
            <a:endParaRPr lang="en-US"/>
          </a:p>
        </p:txBody>
      </p:sp>
    </p:spTree>
    <p:extLst>
      <p:ext uri="{BB962C8B-B14F-4D97-AF65-F5344CB8AC3E}">
        <p14:creationId xmlns:p14="http://schemas.microsoft.com/office/powerpoint/2010/main" val="3676445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From North Carolina Mapping Deliverable:</a:t>
            </a:r>
          </a:p>
          <a:p>
            <a:endParaRPr lang="en-US" dirty="0"/>
          </a:p>
          <a:p>
            <a:r>
              <a:rPr lang="en-US" dirty="0"/>
              <a:t>North Carolina’s Caregiver Access Pathways Map demonstrates the pathways caregivers take when seeking access to services and supports. NC created summary categories for each initial step and you can follow the arrows from each of these initial access points to their subsequent steps on their journey. 41% of caregivers began with a Personal/Community connection as they sought assistance. These included friends with similar (or not) experiences, support groups and faith communities. The Private Sector category, which includes primary care providers, pharmacists, nursing homes, cleaners and Certified Nursing Assistants (CNAs), accounted for 18% of caregivers' entry points. 41% of caregivers had initial contact with the Government in some way. This category includes local health departments (LHDs), NCATP, Area Agencies on Aging, Money Follow the Person, Medicaid, Medicare, Congressional representatives and Town Council members. In the box to the right, are listed the types of services received by caregivers within each category. </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5</a:t>
            </a:fld>
            <a:endParaRPr lang="en-US"/>
          </a:p>
        </p:txBody>
      </p:sp>
    </p:spTree>
    <p:extLst>
      <p:ext uri="{BB962C8B-B14F-4D97-AF65-F5344CB8AC3E}">
        <p14:creationId xmlns:p14="http://schemas.microsoft.com/office/powerpoint/2010/main" val="3624086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From South Carolina Mapping Deliverable:</a:t>
            </a:r>
          </a:p>
          <a:p>
            <a:endParaRPr lang="en-US" dirty="0"/>
          </a:p>
          <a:p>
            <a:r>
              <a:rPr lang="en-US" dirty="0"/>
              <a:t>South Carolina’s Customer Journey Maps demonstrate the access points, including the barriers and successes of these access points, that a member of the identified target population may experience in accessing LTSS in South Carolina. The depicted journey on the slide is for a caregiver without services, who is unaware of available services but would like to receive services and has unsuccessfully pursued them in the past. Identified barriers for this caregiver are bureaucratic barriers regarding paperwork, not being aware of what services are available or needed, and not considering herself eligible for services. Desired services are identified as respite, support groups, caregiver training/education, and counseling/therapy. In addition to this caregiver map, South Carolina has created caregiver maps for the following target populations as well:</a:t>
            </a:r>
          </a:p>
          <a:p>
            <a:pPr marL="171450" indent="-171450">
              <a:buFont typeface="Arial" panose="020B0604020202020204" pitchFamily="34" charset="0"/>
              <a:buChar char="•"/>
            </a:pPr>
            <a:r>
              <a:rPr lang="en-US" dirty="0"/>
              <a:t>Caregiver with services</a:t>
            </a:r>
          </a:p>
          <a:p>
            <a:pPr marL="171450" indent="-171450">
              <a:buFont typeface="Arial" panose="020B0604020202020204" pitchFamily="34" charset="0"/>
              <a:buChar char="•"/>
            </a:pPr>
            <a:r>
              <a:rPr lang="en-US" dirty="0"/>
              <a:t>Older adult with services</a:t>
            </a:r>
          </a:p>
          <a:p>
            <a:pPr marL="171450" indent="-171450">
              <a:buFont typeface="Arial" panose="020B0604020202020204" pitchFamily="34" charset="0"/>
              <a:buChar char="•"/>
            </a:pPr>
            <a:r>
              <a:rPr lang="en-US" dirty="0"/>
              <a:t>Adult with disabilities with services</a:t>
            </a:r>
          </a:p>
          <a:p>
            <a:pPr marL="171450" indent="-171450">
              <a:buFont typeface="Arial" panose="020B0604020202020204" pitchFamily="34" charset="0"/>
              <a:buChar char="•"/>
            </a:pPr>
            <a:r>
              <a:rPr lang="en-US" dirty="0"/>
              <a:t>Adult with disabilities without services</a:t>
            </a:r>
          </a:p>
          <a:p>
            <a:pPr marL="171450" indent="-171450">
              <a:buFont typeface="Arial" panose="020B0604020202020204" pitchFamily="34" charset="0"/>
              <a:buChar char="•"/>
            </a:pPr>
            <a:r>
              <a:rPr lang="en-US" dirty="0"/>
              <a:t>Older adult without services</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6</a:t>
            </a:fld>
            <a:endParaRPr lang="en-US"/>
          </a:p>
        </p:txBody>
      </p:sp>
    </p:spTree>
    <p:extLst>
      <p:ext uri="{BB962C8B-B14F-4D97-AF65-F5344CB8AC3E}">
        <p14:creationId xmlns:p14="http://schemas.microsoft.com/office/powerpoint/2010/main" val="1871370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graph was created from data included in Tennessee’s narrative and displays the answer to a question posed to 232 respondents who answered their Stakeholder Survey. This survey was targeted to consumers, caregivers, and families, specifically the consumers who called into the toll-free line for TCAD or AAAD assistance. The question posed, “How easy is it to find useful information about services to help with daily needs?” provided four possible answers: Very Hard, Hard, Easy, and Very Easy. The graph displays the difficulty consumers in Tennessee reported feeling in finding information regarding services for daily needs, with half of respondents indicating finding this information was very hard, and just under a quarter reporting it as hard. Only 16% of respondents reported finding this information as “easy,” while just 13% of respondents reported finding such information as “very easy.”</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7</a:t>
            </a:fld>
            <a:endParaRPr lang="en-US"/>
          </a:p>
        </p:txBody>
      </p:sp>
    </p:spTree>
    <p:extLst>
      <p:ext uri="{BB962C8B-B14F-4D97-AF65-F5344CB8AC3E}">
        <p14:creationId xmlns:p14="http://schemas.microsoft.com/office/powerpoint/2010/main" val="2588709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dirty="0">
                <a:effectLst/>
                <a:latin typeface="Garamond" panose="02020404030301010803" pitchFamily="18" charset="0"/>
                <a:ea typeface="Times New Roman" panose="02020603050405020304" pitchFamily="18" charset="0"/>
                <a:cs typeface="Times New Roman" panose="02020603050405020304" pitchFamily="18" charset="0"/>
              </a:rPr>
              <a:t>From Alaska’s Memo: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dirty="0">
              <a:effectLst/>
              <a:latin typeface="Garamond" panose="02020404030301010803"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Garamond" panose="02020404030301010803" pitchFamily="18" charset="0"/>
                <a:ea typeface="Times New Roman" panose="02020603050405020304" pitchFamily="18" charset="0"/>
                <a:cs typeface="Times New Roman" panose="02020603050405020304" pitchFamily="18" charset="0"/>
              </a:rPr>
              <a:t>Service Summary:  This worksheet describes each service that is available to people with disabilities and older adults.  It contains information about eligibility criteria, funding sources, operating agencies, and access points.  It is configurable so that NWD staff can easily identify all services available to a particular individual.  Staff at the Aging and Disability Resource Centers (ADRCs) and Developmental Disability Resource Connections (DDRCs) will receive training on how to use this worksheet in early 2024.</a:t>
            </a:r>
          </a:p>
          <a:p>
            <a:endParaRPr lang="en-US" dirty="0"/>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8</a:t>
            </a:fld>
            <a:endParaRPr lang="en-US"/>
          </a:p>
        </p:txBody>
      </p:sp>
    </p:spTree>
    <p:extLst>
      <p:ext uri="{BB962C8B-B14F-4D97-AF65-F5344CB8AC3E}">
        <p14:creationId xmlns:p14="http://schemas.microsoft.com/office/powerpoint/2010/main" val="151396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From Missouri’s Mapping Deliverable</a:t>
            </a:r>
          </a:p>
          <a:p>
            <a:endParaRPr lang="en-US" b="1" dirty="0"/>
          </a:p>
          <a:p>
            <a:r>
              <a:rPr lang="en-US" b="0" dirty="0"/>
              <a:t>This Customer Journey through LTSS map was created by Missouri’s Department of Health and Senior Services in September 2023. Its purpose is to demonstrate how an individual may move through the LTSS system in Missouri, providing examples of how an individual may access services, receive needed services, and be transitioned from a care setting to a home. It has been included in Missouri’s mapping deliverable as one of several examples for a journey through DHSS programs and the LTSS system.</a:t>
            </a:r>
          </a:p>
          <a:p>
            <a:endParaRPr lang="en-US" b="0" dirty="0"/>
          </a:p>
          <a:p>
            <a:r>
              <a:rPr lang="en-US" b="0" dirty="0"/>
              <a:t>In this specific example, Dad requires services and becomes aware of HCBS, and works with a Customer Service Contact Center and Field Assessor to receive in-home services. Due to loneliness, Dad enters RCF, but has a stroke and is hospitalized and discharged to a nursing facility. Due to an issue with the shower schedule, Dad’s daughter calls the Ombudsman and he is returned home through the SMH Program with his daughter as an informal support, with an SMH Specialist following the case for a full 365 days post-transition.</a:t>
            </a:r>
          </a:p>
        </p:txBody>
      </p:sp>
      <p:sp>
        <p:nvSpPr>
          <p:cNvPr id="4" name="Slide Number Placeholder 3"/>
          <p:cNvSpPr>
            <a:spLocks noGrp="1"/>
          </p:cNvSpPr>
          <p:nvPr>
            <p:ph type="sldNum" sz="quarter" idx="5"/>
          </p:nvPr>
        </p:nvSpPr>
        <p:spPr/>
        <p:txBody>
          <a:bodyPr/>
          <a:lstStyle/>
          <a:p>
            <a:pPr>
              <a:defRPr/>
            </a:pPr>
            <a:fld id="{0CD1488D-5F6C-4DBF-9D9D-8896B79D1660}" type="slidenum">
              <a:rPr lang="en-US" smtClean="0"/>
              <a:pPr>
                <a:defRPr/>
              </a:pPr>
              <a:t>9</a:t>
            </a:fld>
            <a:endParaRPr lang="en-US"/>
          </a:p>
        </p:txBody>
      </p:sp>
    </p:spTree>
    <p:extLst>
      <p:ext uri="{BB962C8B-B14F-4D97-AF65-F5344CB8AC3E}">
        <p14:creationId xmlns:p14="http://schemas.microsoft.com/office/powerpoint/2010/main" val="2300517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7" name="Date Placeholder 3"/>
          <p:cNvSpPr>
            <a:spLocks noGrp="1"/>
          </p:cNvSpPr>
          <p:nvPr>
            <p:ph type="dt" sz="half" idx="10"/>
          </p:nvPr>
        </p:nvSpPr>
        <p:spPr/>
        <p:txBody>
          <a:bodyPr/>
          <a:lstStyle>
            <a:lvl1pPr>
              <a:defRPr/>
            </a:lvl1pPr>
          </a:lstStyle>
          <a:p>
            <a:pPr>
              <a:defRPr/>
            </a:pPr>
            <a:fld id="{BE29C95A-C626-4A19-8838-2D5D605FF1E6}" type="datetime1">
              <a:rPr lang="en-US"/>
              <a:pPr>
                <a:defRPr/>
              </a:pPr>
              <a:t>7/31/2024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6E438D-5A73-4D44-BE81-3CF6CB835AD5}" type="slidenum">
              <a:rPr lang="en-US"/>
              <a:pPr>
                <a:defRPr/>
              </a:pPr>
              <a:t>‹#›</a:t>
            </a:fld>
            <a:endParaRPr lang="en-US"/>
          </a:p>
        </p:txBody>
      </p:sp>
    </p:spTree>
    <p:extLst>
      <p:ext uri="{BB962C8B-B14F-4D97-AF65-F5344CB8AC3E}">
        <p14:creationId xmlns:p14="http://schemas.microsoft.com/office/powerpoint/2010/main" val="680988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659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r>
              <a:rPr lang="en-US"/>
              <a:t>Click icon to add picture</a:t>
            </a:r>
          </a:p>
        </p:txBody>
      </p:sp>
    </p:spTree>
    <p:extLst>
      <p:ext uri="{BB962C8B-B14F-4D97-AF65-F5344CB8AC3E}">
        <p14:creationId xmlns:p14="http://schemas.microsoft.com/office/powerpoint/2010/main" val="1232858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r>
              <a:rPr lang="en-US"/>
              <a:t>Click icon to add picture</a:t>
            </a:r>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1395599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Photo, Caption 2">
    <p:spTree>
      <p:nvGrpSpPr>
        <p:cNvPr id="1" name=""/>
        <p:cNvGrpSpPr/>
        <p:nvPr/>
      </p:nvGrpSpPr>
      <p:grpSpPr>
        <a:xfrm>
          <a:off x="0" y="0"/>
          <a:ext cx="0" cy="0"/>
          <a:chOff x="0" y="0"/>
          <a:chExt cx="0" cy="0"/>
        </a:xfrm>
      </p:grpSpPr>
      <p:sp>
        <p:nvSpPr>
          <p:cNvPr id="5" name="Rectangle 4"/>
          <p:cNvSpPr/>
          <p:nvPr/>
        </p:nvSpPr>
        <p:spPr>
          <a:xfrm>
            <a:off x="0"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404018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457200" y="594359"/>
            <a:ext cx="3200400" cy="2286000"/>
          </a:xfrm>
        </p:spPr>
        <p:txBody>
          <a:bodyPr/>
          <a:lstStyle>
            <a:lvl1pPr>
              <a:defRPr sz="3600" b="0">
                <a:solidFill>
                  <a:srgbClr val="FFFFFF"/>
                </a:solidFill>
              </a:defRPr>
            </a:lvl1pPr>
          </a:lstStyle>
          <a:p>
            <a:r>
              <a:rPr lang="en-US"/>
              <a:t>Title</a:t>
            </a:r>
          </a:p>
        </p:txBody>
      </p:sp>
      <p:sp>
        <p:nvSpPr>
          <p:cNvPr id="4" name="Text Placeholder 3"/>
          <p:cNvSpPr>
            <a:spLocks noGrp="1"/>
          </p:cNvSpPr>
          <p:nvPr>
            <p:ph type="body" sz="half" idx="2" hasCustomPrompt="1"/>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Caption</a:t>
            </a:r>
          </a:p>
        </p:txBody>
      </p:sp>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02C2EEB1-C819-475F-9F34-024BDF46DB08}" type="datetime1">
              <a:rPr lang="en-US"/>
              <a:pPr>
                <a:defRPr/>
              </a:pPr>
              <a:t>7/31/2024</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F3802C8A-983D-4142-AA00-1A2733A7E9A3}" type="slidenum">
              <a:rPr lang="en-US"/>
              <a:pPr>
                <a:defRPr/>
              </a:pPr>
              <a:t>‹#›</a:t>
            </a:fld>
            <a:endParaRPr lang="en-US"/>
          </a:p>
        </p:txBody>
      </p:sp>
      <p:sp>
        <p:nvSpPr>
          <p:cNvPr id="11" name="Picture Placeholder 10"/>
          <p:cNvSpPr>
            <a:spLocks noGrp="1"/>
          </p:cNvSpPr>
          <p:nvPr>
            <p:ph type="pic" sz="quarter" idx="13"/>
          </p:nvPr>
        </p:nvSpPr>
        <p:spPr>
          <a:xfrm>
            <a:off x="4800600" y="800100"/>
            <a:ext cx="6411913" cy="5257800"/>
          </a:xfrm>
        </p:spPr>
        <p:txBody>
          <a:bodyPr/>
          <a:lstStyle/>
          <a:p>
            <a:r>
              <a:rPr lang="en-US"/>
              <a:t>Click icon to add picture</a:t>
            </a:r>
          </a:p>
        </p:txBody>
      </p:sp>
    </p:spTree>
    <p:extLst>
      <p:ext uri="{BB962C8B-B14F-4D97-AF65-F5344CB8AC3E}">
        <p14:creationId xmlns:p14="http://schemas.microsoft.com/office/powerpoint/2010/main" val="1709784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2 Photos, Captions">
    <p:bg>
      <p:bgPr>
        <a:solidFill>
          <a:schemeClr val="accent2"/>
        </a:solidFill>
        <a:effectLst/>
      </p:bgPr>
    </p:bg>
    <p:spTree>
      <p:nvGrpSpPr>
        <p:cNvPr id="1" name=""/>
        <p:cNvGrpSpPr/>
        <p:nvPr/>
      </p:nvGrpSpPr>
      <p:grpSpPr>
        <a:xfrm>
          <a:off x="0" y="0"/>
          <a:ext cx="0" cy="0"/>
          <a:chOff x="0" y="0"/>
          <a:chExt cx="0" cy="0"/>
        </a:xfrm>
      </p:grpSpPr>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02C2EEB1-C819-475F-9F34-024BDF46DB08}" type="datetime1">
              <a:rPr lang="en-US"/>
              <a:pPr>
                <a:defRPr/>
              </a:pPr>
              <a:t>7/31/2024</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F3802C8A-983D-4142-AA00-1A2733A7E9A3}" type="slidenum">
              <a:rPr lang="en-US"/>
              <a:pPr>
                <a:defRPr/>
              </a:pPr>
              <a:t>‹#›</a:t>
            </a:fld>
            <a:endParaRPr lang="en-US"/>
          </a:p>
        </p:txBody>
      </p:sp>
      <p:sp>
        <p:nvSpPr>
          <p:cNvPr id="13" name="Picture Placeholder 12"/>
          <p:cNvSpPr>
            <a:spLocks noGrp="1"/>
          </p:cNvSpPr>
          <p:nvPr>
            <p:ph type="pic" sz="quarter" idx="13"/>
          </p:nvPr>
        </p:nvSpPr>
        <p:spPr>
          <a:xfrm>
            <a:off x="765175" y="525463"/>
            <a:ext cx="4584700" cy="3954462"/>
          </a:xfrm>
        </p:spPr>
        <p:txBody>
          <a:bodyPr/>
          <a:lstStyle>
            <a:lvl1pPr>
              <a:defRPr>
                <a:solidFill>
                  <a:schemeClr val="bg1"/>
                </a:solidFill>
              </a:defRPr>
            </a:lvl1pPr>
          </a:lstStyle>
          <a:p>
            <a:r>
              <a:rPr lang="en-US"/>
              <a:t>Click icon to add picture</a:t>
            </a:r>
          </a:p>
        </p:txBody>
      </p:sp>
      <p:sp>
        <p:nvSpPr>
          <p:cNvPr id="14" name="Picture Placeholder 12"/>
          <p:cNvSpPr>
            <a:spLocks noGrp="1"/>
          </p:cNvSpPr>
          <p:nvPr>
            <p:ph type="pic" sz="quarter" idx="14"/>
          </p:nvPr>
        </p:nvSpPr>
        <p:spPr>
          <a:xfrm>
            <a:off x="5501482" y="525463"/>
            <a:ext cx="4584700" cy="3954462"/>
          </a:xfrm>
        </p:spPr>
        <p:txBody>
          <a:bodyPr/>
          <a:lstStyle>
            <a:lvl1pPr>
              <a:defRPr>
                <a:solidFill>
                  <a:schemeClr val="bg1"/>
                </a:solidFill>
              </a:defRPr>
            </a:lvl1pPr>
          </a:lstStyle>
          <a:p>
            <a:r>
              <a:rPr lang="en-US"/>
              <a:t>Click icon to add picture</a:t>
            </a:r>
          </a:p>
        </p:txBody>
      </p:sp>
      <p:sp>
        <p:nvSpPr>
          <p:cNvPr id="16" name="Text Placeholder 15"/>
          <p:cNvSpPr>
            <a:spLocks noGrp="1"/>
          </p:cNvSpPr>
          <p:nvPr>
            <p:ph type="body" sz="quarter" idx="15" hasCustomPrompt="1"/>
          </p:nvPr>
        </p:nvSpPr>
        <p:spPr>
          <a:xfrm>
            <a:off x="765175" y="4949190"/>
            <a:ext cx="4584700" cy="983298"/>
          </a:xfrm>
          <a:noFill/>
        </p:spPr>
        <p:txBody>
          <a:bodyPr/>
          <a:lstStyle>
            <a:lvl1pPr marL="0" indent="0">
              <a:buNone/>
              <a:defRPr>
                <a:solidFill>
                  <a:schemeClr val="bg1"/>
                </a:solidFill>
              </a:defRPr>
            </a:lvl1pPr>
          </a:lstStyle>
          <a:p>
            <a:pPr lvl="0"/>
            <a:r>
              <a:rPr lang="en-US"/>
              <a:t>Caption for Photo 1</a:t>
            </a:r>
          </a:p>
        </p:txBody>
      </p:sp>
      <p:sp>
        <p:nvSpPr>
          <p:cNvPr id="17" name="Text Placeholder 15"/>
          <p:cNvSpPr>
            <a:spLocks noGrp="1"/>
          </p:cNvSpPr>
          <p:nvPr>
            <p:ph type="body" sz="quarter" idx="16" hasCustomPrompt="1"/>
          </p:nvPr>
        </p:nvSpPr>
        <p:spPr>
          <a:xfrm>
            <a:off x="10598785" y="628333"/>
            <a:ext cx="1471295" cy="3851592"/>
          </a:xfrm>
          <a:noFill/>
        </p:spPr>
        <p:txBody>
          <a:bodyPr/>
          <a:lstStyle>
            <a:lvl1pPr marL="0" indent="0">
              <a:buNone/>
              <a:defRPr>
                <a:solidFill>
                  <a:schemeClr val="bg1"/>
                </a:solidFill>
              </a:defRPr>
            </a:lvl1pPr>
          </a:lstStyle>
          <a:p>
            <a:pPr lvl="0"/>
            <a:r>
              <a:rPr lang="en-US"/>
              <a:t>Caption for Photo 2</a:t>
            </a:r>
          </a:p>
        </p:txBody>
      </p:sp>
      <p:sp>
        <p:nvSpPr>
          <p:cNvPr id="18" name="Title 1"/>
          <p:cNvSpPr>
            <a:spLocks noGrp="1"/>
          </p:cNvSpPr>
          <p:nvPr>
            <p:ph type="title" hasCustomPrompt="1"/>
          </p:nvPr>
        </p:nvSpPr>
        <p:spPr>
          <a:xfrm>
            <a:off x="5715000" y="4949189"/>
            <a:ext cx="6046470" cy="1246823"/>
          </a:xfrm>
        </p:spPr>
        <p:txBody>
          <a:bodyPr/>
          <a:lstStyle>
            <a:lvl1pPr>
              <a:defRPr sz="4400" b="0">
                <a:solidFill>
                  <a:srgbClr val="FFFFFF"/>
                </a:solidFill>
              </a:defRPr>
            </a:lvl1pPr>
          </a:lstStyle>
          <a:p>
            <a:r>
              <a:rPr lang="en-US"/>
              <a:t>Title</a:t>
            </a:r>
          </a:p>
        </p:txBody>
      </p:sp>
      <p:sp>
        <p:nvSpPr>
          <p:cNvPr id="19" name="Isosceles Triangle 18"/>
          <p:cNvSpPr/>
          <p:nvPr userDrawn="1"/>
        </p:nvSpPr>
        <p:spPr>
          <a:xfrm>
            <a:off x="799465" y="4606289"/>
            <a:ext cx="377825" cy="251460"/>
          </a:xfrm>
          <a:prstGeom prst="triangl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16200000">
            <a:off x="10152064" y="828673"/>
            <a:ext cx="422912" cy="251462"/>
          </a:xfrm>
          <a:prstGeom prst="triangl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1847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r>
              <a:rPr lang="en-US"/>
              <a:t>Click icon to add picture</a:t>
            </a:r>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r>
              <a:rPr lang="en-US"/>
              <a:t>Click icon to add picture</a:t>
            </a:r>
          </a:p>
        </p:txBody>
      </p:sp>
      <p:sp>
        <p:nvSpPr>
          <p:cNvPr id="10" name="Text Placeholder 9"/>
          <p:cNvSpPr>
            <a:spLocks noGrp="1"/>
          </p:cNvSpPr>
          <p:nvPr>
            <p:ph type="body" sz="quarter" idx="14" hasCustomPrompt="1"/>
          </p:nvPr>
        </p:nvSpPr>
        <p:spPr>
          <a:xfrm>
            <a:off x="6263005" y="5143501"/>
            <a:ext cx="3990657" cy="1110932"/>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
        <p:nvSpPr>
          <p:cNvPr id="12" name="Text Placeholder 9"/>
          <p:cNvSpPr>
            <a:spLocks noGrp="1"/>
          </p:cNvSpPr>
          <p:nvPr>
            <p:ph type="body" sz="quarter" idx="16" hasCustomPrompt="1"/>
          </p:nvPr>
        </p:nvSpPr>
        <p:spPr>
          <a:xfrm>
            <a:off x="1096963" y="5145724"/>
            <a:ext cx="4949507" cy="1110932"/>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3629788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a:t>Text</a:t>
            </a:r>
          </a:p>
        </p:txBody>
      </p:sp>
    </p:spTree>
    <p:extLst>
      <p:ext uri="{BB962C8B-B14F-4D97-AF65-F5344CB8AC3E}">
        <p14:creationId xmlns:p14="http://schemas.microsoft.com/office/powerpoint/2010/main" val="897377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a:t>Instructions for the </a:t>
            </a:r>
            <a:r>
              <a:rPr lang="en-US" err="1"/>
              <a:t>menti</a:t>
            </a:r>
            <a:r>
              <a:rPr lang="en-US"/>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a:t>Poll/Chat/</a:t>
            </a:r>
            <a:r>
              <a:rPr lang="en-US" err="1"/>
              <a:t>Menti</a:t>
            </a:r>
            <a:r>
              <a:rPr lang="en-US"/>
              <a:t> Question</a:t>
            </a:r>
          </a:p>
        </p:txBody>
      </p:sp>
    </p:spTree>
    <p:extLst>
      <p:ext uri="{BB962C8B-B14F-4D97-AF65-F5344CB8AC3E}">
        <p14:creationId xmlns:p14="http://schemas.microsoft.com/office/powerpoint/2010/main" val="2986637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472114"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124325" y="4516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500188" y="4516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4710614"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5815514" y="42116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705601" y="42116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350295"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146507" y="4592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1396165" y="4592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500188" y="1925637"/>
            <a:ext cx="2274770" cy="389996"/>
          </a:xfrm>
        </p:spPr>
        <p:txBody>
          <a:bodyPr/>
          <a:lstStyle>
            <a:lvl1pPr marL="0" indent="0">
              <a:buNone/>
              <a:defRPr>
                <a:solidFill>
                  <a:schemeClr val="bg1"/>
                </a:solidFill>
              </a:defRPr>
            </a:lvl1pPr>
          </a:lstStyle>
          <a:p>
            <a:pPr lvl="0"/>
            <a:r>
              <a:rPr lang="en-US"/>
              <a:t>Title</a:t>
            </a:r>
          </a:p>
        </p:txBody>
      </p:sp>
      <p:sp>
        <p:nvSpPr>
          <p:cNvPr id="22" name="Text Placeholder 20"/>
          <p:cNvSpPr>
            <a:spLocks noGrp="1"/>
          </p:cNvSpPr>
          <p:nvPr>
            <p:ph type="body" sz="quarter" idx="14" hasCustomPrompt="1"/>
          </p:nvPr>
        </p:nvSpPr>
        <p:spPr>
          <a:xfrm>
            <a:off x="1500188" y="4642644"/>
            <a:ext cx="2274770" cy="389996"/>
          </a:xfrm>
        </p:spPr>
        <p:txBody>
          <a:bodyPr/>
          <a:lstStyle>
            <a:lvl1pPr marL="0" indent="0">
              <a:buNone/>
              <a:defRPr>
                <a:solidFill>
                  <a:schemeClr val="tx1"/>
                </a:solidFill>
              </a:defRPr>
            </a:lvl1pPr>
          </a:lstStyle>
          <a:p>
            <a:pPr lvl="0"/>
            <a:r>
              <a:rPr lang="en-US"/>
              <a:t>Title</a:t>
            </a:r>
          </a:p>
        </p:txBody>
      </p:sp>
      <p:sp>
        <p:nvSpPr>
          <p:cNvPr id="23" name="Text Placeholder 20"/>
          <p:cNvSpPr>
            <a:spLocks noGrp="1"/>
          </p:cNvSpPr>
          <p:nvPr>
            <p:ph type="body" sz="quarter" idx="15" hasCustomPrompt="1"/>
          </p:nvPr>
        </p:nvSpPr>
        <p:spPr>
          <a:xfrm>
            <a:off x="7341119" y="4642644"/>
            <a:ext cx="2274770" cy="389996"/>
          </a:xfrm>
        </p:spPr>
        <p:txBody>
          <a:bodyPr/>
          <a:lstStyle>
            <a:lvl1pPr marL="0" indent="0">
              <a:buNone/>
              <a:defRPr>
                <a:solidFill>
                  <a:schemeClr val="bg1"/>
                </a:solidFill>
              </a:defRPr>
            </a:lvl1pPr>
          </a:lstStyle>
          <a:p>
            <a:pPr lvl="0"/>
            <a:r>
              <a:rPr lang="en-US"/>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a:t>Title</a:t>
            </a:r>
          </a:p>
        </p:txBody>
      </p:sp>
      <p:sp>
        <p:nvSpPr>
          <p:cNvPr id="26" name="Text Placeholder 25"/>
          <p:cNvSpPr>
            <a:spLocks noGrp="1"/>
          </p:cNvSpPr>
          <p:nvPr>
            <p:ph type="body" sz="quarter" idx="17" hasCustomPrompt="1"/>
          </p:nvPr>
        </p:nvSpPr>
        <p:spPr>
          <a:xfrm>
            <a:off x="1588168" y="2424907"/>
            <a:ext cx="3407343" cy="835818"/>
          </a:xfrm>
        </p:spPr>
        <p:txBody>
          <a:bodyPr/>
          <a:lstStyle>
            <a:lvl1pPr>
              <a:defRPr sz="1600"/>
            </a:lvl1pPr>
          </a:lstStyle>
          <a:p>
            <a:pPr lvl="0"/>
            <a:r>
              <a:rPr lang="en-US"/>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a:t>Text</a:t>
            </a:r>
          </a:p>
        </p:txBody>
      </p:sp>
      <p:sp>
        <p:nvSpPr>
          <p:cNvPr id="28" name="Text Placeholder 25"/>
          <p:cNvSpPr>
            <a:spLocks noGrp="1"/>
          </p:cNvSpPr>
          <p:nvPr>
            <p:ph type="body" sz="quarter" idx="19" hasCustomPrompt="1"/>
          </p:nvPr>
        </p:nvSpPr>
        <p:spPr>
          <a:xfrm>
            <a:off x="1625316" y="5174190"/>
            <a:ext cx="3407343" cy="835818"/>
          </a:xfrm>
        </p:spPr>
        <p:txBody>
          <a:bodyPr/>
          <a:lstStyle>
            <a:lvl1pPr>
              <a:defRPr sz="1600"/>
            </a:lvl1pPr>
          </a:lstStyle>
          <a:p>
            <a:pPr lvl="0"/>
            <a:r>
              <a:rPr lang="en-US"/>
              <a:t>Text</a:t>
            </a:r>
          </a:p>
        </p:txBody>
      </p:sp>
      <p:sp>
        <p:nvSpPr>
          <p:cNvPr id="29" name="Text Placeholder 25"/>
          <p:cNvSpPr>
            <a:spLocks noGrp="1"/>
          </p:cNvSpPr>
          <p:nvPr>
            <p:ph type="body" sz="quarter" idx="20" hasCustomPrompt="1"/>
          </p:nvPr>
        </p:nvSpPr>
        <p:spPr>
          <a:xfrm>
            <a:off x="6245441" y="5185833"/>
            <a:ext cx="3407343" cy="835818"/>
          </a:xfrm>
        </p:spPr>
        <p:txBody>
          <a:bodyPr/>
          <a:lstStyle>
            <a:lvl1pPr>
              <a:defRPr sz="1600"/>
            </a:lvl1pPr>
          </a:lstStyle>
          <a:p>
            <a:pPr lvl="0"/>
            <a:r>
              <a:rPr lang="en-US"/>
              <a:t>Text</a:t>
            </a:r>
          </a:p>
        </p:txBody>
      </p:sp>
    </p:spTree>
    <p:extLst>
      <p:ext uri="{BB962C8B-B14F-4D97-AF65-F5344CB8AC3E}">
        <p14:creationId xmlns:p14="http://schemas.microsoft.com/office/powerpoint/2010/main" val="2411629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Quot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a:xfrm>
            <a:off x="1587" y="2341"/>
            <a:ext cx="12191999" cy="685565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r>
              <a:rPr lang="en-US"/>
              <a:t>Click to edit Master text styles</a:t>
            </a:r>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27660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2">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3175" y="4386050"/>
            <a:ext cx="12188825" cy="24719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4322550"/>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bg1"/>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7" name="Date Placeholder 3"/>
          <p:cNvSpPr>
            <a:spLocks noGrp="1"/>
          </p:cNvSpPr>
          <p:nvPr>
            <p:ph type="dt" sz="half" idx="10"/>
          </p:nvPr>
        </p:nvSpPr>
        <p:spPr/>
        <p:txBody>
          <a:bodyPr/>
          <a:lstStyle>
            <a:lvl1pPr>
              <a:defRPr/>
            </a:lvl1pPr>
          </a:lstStyle>
          <a:p>
            <a:pPr>
              <a:defRPr/>
            </a:pPr>
            <a:fld id="{BE29C95A-C626-4A19-8838-2D5D605FF1E6}" type="datetime1">
              <a:rPr lang="en-US"/>
              <a:pPr>
                <a:defRPr/>
              </a:pPr>
              <a:t>7/31/2024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6E438D-5A73-4D44-BE81-3CF6CB835AD5}" type="slidenum">
              <a:rPr lang="en-US"/>
              <a:pPr>
                <a:defRPr/>
              </a:pPr>
              <a:t>‹#›</a:t>
            </a:fld>
            <a:endParaRPr lang="en-US"/>
          </a:p>
        </p:txBody>
      </p:sp>
    </p:spTree>
    <p:extLst>
      <p:ext uri="{BB962C8B-B14F-4D97-AF65-F5344CB8AC3E}">
        <p14:creationId xmlns:p14="http://schemas.microsoft.com/office/powerpoint/2010/main" val="26404603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p:cNvSpPr>
            <a:spLocks noGrp="1"/>
          </p:cNvSpPr>
          <p:nvPr>
            <p:ph type="dt" sz="half" idx="10"/>
          </p:nvPr>
        </p:nvSpPr>
        <p:spPr/>
        <p:txBody>
          <a:bodyPr/>
          <a:lstStyle>
            <a:lvl1pPr>
              <a:defRPr/>
            </a:lvl1pPr>
          </a:lstStyle>
          <a:p>
            <a:pPr>
              <a:defRPr/>
            </a:pPr>
            <a:fld id="{11F078EC-C702-471F-9314-F76AC9F37F56}" type="datetime1">
              <a:rPr lang="en-US"/>
              <a:pPr>
                <a:defRPr/>
              </a:pPr>
              <a:t>7/31/2024</a:t>
            </a:fld>
            <a:endParaRPr lang="en-US"/>
          </a:p>
        </p:txBody>
      </p:sp>
      <p:sp>
        <p:nvSpPr>
          <p:cNvPr id="5"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6" name="Slide Number Placeholder 8"/>
          <p:cNvSpPr>
            <a:spLocks noGrp="1"/>
          </p:cNvSpPr>
          <p:nvPr>
            <p:ph type="sldNum" sz="quarter" idx="12"/>
          </p:nvPr>
        </p:nvSpPr>
        <p:spPr/>
        <p:txBody>
          <a:bodyPr/>
          <a:lstStyle>
            <a:lvl1pPr>
              <a:defRPr/>
            </a:lvl1pPr>
          </a:lstStyle>
          <a:p>
            <a:pPr>
              <a:defRPr/>
            </a:pPr>
            <a:fld id="{2295FB6B-46AF-46AF-8C32-148BAA1F4B47}" type="slidenum">
              <a:rPr lang="en-US"/>
              <a:pPr>
                <a:defRPr/>
              </a:pPr>
              <a:t>‹#›</a:t>
            </a:fld>
            <a:endParaRPr lang="en-US"/>
          </a:p>
        </p:txBody>
      </p:sp>
    </p:spTree>
    <p:extLst>
      <p:ext uri="{BB962C8B-B14F-4D97-AF65-F5344CB8AC3E}">
        <p14:creationId xmlns:p14="http://schemas.microsoft.com/office/powerpoint/2010/main" val="30411251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404018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02C2EEB1-C819-475F-9F34-024BDF46DB08}" type="datetime1">
              <a:rPr lang="en-US"/>
              <a:pPr>
                <a:defRPr/>
              </a:pPr>
              <a:t>7/31/2024</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F3802C8A-983D-4142-AA00-1A2733A7E9A3}" type="slidenum">
              <a:rPr lang="en-US"/>
              <a:pPr>
                <a:defRPr/>
              </a:pPr>
              <a:t>‹#›</a:t>
            </a:fld>
            <a:endParaRPr lang="en-US"/>
          </a:p>
        </p:txBody>
      </p:sp>
    </p:spTree>
    <p:extLst>
      <p:ext uri="{BB962C8B-B14F-4D97-AF65-F5344CB8AC3E}">
        <p14:creationId xmlns:p14="http://schemas.microsoft.com/office/powerpoint/2010/main" val="15492385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Next Steps">
    <p:spTree>
      <p:nvGrpSpPr>
        <p:cNvPr id="1" name=""/>
        <p:cNvGrpSpPr/>
        <p:nvPr/>
      </p:nvGrpSpPr>
      <p:grpSpPr>
        <a:xfrm>
          <a:off x="0" y="0"/>
          <a:ext cx="0" cy="0"/>
          <a:chOff x="0" y="0"/>
          <a:chExt cx="0" cy="0"/>
        </a:xfrm>
      </p:grpSpPr>
      <p:sp>
        <p:nvSpPr>
          <p:cNvPr id="5" name="Rectangle 4"/>
          <p:cNvSpPr/>
          <p:nvPr userDrawn="1"/>
        </p:nvSpPr>
        <p:spPr>
          <a:xfrm>
            <a:off x="0"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404018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491332" y="1280159"/>
            <a:ext cx="3200400" cy="2286000"/>
          </a:xfrm>
        </p:spPr>
        <p:txBody>
          <a:bodyPr/>
          <a:lstStyle>
            <a:lvl1pPr>
              <a:defRPr sz="3600" b="0">
                <a:solidFill>
                  <a:srgbClr val="FFFFFF"/>
                </a:solidFill>
              </a:defRPr>
            </a:lvl1pPr>
          </a:lstStyle>
          <a:p>
            <a:r>
              <a:rPr lang="en-US"/>
              <a:t>Title</a:t>
            </a:r>
          </a:p>
        </p:txBody>
      </p:sp>
      <p:sp>
        <p:nvSpPr>
          <p:cNvPr id="3" name="Content Placeholder 2"/>
          <p:cNvSpPr>
            <a:spLocks noGrp="1"/>
          </p:cNvSpPr>
          <p:nvPr>
            <p:ph idx="1" hasCustomPrompt="1"/>
          </p:nvPr>
        </p:nvSpPr>
        <p:spPr>
          <a:xfrm>
            <a:off x="4800600" y="1417320"/>
            <a:ext cx="6492240" cy="4572000"/>
          </a:xfrm>
        </p:spPr>
        <p:txBody>
          <a:bodyPr/>
          <a:lstStyle>
            <a:lvl1pPr marL="628650" indent="-571500">
              <a:buFont typeface="Wingdings" panose="05000000000000000000" pitchFamily="2" charset="2"/>
              <a:buChar char="q"/>
              <a:defRPr sz="4000" baseline="0"/>
            </a:lvl1pPr>
          </a:lstStyle>
          <a:p>
            <a:pPr lvl="0"/>
            <a:r>
              <a:rPr lang="en-US"/>
              <a:t>Item 1</a:t>
            </a:r>
          </a:p>
          <a:p>
            <a:pPr lvl="0"/>
            <a:r>
              <a:rPr lang="en-US"/>
              <a:t>Item 2</a:t>
            </a:r>
          </a:p>
          <a:p>
            <a:pPr lvl="0"/>
            <a:r>
              <a:rPr lang="en-US"/>
              <a:t>Item 3</a:t>
            </a:r>
          </a:p>
          <a:p>
            <a:pPr lvl="0"/>
            <a:r>
              <a:rPr lang="en-US"/>
              <a:t>Item 4</a:t>
            </a:r>
          </a:p>
        </p:txBody>
      </p:sp>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02C2EEB1-C819-475F-9F34-024BDF46DB08}" type="datetime1">
              <a:rPr lang="en-US"/>
              <a:pPr>
                <a:defRPr/>
              </a:pPr>
              <a:t>7/31/2024</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F3802C8A-983D-4142-AA00-1A2733A7E9A3}" type="slidenum">
              <a:rPr lang="en-US"/>
              <a:pPr>
                <a:defRPr/>
              </a:pPr>
              <a:t>‹#›</a:t>
            </a:fld>
            <a:endParaRPr lang="en-US"/>
          </a:p>
        </p:txBody>
      </p:sp>
    </p:spTree>
    <p:extLst>
      <p:ext uri="{BB962C8B-B14F-4D97-AF65-F5344CB8AC3E}">
        <p14:creationId xmlns:p14="http://schemas.microsoft.com/office/powerpoint/2010/main" val="3953850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0" y="4914900"/>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lvl1pPr>
              <a:defRPr/>
            </a:lvl1pPr>
          </a:lstStyle>
          <a:p>
            <a:pPr>
              <a:defRPr/>
            </a:pPr>
            <a:fld id="{26E49371-8E09-4EA8-BB96-C53E62AC9399}" type="datetime1">
              <a:rPr lang="en-US"/>
              <a:pPr>
                <a:defRPr/>
              </a:pPr>
              <a:t>7/31/2024</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96048EC6-73B1-4F84-A43E-7FDE6F727F55}" type="slidenum">
              <a:rPr lang="en-US"/>
              <a:pPr>
                <a:defRPr/>
              </a:pPr>
              <a:t>‹#›</a:t>
            </a:fld>
            <a:endParaRPr lang="en-US"/>
          </a:p>
        </p:txBody>
      </p:sp>
    </p:spTree>
    <p:extLst>
      <p:ext uri="{BB962C8B-B14F-4D97-AF65-F5344CB8AC3E}">
        <p14:creationId xmlns:p14="http://schemas.microsoft.com/office/powerpoint/2010/main" val="3400405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22808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76504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14926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00704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617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2863502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23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34756003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31039352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a:t>Text</a:t>
            </a:r>
          </a:p>
        </p:txBody>
      </p:sp>
    </p:spTree>
    <p:extLst>
      <p:ext uri="{BB962C8B-B14F-4D97-AF65-F5344CB8AC3E}">
        <p14:creationId xmlns:p14="http://schemas.microsoft.com/office/powerpoint/2010/main" val="4854535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a:t>Instructions for the </a:t>
            </a:r>
            <a:r>
              <a:rPr lang="en-US" err="1"/>
              <a:t>menti</a:t>
            </a:r>
            <a:r>
              <a:rPr lang="en-US"/>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a:t>Poll/Chat/</a:t>
            </a:r>
            <a:r>
              <a:rPr lang="en-US" err="1"/>
              <a:t>Menti</a:t>
            </a:r>
            <a:r>
              <a:rPr lang="en-US"/>
              <a:t> Question</a:t>
            </a:r>
          </a:p>
        </p:txBody>
      </p:sp>
    </p:spTree>
    <p:extLst>
      <p:ext uri="{BB962C8B-B14F-4D97-AF65-F5344CB8AC3E}">
        <p14:creationId xmlns:p14="http://schemas.microsoft.com/office/powerpoint/2010/main" val="35528140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a:t>Text</a:t>
            </a:r>
          </a:p>
        </p:txBody>
      </p:sp>
    </p:spTree>
    <p:extLst>
      <p:ext uri="{BB962C8B-B14F-4D97-AF65-F5344CB8AC3E}">
        <p14:creationId xmlns:p14="http://schemas.microsoft.com/office/powerpoint/2010/main" val="38738980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550310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80181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011963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6225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519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1">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hasCustomPrompt="1"/>
          </p:nvPr>
        </p:nvSpPr>
        <p:spPr/>
        <p:txBody>
          <a:bodyPr/>
          <a:lstStyle>
            <a:lvl1pPr>
              <a:defRPr/>
            </a:lvl1pPr>
          </a:lstStyle>
          <a:p>
            <a:r>
              <a:rPr lang="en-US"/>
              <a:t>Agenda</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userDrawn="1"/>
        </p:nvSpPr>
        <p:spPr>
          <a:xfrm>
            <a:off x="2333625" y="1984750"/>
            <a:ext cx="8254164" cy="69107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2945147" y="2801035"/>
            <a:ext cx="8267366" cy="691074"/>
          </a:xfrm>
          <a:prstGeom prst="roundRect">
            <a:avLst/>
          </a:prstGeom>
          <a:solidFill>
            <a:srgbClr val="F9A11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2375498" y="3623092"/>
            <a:ext cx="8212291" cy="69107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userDrawn="1"/>
        </p:nvSpPr>
        <p:spPr>
          <a:xfrm>
            <a:off x="2945147" y="4436179"/>
            <a:ext cx="8267366" cy="691074"/>
          </a:xfrm>
          <a:prstGeom prst="roundRect">
            <a:avLst/>
          </a:prstGeom>
          <a:solidFill>
            <a:srgbClr val="FBBD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userDrawn="1"/>
        </p:nvSpPr>
        <p:spPr>
          <a:xfrm>
            <a:off x="2375498" y="5258236"/>
            <a:ext cx="8212291" cy="69107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userDrawn="1"/>
        </p:nvSpPr>
        <p:spPr>
          <a:xfrm>
            <a:off x="1443472" y="1822455"/>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1</a:t>
            </a:r>
            <a:endParaRPr lang="en-US" b="1">
              <a:solidFill>
                <a:schemeClr val="accent4">
                  <a:lumMod val="75000"/>
                </a:schemeClr>
              </a:solidFill>
              <a:latin typeface="Arial Black" panose="020B0A04020102020204" pitchFamily="34" charset="0"/>
            </a:endParaRPr>
          </a:p>
        </p:txBody>
      </p:sp>
      <p:sp>
        <p:nvSpPr>
          <p:cNvPr id="22" name="TextBox 21"/>
          <p:cNvSpPr txBox="1"/>
          <p:nvPr userDrawn="1"/>
        </p:nvSpPr>
        <p:spPr>
          <a:xfrm>
            <a:off x="2010796" y="2668896"/>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2</a:t>
            </a:r>
          </a:p>
        </p:txBody>
      </p:sp>
      <p:sp>
        <p:nvSpPr>
          <p:cNvPr id="23" name="TextBox 22"/>
          <p:cNvSpPr txBox="1"/>
          <p:nvPr userDrawn="1"/>
        </p:nvSpPr>
        <p:spPr>
          <a:xfrm>
            <a:off x="1443472" y="3500277"/>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3</a:t>
            </a:r>
          </a:p>
        </p:txBody>
      </p:sp>
      <p:sp>
        <p:nvSpPr>
          <p:cNvPr id="24" name="TextBox 23"/>
          <p:cNvSpPr txBox="1"/>
          <p:nvPr userDrawn="1"/>
        </p:nvSpPr>
        <p:spPr>
          <a:xfrm>
            <a:off x="2047692" y="4287143"/>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4</a:t>
            </a:r>
          </a:p>
        </p:txBody>
      </p:sp>
      <p:sp>
        <p:nvSpPr>
          <p:cNvPr id="25" name="TextBox 24"/>
          <p:cNvSpPr txBox="1"/>
          <p:nvPr userDrawn="1"/>
        </p:nvSpPr>
        <p:spPr>
          <a:xfrm>
            <a:off x="1522426" y="5095941"/>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5</a:t>
            </a:r>
          </a:p>
        </p:txBody>
      </p:sp>
      <p:sp>
        <p:nvSpPr>
          <p:cNvPr id="26" name="Text Placeholder 25"/>
          <p:cNvSpPr>
            <a:spLocks noGrp="1"/>
          </p:cNvSpPr>
          <p:nvPr>
            <p:ph type="body" sz="quarter" idx="13" hasCustomPrompt="1"/>
          </p:nvPr>
        </p:nvSpPr>
        <p:spPr>
          <a:xfrm>
            <a:off x="2709334" y="2088681"/>
            <a:ext cx="7544618" cy="478107"/>
          </a:xfrm>
          <a:ln>
            <a:noFill/>
          </a:ln>
        </p:spPr>
        <p:txBody>
          <a:bodyPr/>
          <a:lstStyle>
            <a:lvl1pPr marL="0" indent="0">
              <a:buNone/>
              <a:defRPr sz="2800">
                <a:solidFill>
                  <a:schemeClr val="tx1"/>
                </a:solidFill>
                <a:latin typeface="+mj-lt"/>
                <a:cs typeface="Arial" panose="020B0604020202020204" pitchFamily="34" charset="0"/>
              </a:defRPr>
            </a:lvl1pPr>
          </a:lstStyle>
          <a:p>
            <a:pPr lvl="0"/>
            <a:r>
              <a:rPr lang="en-US"/>
              <a:t>Agenda Item 1</a:t>
            </a:r>
          </a:p>
        </p:txBody>
      </p:sp>
      <p:sp>
        <p:nvSpPr>
          <p:cNvPr id="28" name="Text Placeholder 25"/>
          <p:cNvSpPr>
            <a:spLocks noGrp="1"/>
          </p:cNvSpPr>
          <p:nvPr>
            <p:ph type="body" sz="quarter" idx="14" hasCustomPrompt="1"/>
          </p:nvPr>
        </p:nvSpPr>
        <p:spPr>
          <a:xfrm>
            <a:off x="3378284" y="2908805"/>
            <a:ext cx="7544618" cy="478107"/>
          </a:xfrm>
        </p:spPr>
        <p:txBody>
          <a:bodyPr/>
          <a:lstStyle>
            <a:lvl1pPr marL="0" indent="0">
              <a:buNone/>
              <a:defRPr sz="2800">
                <a:solidFill>
                  <a:schemeClr val="tx1"/>
                </a:solidFill>
                <a:latin typeface="+mj-lt"/>
                <a:cs typeface="Arial" panose="020B0604020202020204" pitchFamily="34" charset="0"/>
              </a:defRPr>
            </a:lvl1pPr>
          </a:lstStyle>
          <a:p>
            <a:pPr lvl="0"/>
            <a:r>
              <a:rPr lang="en-US"/>
              <a:t>Agenda Item 2</a:t>
            </a:r>
          </a:p>
        </p:txBody>
      </p:sp>
      <p:sp>
        <p:nvSpPr>
          <p:cNvPr id="29" name="Text Placeholder 25"/>
          <p:cNvSpPr>
            <a:spLocks noGrp="1"/>
          </p:cNvSpPr>
          <p:nvPr>
            <p:ph type="body" sz="quarter" idx="15" hasCustomPrompt="1"/>
          </p:nvPr>
        </p:nvSpPr>
        <p:spPr>
          <a:xfrm>
            <a:off x="2745319" y="3734846"/>
            <a:ext cx="7544618" cy="478107"/>
          </a:xfrm>
        </p:spPr>
        <p:txBody>
          <a:bodyPr/>
          <a:lstStyle>
            <a:lvl1pPr marL="0" indent="0">
              <a:buNone/>
              <a:defRPr sz="2800">
                <a:solidFill>
                  <a:schemeClr val="tx1"/>
                </a:solidFill>
                <a:latin typeface="+mj-lt"/>
                <a:cs typeface="Arial" panose="020B0604020202020204" pitchFamily="34" charset="0"/>
              </a:defRPr>
            </a:lvl1pPr>
          </a:lstStyle>
          <a:p>
            <a:pPr lvl="0"/>
            <a:r>
              <a:rPr lang="en-US"/>
              <a:t>Agenda Item 3</a:t>
            </a:r>
          </a:p>
        </p:txBody>
      </p:sp>
      <p:sp>
        <p:nvSpPr>
          <p:cNvPr id="30" name="Text Placeholder 25"/>
          <p:cNvSpPr>
            <a:spLocks noGrp="1"/>
          </p:cNvSpPr>
          <p:nvPr>
            <p:ph type="body" sz="quarter" idx="16" hasCustomPrompt="1"/>
          </p:nvPr>
        </p:nvSpPr>
        <p:spPr>
          <a:xfrm>
            <a:off x="3378284" y="4525015"/>
            <a:ext cx="7544618" cy="478107"/>
          </a:xfrm>
        </p:spPr>
        <p:txBody>
          <a:bodyPr/>
          <a:lstStyle>
            <a:lvl1pPr marL="0" indent="0">
              <a:buNone/>
              <a:defRPr sz="2800">
                <a:solidFill>
                  <a:schemeClr val="tx1"/>
                </a:solidFill>
                <a:latin typeface="+mj-lt"/>
                <a:cs typeface="Arial" panose="020B0604020202020204" pitchFamily="34" charset="0"/>
              </a:defRPr>
            </a:lvl1pPr>
          </a:lstStyle>
          <a:p>
            <a:pPr lvl="0"/>
            <a:r>
              <a:rPr lang="en-US"/>
              <a:t>Agenda Item 4</a:t>
            </a:r>
          </a:p>
        </p:txBody>
      </p:sp>
      <p:sp>
        <p:nvSpPr>
          <p:cNvPr id="31" name="Text Placeholder 25"/>
          <p:cNvSpPr>
            <a:spLocks noGrp="1"/>
          </p:cNvSpPr>
          <p:nvPr>
            <p:ph type="body" sz="quarter" idx="17" hasCustomPrompt="1"/>
          </p:nvPr>
        </p:nvSpPr>
        <p:spPr>
          <a:xfrm>
            <a:off x="2688398" y="5358145"/>
            <a:ext cx="7544618" cy="478107"/>
          </a:xfrm>
        </p:spPr>
        <p:txBody>
          <a:bodyPr/>
          <a:lstStyle>
            <a:lvl1pPr marL="0" indent="0">
              <a:buNone/>
              <a:defRPr sz="2800">
                <a:solidFill>
                  <a:schemeClr val="tx1"/>
                </a:solidFill>
                <a:latin typeface="+mj-lt"/>
                <a:cs typeface="Arial" panose="020B0604020202020204" pitchFamily="34" charset="0"/>
              </a:defRPr>
            </a:lvl1pPr>
          </a:lstStyle>
          <a:p>
            <a:pPr lvl="0"/>
            <a:r>
              <a:rPr lang="en-US"/>
              <a:t>Agenda Item 5</a:t>
            </a:r>
          </a:p>
        </p:txBody>
      </p:sp>
    </p:spTree>
    <p:extLst>
      <p:ext uri="{BB962C8B-B14F-4D97-AF65-F5344CB8AC3E}">
        <p14:creationId xmlns:p14="http://schemas.microsoft.com/office/powerpoint/2010/main" val="26972726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85738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8703399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14120463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9926261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a:t>Text</a:t>
            </a:r>
          </a:p>
        </p:txBody>
      </p:sp>
    </p:spTree>
    <p:extLst>
      <p:ext uri="{BB962C8B-B14F-4D97-AF65-F5344CB8AC3E}">
        <p14:creationId xmlns:p14="http://schemas.microsoft.com/office/powerpoint/2010/main" val="42930698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a:t>Instructions for the </a:t>
            </a:r>
            <a:r>
              <a:rPr lang="en-US" err="1"/>
              <a:t>menti</a:t>
            </a:r>
            <a:r>
              <a:rPr lang="en-US"/>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a:t>Poll/Chat/</a:t>
            </a:r>
            <a:r>
              <a:rPr lang="en-US" err="1"/>
              <a:t>Menti</a:t>
            </a:r>
            <a:r>
              <a:rPr lang="en-US"/>
              <a:t> Question</a:t>
            </a:r>
          </a:p>
        </p:txBody>
      </p:sp>
    </p:spTree>
    <p:extLst>
      <p:ext uri="{BB962C8B-B14F-4D97-AF65-F5344CB8AC3E}">
        <p14:creationId xmlns:p14="http://schemas.microsoft.com/office/powerpoint/2010/main" val="24853155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a:t>Text</a:t>
            </a:r>
          </a:p>
        </p:txBody>
      </p:sp>
    </p:spTree>
    <p:extLst>
      <p:ext uri="{BB962C8B-B14F-4D97-AF65-F5344CB8AC3E}">
        <p14:creationId xmlns:p14="http://schemas.microsoft.com/office/powerpoint/2010/main" val="33771186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563110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160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52189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2">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hasCustomPrompt="1"/>
          </p:nvPr>
        </p:nvSpPr>
        <p:spPr/>
        <p:txBody>
          <a:bodyPr/>
          <a:lstStyle>
            <a:lvl1pPr>
              <a:defRPr/>
            </a:lvl1pPr>
          </a:lstStyle>
          <a:p>
            <a:r>
              <a:rPr lang="en-US"/>
              <a:t>Agenda</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userDrawn="1"/>
        </p:nvSpPr>
        <p:spPr>
          <a:xfrm>
            <a:off x="2333625" y="1984750"/>
            <a:ext cx="8878888" cy="691074"/>
          </a:xfrm>
          <a:prstGeom prst="roundRect">
            <a:avLst/>
          </a:prstGeom>
          <a:solidFill>
            <a:srgbClr val="ECF5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2919162" y="2772418"/>
            <a:ext cx="8293351" cy="69107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3458176" y="3560086"/>
            <a:ext cx="7754337" cy="691074"/>
          </a:xfrm>
          <a:prstGeom prst="roundRect">
            <a:avLst/>
          </a:prstGeom>
          <a:solidFill>
            <a:srgbClr val="97C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userDrawn="1"/>
        </p:nvSpPr>
        <p:spPr>
          <a:xfrm>
            <a:off x="4006817" y="4347754"/>
            <a:ext cx="7205696" cy="69107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userDrawn="1"/>
        </p:nvSpPr>
        <p:spPr>
          <a:xfrm>
            <a:off x="4526146" y="5135422"/>
            <a:ext cx="6686367" cy="691074"/>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userDrawn="1"/>
        </p:nvSpPr>
        <p:spPr>
          <a:xfrm>
            <a:off x="1443472" y="1822455"/>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1</a:t>
            </a:r>
            <a:endParaRPr lang="en-US" b="1">
              <a:solidFill>
                <a:schemeClr val="accent4">
                  <a:lumMod val="75000"/>
                </a:schemeClr>
              </a:solidFill>
              <a:latin typeface="Arial Black" panose="020B0A04020102020204" pitchFamily="34" charset="0"/>
            </a:endParaRPr>
          </a:p>
        </p:txBody>
      </p:sp>
      <p:sp>
        <p:nvSpPr>
          <p:cNvPr id="22" name="TextBox 21"/>
          <p:cNvSpPr txBox="1"/>
          <p:nvPr userDrawn="1"/>
        </p:nvSpPr>
        <p:spPr>
          <a:xfrm>
            <a:off x="1984811" y="2640279"/>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2</a:t>
            </a:r>
          </a:p>
        </p:txBody>
      </p:sp>
      <p:sp>
        <p:nvSpPr>
          <p:cNvPr id="23" name="TextBox 22"/>
          <p:cNvSpPr txBox="1"/>
          <p:nvPr userDrawn="1"/>
        </p:nvSpPr>
        <p:spPr>
          <a:xfrm>
            <a:off x="2526150" y="3437271"/>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3</a:t>
            </a:r>
          </a:p>
        </p:txBody>
      </p:sp>
      <p:sp>
        <p:nvSpPr>
          <p:cNvPr id="24" name="TextBox 23"/>
          <p:cNvSpPr txBox="1"/>
          <p:nvPr userDrawn="1"/>
        </p:nvSpPr>
        <p:spPr>
          <a:xfrm>
            <a:off x="3109362" y="4198718"/>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4</a:t>
            </a:r>
          </a:p>
        </p:txBody>
      </p:sp>
      <p:sp>
        <p:nvSpPr>
          <p:cNvPr id="25" name="TextBox 24"/>
          <p:cNvSpPr txBox="1"/>
          <p:nvPr userDrawn="1"/>
        </p:nvSpPr>
        <p:spPr>
          <a:xfrm>
            <a:off x="3675432" y="5038828"/>
            <a:ext cx="697627" cy="1015663"/>
          </a:xfrm>
          <a:prstGeom prst="rect">
            <a:avLst/>
          </a:prstGeom>
          <a:noFill/>
        </p:spPr>
        <p:txBody>
          <a:bodyPr wrap="none" rtlCol="0">
            <a:spAutoFit/>
          </a:bodyPr>
          <a:lstStyle/>
          <a:p>
            <a:r>
              <a:rPr lang="en-US" sz="6000" b="1">
                <a:solidFill>
                  <a:schemeClr val="accent4">
                    <a:lumMod val="75000"/>
                  </a:schemeClr>
                </a:solidFill>
                <a:latin typeface="Arial Black" panose="020B0A04020102020204" pitchFamily="34" charset="0"/>
              </a:rPr>
              <a:t>5</a:t>
            </a:r>
          </a:p>
        </p:txBody>
      </p:sp>
      <p:sp>
        <p:nvSpPr>
          <p:cNvPr id="26" name="Text Placeholder 25"/>
          <p:cNvSpPr>
            <a:spLocks noGrp="1"/>
          </p:cNvSpPr>
          <p:nvPr>
            <p:ph type="body" sz="quarter" idx="13" hasCustomPrompt="1"/>
          </p:nvPr>
        </p:nvSpPr>
        <p:spPr>
          <a:xfrm>
            <a:off x="2709334" y="2088681"/>
            <a:ext cx="7544618" cy="478107"/>
          </a:xfrm>
        </p:spPr>
        <p:txBody>
          <a:bodyPr/>
          <a:lstStyle>
            <a:lvl1pPr marL="0" indent="0">
              <a:buNone/>
              <a:defRPr sz="2800">
                <a:latin typeface="+mj-lt"/>
                <a:cs typeface="Arial" panose="020B0604020202020204" pitchFamily="34" charset="0"/>
              </a:defRPr>
            </a:lvl1pPr>
          </a:lstStyle>
          <a:p>
            <a:pPr lvl="0"/>
            <a:r>
              <a:rPr lang="en-US"/>
              <a:t>Agenda Item 1</a:t>
            </a:r>
          </a:p>
        </p:txBody>
      </p:sp>
      <p:sp>
        <p:nvSpPr>
          <p:cNvPr id="27" name="Text Placeholder 25"/>
          <p:cNvSpPr>
            <a:spLocks noGrp="1"/>
          </p:cNvSpPr>
          <p:nvPr>
            <p:ph type="body" sz="quarter" idx="14" hasCustomPrompt="1"/>
          </p:nvPr>
        </p:nvSpPr>
        <p:spPr>
          <a:xfrm>
            <a:off x="3378284" y="2908805"/>
            <a:ext cx="7544618" cy="478107"/>
          </a:xfrm>
        </p:spPr>
        <p:txBody>
          <a:bodyPr/>
          <a:lstStyle>
            <a:lvl1pPr marL="0" indent="0">
              <a:buNone/>
              <a:defRPr sz="2800">
                <a:latin typeface="+mj-lt"/>
                <a:cs typeface="Arial" panose="020B0604020202020204" pitchFamily="34" charset="0"/>
              </a:defRPr>
            </a:lvl1pPr>
          </a:lstStyle>
          <a:p>
            <a:pPr lvl="0"/>
            <a:r>
              <a:rPr lang="en-US"/>
              <a:t>Agenda Item 2</a:t>
            </a:r>
          </a:p>
        </p:txBody>
      </p:sp>
      <p:sp>
        <p:nvSpPr>
          <p:cNvPr id="28" name="Text Placeholder 25"/>
          <p:cNvSpPr>
            <a:spLocks noGrp="1"/>
          </p:cNvSpPr>
          <p:nvPr>
            <p:ph type="body" sz="quarter" idx="15" hasCustomPrompt="1"/>
          </p:nvPr>
        </p:nvSpPr>
        <p:spPr>
          <a:xfrm>
            <a:off x="3935349" y="3686215"/>
            <a:ext cx="7124078" cy="478107"/>
          </a:xfrm>
          <a:ln>
            <a:noFill/>
          </a:ln>
        </p:spPr>
        <p:txBody>
          <a:bodyPr/>
          <a:lstStyle>
            <a:lvl1pPr marL="0" indent="0">
              <a:buNone/>
              <a:defRPr sz="2800">
                <a:latin typeface="+mj-lt"/>
                <a:cs typeface="Arial" panose="020B0604020202020204" pitchFamily="34" charset="0"/>
              </a:defRPr>
            </a:lvl1pPr>
          </a:lstStyle>
          <a:p>
            <a:pPr lvl="0"/>
            <a:r>
              <a:rPr lang="en-US"/>
              <a:t>Agenda Item 3</a:t>
            </a:r>
          </a:p>
        </p:txBody>
      </p:sp>
      <p:sp>
        <p:nvSpPr>
          <p:cNvPr id="29" name="Text Placeholder 25"/>
          <p:cNvSpPr>
            <a:spLocks noGrp="1"/>
          </p:cNvSpPr>
          <p:nvPr>
            <p:ph type="body" sz="quarter" idx="16" hasCustomPrompt="1"/>
          </p:nvPr>
        </p:nvSpPr>
        <p:spPr>
          <a:xfrm>
            <a:off x="4526146" y="4460623"/>
            <a:ext cx="6533281" cy="478107"/>
          </a:xfrm>
        </p:spPr>
        <p:txBody>
          <a:bodyPr/>
          <a:lstStyle>
            <a:lvl1pPr marL="0" indent="0">
              <a:buNone/>
              <a:defRPr sz="2800">
                <a:solidFill>
                  <a:schemeClr val="bg1"/>
                </a:solidFill>
                <a:latin typeface="+mj-lt"/>
                <a:cs typeface="Arial" panose="020B0604020202020204" pitchFamily="34" charset="0"/>
              </a:defRPr>
            </a:lvl1pPr>
          </a:lstStyle>
          <a:p>
            <a:pPr lvl="0"/>
            <a:r>
              <a:rPr lang="en-US"/>
              <a:t>Agenda Item 4</a:t>
            </a:r>
          </a:p>
        </p:txBody>
      </p:sp>
      <p:sp>
        <p:nvSpPr>
          <p:cNvPr id="30" name="Text Placeholder 25"/>
          <p:cNvSpPr>
            <a:spLocks noGrp="1"/>
          </p:cNvSpPr>
          <p:nvPr>
            <p:ph type="body" sz="quarter" idx="17" hasCustomPrompt="1"/>
          </p:nvPr>
        </p:nvSpPr>
        <p:spPr>
          <a:xfrm>
            <a:off x="5036961" y="5241904"/>
            <a:ext cx="6022465" cy="478107"/>
          </a:xfrm>
        </p:spPr>
        <p:txBody>
          <a:bodyPr/>
          <a:lstStyle>
            <a:lvl1pPr marL="0" indent="0">
              <a:buNone/>
              <a:defRPr sz="2800">
                <a:solidFill>
                  <a:schemeClr val="bg1"/>
                </a:solidFill>
                <a:latin typeface="+mj-lt"/>
                <a:cs typeface="Arial" panose="020B0604020202020204" pitchFamily="34" charset="0"/>
              </a:defRPr>
            </a:lvl1pPr>
          </a:lstStyle>
          <a:p>
            <a:pPr lvl="0"/>
            <a:r>
              <a:rPr lang="en-US"/>
              <a:t>Agenda Item 5</a:t>
            </a:r>
          </a:p>
        </p:txBody>
      </p:sp>
      <p:pic>
        <p:nvPicPr>
          <p:cNvPr id="31" name="Picture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4637" y="5445496"/>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90161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582337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98108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67026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35595729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19126281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7321557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a:t>Text</a:t>
            </a:r>
          </a:p>
        </p:txBody>
      </p:sp>
    </p:spTree>
    <p:extLst>
      <p:ext uri="{BB962C8B-B14F-4D97-AF65-F5344CB8AC3E}">
        <p14:creationId xmlns:p14="http://schemas.microsoft.com/office/powerpoint/2010/main" val="41877881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a:t>Instructions for the </a:t>
            </a:r>
            <a:r>
              <a:rPr lang="en-US" err="1"/>
              <a:t>menti</a:t>
            </a:r>
            <a:r>
              <a:rPr lang="en-US"/>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a:t>Poll/Chat/</a:t>
            </a:r>
            <a:r>
              <a:rPr lang="en-US" err="1"/>
              <a:t>Menti</a:t>
            </a:r>
            <a:r>
              <a:rPr lang="en-US"/>
              <a:t> Question</a:t>
            </a:r>
          </a:p>
        </p:txBody>
      </p:sp>
    </p:spTree>
    <p:extLst>
      <p:ext uri="{BB962C8B-B14F-4D97-AF65-F5344CB8AC3E}">
        <p14:creationId xmlns:p14="http://schemas.microsoft.com/office/powerpoint/2010/main" val="29454821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a:t>Text</a:t>
            </a:r>
          </a:p>
        </p:txBody>
      </p:sp>
    </p:spTree>
    <p:extLst>
      <p:ext uri="{BB962C8B-B14F-4D97-AF65-F5344CB8AC3E}">
        <p14:creationId xmlns:p14="http://schemas.microsoft.com/office/powerpoint/2010/main" val="19517007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60895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reserve="1">
  <p:cSld name="Section Header NWD">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7" name="Picture 4"/>
          <p:cNvPicPr>
            <a:picLocks noChangeAspect="1"/>
          </p:cNvPicPr>
          <p:nvPr/>
        </p:nvPicPr>
        <p:blipFill>
          <a:blip r:embed="rId2">
            <a:extLst>
              <a:ext uri="{28A0092B-C50C-407E-A947-70E740481C1C}">
                <a14:useLocalDpi xmlns:a14="http://schemas.microsoft.com/office/drawing/2010/main" val="0"/>
              </a:ext>
            </a:extLst>
          </a:blip>
          <a:srcRect b="34076"/>
          <a:stretch>
            <a:fillRect/>
          </a:stretch>
        </p:blipFill>
        <p:spPr bwMode="auto">
          <a:xfrm>
            <a:off x="0" y="5124450"/>
            <a:ext cx="12192000"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Content Placeholder 3" descr="No Wrong Door Logo"/>
          <p:cNvPicPr>
            <a:picLocks noChangeAspect="1"/>
          </p:cNvPicPr>
          <p:nvPr/>
        </p:nvPicPr>
        <p:blipFill>
          <a:blip r:embed="rId3"/>
          <a:stretch>
            <a:fillRect/>
          </a:stretch>
        </p:blipFill>
        <p:spPr>
          <a:xfrm>
            <a:off x="219075" y="93663"/>
            <a:ext cx="1128713" cy="1189037"/>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3"/>
          <p:cNvSpPr>
            <a:spLocks noGrp="1"/>
          </p:cNvSpPr>
          <p:nvPr>
            <p:ph type="dt" sz="half" idx="10"/>
          </p:nvPr>
        </p:nvSpPr>
        <p:spPr/>
        <p:txBody>
          <a:bodyPr/>
          <a:lstStyle>
            <a:lvl1pPr>
              <a:defRPr/>
            </a:lvl1pPr>
          </a:lstStyle>
          <a:p>
            <a:pPr>
              <a:defRPr/>
            </a:pPr>
            <a:fld id="{5BBB3AE1-7780-4C9C-81A6-29F1ABB75D87}" type="datetime1">
              <a:rPr lang="en-US"/>
              <a:pPr>
                <a:defRPr/>
              </a:pPr>
              <a:t>7/31/2024</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F7D43C23-BBA4-4704-B853-6C7A885CA89E}" type="slidenum">
              <a:rPr lang="en-US"/>
              <a:pPr>
                <a:defRPr/>
              </a:pPr>
              <a:t>‹#›</a:t>
            </a:fld>
            <a:endParaRPr lang="en-US"/>
          </a:p>
        </p:txBody>
      </p:sp>
    </p:spTree>
    <p:extLst>
      <p:ext uri="{BB962C8B-B14F-4D97-AF65-F5344CB8AC3E}">
        <p14:creationId xmlns:p14="http://schemas.microsoft.com/office/powerpoint/2010/main" val="124723034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09105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703907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63016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205104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774655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177231487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170381174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281759940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a:t>Text</a:t>
            </a:r>
          </a:p>
        </p:txBody>
      </p:sp>
    </p:spTree>
    <p:extLst>
      <p:ext uri="{BB962C8B-B14F-4D97-AF65-F5344CB8AC3E}">
        <p14:creationId xmlns:p14="http://schemas.microsoft.com/office/powerpoint/2010/main" val="38732255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a:t>Instructions for the </a:t>
            </a:r>
            <a:r>
              <a:rPr lang="en-US" err="1"/>
              <a:t>menti</a:t>
            </a:r>
            <a:r>
              <a:rPr lang="en-US"/>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a:t>Poll/Chat/</a:t>
            </a:r>
            <a:r>
              <a:rPr lang="en-US" err="1"/>
              <a:t>Menti</a:t>
            </a:r>
            <a:r>
              <a:rPr lang="en-US"/>
              <a:t> Question</a:t>
            </a:r>
          </a:p>
        </p:txBody>
      </p:sp>
    </p:spTree>
    <p:extLst>
      <p:ext uri="{BB962C8B-B14F-4D97-AF65-F5344CB8AC3E}">
        <p14:creationId xmlns:p14="http://schemas.microsoft.com/office/powerpoint/2010/main" val="3496280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6333422"/>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936625" y="5524900"/>
            <a:ext cx="5251893" cy="529951"/>
          </a:xfrm>
        </p:spPr>
        <p:txBody>
          <a:bodyPr>
            <a:noAutofit/>
          </a:bodyPr>
          <a:lstStyle>
            <a:lvl1pPr algn="ctr">
              <a:defRPr sz="2400">
                <a:latin typeface="+mn-lt"/>
              </a:defRPr>
            </a:lvl1pPr>
          </a:lstStyle>
          <a:p>
            <a:r>
              <a:rPr lang="en-US"/>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r>
              <a:rPr lang="en-US"/>
              <a:t>Click icon to add picture</a:t>
            </a:r>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177258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a:t>Text</a:t>
            </a:r>
          </a:p>
        </p:txBody>
      </p:sp>
    </p:spTree>
    <p:extLst>
      <p:ext uri="{BB962C8B-B14F-4D97-AF65-F5344CB8AC3E}">
        <p14:creationId xmlns:p14="http://schemas.microsoft.com/office/powerpoint/2010/main" val="23521355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627745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111407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427019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229608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91410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83405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20395562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234522123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a:t>Photo caption</a:t>
            </a:r>
          </a:p>
        </p:txBody>
      </p:sp>
    </p:spTree>
    <p:extLst>
      <p:ext uri="{BB962C8B-B14F-4D97-AF65-F5344CB8AC3E}">
        <p14:creationId xmlns:p14="http://schemas.microsoft.com/office/powerpoint/2010/main" val="1663607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7/31/2024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36432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a:t>Text</a:t>
            </a:r>
          </a:p>
        </p:txBody>
      </p:sp>
    </p:spTree>
    <p:extLst>
      <p:ext uri="{BB962C8B-B14F-4D97-AF65-F5344CB8AC3E}">
        <p14:creationId xmlns:p14="http://schemas.microsoft.com/office/powerpoint/2010/main" val="205026270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a:t>Instructions for the </a:t>
            </a:r>
            <a:r>
              <a:rPr lang="en-US" err="1"/>
              <a:t>menti</a:t>
            </a:r>
            <a:r>
              <a:rPr lang="en-US"/>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a:t>Poll/Chat/</a:t>
            </a:r>
            <a:r>
              <a:rPr lang="en-US" err="1"/>
              <a:t>Menti</a:t>
            </a:r>
            <a:r>
              <a:rPr lang="en-US"/>
              <a:t> Question</a:t>
            </a:r>
          </a:p>
        </p:txBody>
      </p:sp>
    </p:spTree>
    <p:extLst>
      <p:ext uri="{BB962C8B-B14F-4D97-AF65-F5344CB8AC3E}">
        <p14:creationId xmlns:p14="http://schemas.microsoft.com/office/powerpoint/2010/main" val="313701366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a:t>Text</a:t>
            </a:r>
          </a:p>
        </p:txBody>
      </p:sp>
    </p:spTree>
    <p:extLst>
      <p:ext uri="{BB962C8B-B14F-4D97-AF65-F5344CB8AC3E}">
        <p14:creationId xmlns:p14="http://schemas.microsoft.com/office/powerpoint/2010/main" val="173567463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7/31/2024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39433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7/31/2024</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808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2.xml"/><Relationship Id="rId18" Type="http://schemas.microsoft.com/office/2007/relationships/diagramDrawing" Target="../diagrams/drawing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diagramColors" Target="../diagrams/colors1.xml"/><Relationship Id="rId2" Type="http://schemas.openxmlformats.org/officeDocument/2006/relationships/slideLayout" Target="../slideLayouts/slideLayout25.xml"/><Relationship Id="rId16" Type="http://schemas.openxmlformats.org/officeDocument/2006/relationships/diagramQuickStyle" Target="../diagrams/quickStyle1.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diagramLayout" Target="../diagrams/layout1.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diagramData" Target="../diagrams/data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3.xml"/><Relationship Id="rId18" Type="http://schemas.microsoft.com/office/2007/relationships/diagramDrawing" Target="../diagrams/drawing2.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diagramColors" Target="../diagrams/colors2.xml"/><Relationship Id="rId2" Type="http://schemas.openxmlformats.org/officeDocument/2006/relationships/slideLayout" Target="../slideLayouts/slideLayout37.xml"/><Relationship Id="rId16" Type="http://schemas.openxmlformats.org/officeDocument/2006/relationships/diagramQuickStyle" Target="../diagrams/quickStyle2.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diagramLayout" Target="../diagrams/layout2.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diagramData" Target="../diagrams/data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4.xml"/><Relationship Id="rId18" Type="http://schemas.microsoft.com/office/2007/relationships/diagramDrawing" Target="../diagrams/drawing3.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diagramColors" Target="../diagrams/colors3.xml"/><Relationship Id="rId2" Type="http://schemas.openxmlformats.org/officeDocument/2006/relationships/slideLayout" Target="../slideLayouts/slideLayout49.xml"/><Relationship Id="rId16" Type="http://schemas.openxmlformats.org/officeDocument/2006/relationships/diagramQuickStyle" Target="../diagrams/quickStyle3.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diagramLayout" Target="../diagrams/layout3.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diagramData" Target="../diagrams/data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5.xml"/><Relationship Id="rId18" Type="http://schemas.microsoft.com/office/2007/relationships/diagramDrawing" Target="../diagrams/drawing4.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diagramColors" Target="../diagrams/colors4.xml"/><Relationship Id="rId2" Type="http://schemas.openxmlformats.org/officeDocument/2006/relationships/slideLayout" Target="../slideLayouts/slideLayout61.xml"/><Relationship Id="rId16" Type="http://schemas.openxmlformats.org/officeDocument/2006/relationships/diagramQuickStyle" Target="../diagrams/quickStyle4.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diagramLayout" Target="../diagrams/layout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diagramData" Target="../diagrams/data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theme" Target="../theme/theme6.xml"/><Relationship Id="rId18" Type="http://schemas.microsoft.com/office/2007/relationships/diagramDrawing" Target="../diagrams/drawing5.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diagramColors" Target="../diagrams/colors5.xml"/><Relationship Id="rId2" Type="http://schemas.openxmlformats.org/officeDocument/2006/relationships/slideLayout" Target="../slideLayouts/slideLayout73.xml"/><Relationship Id="rId16" Type="http://schemas.openxmlformats.org/officeDocument/2006/relationships/diagramQuickStyle" Target="../diagrams/quickStyle5.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diagramLayout" Target="../diagrams/layout5.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diagramData" Target="../diagrams/data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7/31/2024</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573" r:id="rId1"/>
    <p:sldLayoutId id="2147485585" r:id="rId2"/>
    <p:sldLayoutId id="2147485574" r:id="rId3"/>
    <p:sldLayoutId id="2147485660" r:id="rId4"/>
    <p:sldLayoutId id="2147485661" r:id="rId5"/>
    <p:sldLayoutId id="2147485575" r:id="rId6"/>
    <p:sldLayoutId id="2147485576" r:id="rId7"/>
    <p:sldLayoutId id="2147485584" r:id="rId8"/>
    <p:sldLayoutId id="2147485577" r:id="rId9"/>
    <p:sldLayoutId id="2147485583" r:id="rId10"/>
    <p:sldLayoutId id="2147485578" r:id="rId11"/>
    <p:sldLayoutId id="2147485667" r:id="rId12"/>
    <p:sldLayoutId id="2147485668" r:id="rId13"/>
    <p:sldLayoutId id="2147485669" r:id="rId14"/>
    <p:sldLayoutId id="2147485670" r:id="rId15"/>
    <p:sldLayoutId id="2147485665" r:id="rId16"/>
    <p:sldLayoutId id="2147485664" r:id="rId17"/>
    <p:sldLayoutId id="2147485663" r:id="rId18"/>
    <p:sldLayoutId id="2147485662" r:id="rId19"/>
    <p:sldLayoutId id="2147485579" r:id="rId20"/>
    <p:sldLayoutId id="2147485580" r:id="rId21"/>
    <p:sldLayoutId id="2147485666" r:id="rId22"/>
    <p:sldLayoutId id="2147485581" r:id="rId23"/>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7/31/2024</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a:p>
        </p:txBody>
      </p:sp>
      <p:graphicFrame>
        <p:nvGraphicFramePr>
          <p:cNvPr id="13" name="Diagram 12"/>
          <p:cNvGraphicFramePr/>
          <p:nvPr userDrawn="1">
            <p:extLst>
              <p:ext uri="{D42A27DB-BD31-4B8C-83A1-F6EECF244321}">
                <p14:modId xmlns:p14="http://schemas.microsoft.com/office/powerpoint/2010/main" val="3405466787"/>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308782160"/>
      </p:ext>
    </p:extLst>
  </p:cSld>
  <p:clrMap bg1="lt1" tx1="dk1" bg2="lt2" tx2="dk2" accent1="accent1" accent2="accent2" accent3="accent3" accent4="accent4" accent5="accent5" accent6="accent6" hlink="hlink" folHlink="folHlink"/>
  <p:sldLayoutIdLst>
    <p:sldLayoutId id="2147485674" r:id="rId1"/>
    <p:sldLayoutId id="2147485678" r:id="rId2"/>
    <p:sldLayoutId id="2147485679" r:id="rId3"/>
    <p:sldLayoutId id="2147485680" r:id="rId4"/>
    <p:sldLayoutId id="2147485681" r:id="rId5"/>
    <p:sldLayoutId id="2147485682" r:id="rId6"/>
    <p:sldLayoutId id="2147485683" r:id="rId7"/>
    <p:sldLayoutId id="2147485686" r:id="rId8"/>
    <p:sldLayoutId id="2147485687" r:id="rId9"/>
    <p:sldLayoutId id="2147485688" r:id="rId10"/>
    <p:sldLayoutId id="2147485689" r:id="rId11"/>
    <p:sldLayoutId id="2147485690"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7/31/2024</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a:p>
        </p:txBody>
      </p:sp>
      <p:graphicFrame>
        <p:nvGraphicFramePr>
          <p:cNvPr id="13" name="Diagram 12"/>
          <p:cNvGraphicFramePr/>
          <p:nvPr userDrawn="1">
            <p:extLst>
              <p:ext uri="{D42A27DB-BD31-4B8C-83A1-F6EECF244321}">
                <p14:modId xmlns:p14="http://schemas.microsoft.com/office/powerpoint/2010/main" val="984548695"/>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2834308179"/>
      </p:ext>
    </p:extLst>
  </p:cSld>
  <p:clrMap bg1="lt1" tx1="dk1" bg2="lt2" tx2="dk2" accent1="accent1" accent2="accent2" accent3="accent3" accent4="accent4" accent5="accent5" accent6="accent6" hlink="hlink" folHlink="folHlink"/>
  <p:sldLayoutIdLst>
    <p:sldLayoutId id="2147485692" r:id="rId1"/>
    <p:sldLayoutId id="2147485693" r:id="rId2"/>
    <p:sldLayoutId id="2147485694" r:id="rId3"/>
    <p:sldLayoutId id="2147485695" r:id="rId4"/>
    <p:sldLayoutId id="2147485696" r:id="rId5"/>
    <p:sldLayoutId id="2147485697" r:id="rId6"/>
    <p:sldLayoutId id="2147485698" r:id="rId7"/>
    <p:sldLayoutId id="2147485699" r:id="rId8"/>
    <p:sldLayoutId id="2147485700" r:id="rId9"/>
    <p:sldLayoutId id="2147485701" r:id="rId10"/>
    <p:sldLayoutId id="2147485702" r:id="rId11"/>
    <p:sldLayoutId id="2147485703"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7/31/2024</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a:p>
        </p:txBody>
      </p:sp>
      <p:graphicFrame>
        <p:nvGraphicFramePr>
          <p:cNvPr id="13" name="Diagram 12"/>
          <p:cNvGraphicFramePr/>
          <p:nvPr userDrawn="1">
            <p:extLst>
              <p:ext uri="{D42A27DB-BD31-4B8C-83A1-F6EECF244321}">
                <p14:modId xmlns:p14="http://schemas.microsoft.com/office/powerpoint/2010/main" val="255447438"/>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2165790759"/>
      </p:ext>
    </p:extLst>
  </p:cSld>
  <p:clrMap bg1="lt1" tx1="dk1" bg2="lt2" tx2="dk2" accent1="accent1" accent2="accent2" accent3="accent3" accent4="accent4" accent5="accent5" accent6="accent6" hlink="hlink" folHlink="folHlink"/>
  <p:sldLayoutIdLst>
    <p:sldLayoutId id="2147485705" r:id="rId1"/>
    <p:sldLayoutId id="2147485706" r:id="rId2"/>
    <p:sldLayoutId id="2147485707" r:id="rId3"/>
    <p:sldLayoutId id="2147485708" r:id="rId4"/>
    <p:sldLayoutId id="2147485709" r:id="rId5"/>
    <p:sldLayoutId id="2147485710" r:id="rId6"/>
    <p:sldLayoutId id="2147485711" r:id="rId7"/>
    <p:sldLayoutId id="2147485712" r:id="rId8"/>
    <p:sldLayoutId id="2147485713" r:id="rId9"/>
    <p:sldLayoutId id="2147485714" r:id="rId10"/>
    <p:sldLayoutId id="2147485715" r:id="rId11"/>
    <p:sldLayoutId id="2147485716"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7/31/2024</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a:p>
        </p:txBody>
      </p:sp>
      <p:graphicFrame>
        <p:nvGraphicFramePr>
          <p:cNvPr id="13" name="Diagram 12"/>
          <p:cNvGraphicFramePr/>
          <p:nvPr userDrawn="1">
            <p:extLst>
              <p:ext uri="{D42A27DB-BD31-4B8C-83A1-F6EECF244321}">
                <p14:modId xmlns:p14="http://schemas.microsoft.com/office/powerpoint/2010/main" val="2793210369"/>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1144975931"/>
      </p:ext>
    </p:extLst>
  </p:cSld>
  <p:clrMap bg1="lt1" tx1="dk1" bg2="lt2" tx2="dk2" accent1="accent1" accent2="accent2" accent3="accent3" accent4="accent4" accent5="accent5" accent6="accent6" hlink="hlink" folHlink="folHlink"/>
  <p:sldLayoutIdLst>
    <p:sldLayoutId id="2147485718" r:id="rId1"/>
    <p:sldLayoutId id="2147485719" r:id="rId2"/>
    <p:sldLayoutId id="2147485720" r:id="rId3"/>
    <p:sldLayoutId id="2147485721" r:id="rId4"/>
    <p:sldLayoutId id="2147485722" r:id="rId5"/>
    <p:sldLayoutId id="2147485723" r:id="rId6"/>
    <p:sldLayoutId id="2147485724" r:id="rId7"/>
    <p:sldLayoutId id="2147485725" r:id="rId8"/>
    <p:sldLayoutId id="2147485726" r:id="rId9"/>
    <p:sldLayoutId id="2147485727" r:id="rId10"/>
    <p:sldLayoutId id="2147485728" r:id="rId11"/>
    <p:sldLayoutId id="2147485729"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7/31/2024</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a:p>
        </p:txBody>
      </p:sp>
      <p:graphicFrame>
        <p:nvGraphicFramePr>
          <p:cNvPr id="13" name="Diagram 12"/>
          <p:cNvGraphicFramePr/>
          <p:nvPr userDrawn="1">
            <p:extLst>
              <p:ext uri="{D42A27DB-BD31-4B8C-83A1-F6EECF244321}">
                <p14:modId xmlns:p14="http://schemas.microsoft.com/office/powerpoint/2010/main" val="3800865305"/>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3199902784"/>
      </p:ext>
    </p:extLst>
  </p:cSld>
  <p:clrMap bg1="lt1" tx1="dk1" bg2="lt2" tx2="dk2" accent1="accent1" accent2="accent2" accent3="accent3" accent4="accent4" accent5="accent5" accent6="accent6" hlink="hlink" folHlink="folHlink"/>
  <p:sldLayoutIdLst>
    <p:sldLayoutId id="2147485731" r:id="rId1"/>
    <p:sldLayoutId id="2147485732" r:id="rId2"/>
    <p:sldLayoutId id="2147485733" r:id="rId3"/>
    <p:sldLayoutId id="2147485734" r:id="rId4"/>
    <p:sldLayoutId id="2147485735" r:id="rId5"/>
    <p:sldLayoutId id="2147485736" r:id="rId6"/>
    <p:sldLayoutId id="2147485737" r:id="rId7"/>
    <p:sldLayoutId id="2147485738" r:id="rId8"/>
    <p:sldLayoutId id="2147485739" r:id="rId9"/>
    <p:sldLayoutId id="2147485740" r:id="rId10"/>
    <p:sldLayoutId id="2147485741" r:id="rId11"/>
    <p:sldLayoutId id="2147485742"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0.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3713" y="423863"/>
            <a:ext cx="8756081" cy="858837"/>
          </a:xfrm>
        </p:spPr>
        <p:txBody>
          <a:bodyPr>
            <a:noAutofit/>
          </a:bodyPr>
          <a:lstStyle/>
          <a:p>
            <a:pPr algn="ctr">
              <a:defRPr/>
            </a:pPr>
            <a:r>
              <a:rPr lang="en-US" sz="3600">
                <a:solidFill>
                  <a:schemeClr val="tx1">
                    <a:lumMod val="65000"/>
                    <a:lumOff val="35000"/>
                  </a:schemeClr>
                </a:solidFill>
              </a:rPr>
              <a:t>Caregiver Governance Grant</a:t>
            </a:r>
          </a:p>
        </p:txBody>
      </p:sp>
      <p:sp>
        <p:nvSpPr>
          <p:cNvPr id="3" name="Subtitle 2"/>
          <p:cNvSpPr>
            <a:spLocks noGrp="1"/>
          </p:cNvSpPr>
          <p:nvPr>
            <p:ph type="subTitle" idx="1"/>
          </p:nvPr>
        </p:nvSpPr>
        <p:spPr>
          <a:xfrm>
            <a:off x="1157680" y="1382713"/>
            <a:ext cx="10045307" cy="1143000"/>
          </a:xfrm>
        </p:spPr>
        <p:txBody>
          <a:bodyPr/>
          <a:lstStyle/>
          <a:p>
            <a:pPr algn="ctr">
              <a:defRPr/>
            </a:pPr>
            <a:r>
              <a:rPr lang="en-US" sz="2400">
                <a:solidFill>
                  <a:schemeClr val="tx1">
                    <a:lumMod val="65000"/>
                    <a:lumOff val="35000"/>
                  </a:schemeClr>
                </a:solidFill>
              </a:rPr>
              <a:t>NWD System Initial Mapping Findings</a:t>
            </a:r>
            <a:endParaRPr lang="en-US"/>
          </a:p>
        </p:txBody>
      </p:sp>
      <p:pic>
        <p:nvPicPr>
          <p:cNvPr id="5" name="Content Placeholder 3" descr="No Wrong Door Logo"/>
          <p:cNvPicPr>
            <a:picLocks noChangeAspect="1"/>
          </p:cNvPicPr>
          <p:nvPr/>
        </p:nvPicPr>
        <p:blipFill>
          <a:blip r:embed="rId3"/>
          <a:stretch>
            <a:fillRect/>
          </a:stretch>
        </p:blipFill>
        <p:spPr>
          <a:xfrm>
            <a:off x="219075" y="93663"/>
            <a:ext cx="1128713" cy="1189037"/>
          </a:xfrm>
          <a:prstGeom prst="rect">
            <a:avLst/>
          </a:prstGeom>
          <a:ln>
            <a:noFill/>
          </a:ln>
          <a:effectLst>
            <a:outerShdw blurRad="292100" dist="139700" dir="2700000" algn="tl" rotWithShape="0">
              <a:srgbClr val="333333">
                <a:alpha val="65000"/>
              </a:srgbClr>
            </a:outerShdw>
          </a:effectLst>
        </p:spPr>
      </p:pic>
      <p:pic>
        <p:nvPicPr>
          <p:cNvPr id="14341" name="Picture 3" descr="Administration for Community Living logo"/>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190163" y="2144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5" descr="The image shows seven doors, six of them grey and one of them yellow. "/>
          <p:cNvPicPr>
            <a:picLocks noChangeAspect="1"/>
          </p:cNvPicPr>
          <p:nvPr/>
        </p:nvPicPr>
        <p:blipFill>
          <a:blip r:embed="rId5">
            <a:extLst>
              <a:ext uri="{28A0092B-C50C-407E-A947-70E740481C1C}">
                <a14:useLocalDpi xmlns:a14="http://schemas.microsoft.com/office/drawing/2010/main" val="0"/>
              </a:ext>
            </a:extLst>
          </a:blip>
          <a:srcRect b="29880"/>
          <a:stretch>
            <a:fillRect/>
          </a:stretch>
        </p:blipFill>
        <p:spPr bwMode="auto">
          <a:xfrm>
            <a:off x="0" y="3022600"/>
            <a:ext cx="12192000"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999830-1410-9674-CE67-9E3108FA4266}"/>
              </a:ext>
            </a:extLst>
          </p:cNvPr>
          <p:cNvSpPr>
            <a:spLocks noGrp="1"/>
          </p:cNvSpPr>
          <p:nvPr>
            <p:ph type="sldNum" sz="quarter" idx="12"/>
          </p:nvPr>
        </p:nvSpPr>
        <p:spPr/>
        <p:txBody>
          <a:bodyPr/>
          <a:lstStyle/>
          <a:p>
            <a:pPr>
              <a:defRPr/>
            </a:pPr>
            <a:fld id="{2295FB6B-46AF-46AF-8C32-148BAA1F4B47}" type="slidenum">
              <a:rPr lang="en-US" smtClean="0"/>
              <a:pPr>
                <a:defRPr/>
              </a:pPr>
              <a:t>10</a:t>
            </a:fld>
            <a:endParaRPr lang="en-US"/>
          </a:p>
        </p:txBody>
      </p:sp>
      <p:sp>
        <p:nvSpPr>
          <p:cNvPr id="3" name="Title 1">
            <a:extLst>
              <a:ext uri="{FF2B5EF4-FFF2-40B4-BE49-F238E27FC236}">
                <a16:creationId xmlns:a16="http://schemas.microsoft.com/office/drawing/2014/main" id="{9027D289-6B62-4155-8166-B606DCE21128}"/>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Nevada</a:t>
            </a:r>
          </a:p>
        </p:txBody>
      </p:sp>
      <p:graphicFrame>
        <p:nvGraphicFramePr>
          <p:cNvPr id="4" name="Table 7">
            <a:extLst>
              <a:ext uri="{FF2B5EF4-FFF2-40B4-BE49-F238E27FC236}">
                <a16:creationId xmlns:a16="http://schemas.microsoft.com/office/drawing/2014/main" id="{E2B5ED84-23D3-7A04-9A68-C44E34727378}"/>
              </a:ext>
            </a:extLst>
          </p:cNvPr>
          <p:cNvGraphicFramePr>
            <a:graphicFrameLocks noGrp="1"/>
          </p:cNvGraphicFramePr>
          <p:nvPr>
            <p:extLst>
              <p:ext uri="{D42A27DB-BD31-4B8C-83A1-F6EECF244321}">
                <p14:modId xmlns:p14="http://schemas.microsoft.com/office/powerpoint/2010/main" val="3235247451"/>
              </p:ext>
            </p:extLst>
          </p:nvPr>
        </p:nvGraphicFramePr>
        <p:xfrm>
          <a:off x="125652" y="760227"/>
          <a:ext cx="3945425" cy="4805471"/>
        </p:xfrm>
        <a:graphic>
          <a:graphicData uri="http://schemas.openxmlformats.org/drawingml/2006/table">
            <a:tbl>
              <a:tblPr firstRow="1" bandRow="1">
                <a:tableStyleId>{5C22544A-7EE6-4342-B048-85BDC9FD1C3A}</a:tableStyleId>
              </a:tblPr>
              <a:tblGrid>
                <a:gridCol w="3945425">
                  <a:extLst>
                    <a:ext uri="{9D8B030D-6E8A-4147-A177-3AD203B41FA5}">
                      <a16:colId xmlns:a16="http://schemas.microsoft.com/office/drawing/2014/main" val="3902260120"/>
                    </a:ext>
                  </a:extLst>
                </a:gridCol>
              </a:tblGrid>
              <a:tr h="339357">
                <a:tc>
                  <a:txBody>
                    <a:bodyPr/>
                    <a:lstStyle/>
                    <a:p>
                      <a:pPr algn="ctr"/>
                      <a:r>
                        <a:rPr lang="en-US" sz="1400"/>
                        <a:t>System Gaps</a:t>
                      </a:r>
                    </a:p>
                  </a:txBody>
                  <a:tcPr/>
                </a:tc>
                <a:extLst>
                  <a:ext uri="{0D108BD9-81ED-4DB2-BD59-A6C34878D82A}">
                    <a16:rowId xmlns:a16="http://schemas.microsoft.com/office/drawing/2014/main" val="134376776"/>
                  </a:ext>
                </a:extLst>
              </a:tr>
              <a:tr h="364633">
                <a:tc>
                  <a:txBody>
                    <a:bodyPr/>
                    <a:lstStyle/>
                    <a:p>
                      <a:r>
                        <a:rPr lang="en-US" sz="1400"/>
                        <a:t>Access to LTSS is limited to MCO Medicaid eligible Nevadans in Washoe or Clark Counties or those eligible for waiver services; remaining Nevadans use FFS Medicaid without LTSS</a:t>
                      </a:r>
                    </a:p>
                  </a:txBody>
                  <a:tcPr/>
                </a:tc>
                <a:extLst>
                  <a:ext uri="{0D108BD9-81ED-4DB2-BD59-A6C34878D82A}">
                    <a16:rowId xmlns:a16="http://schemas.microsoft.com/office/drawing/2014/main" val="2509976323"/>
                  </a:ext>
                </a:extLst>
              </a:tr>
              <a:tr h="381794">
                <a:tc>
                  <a:txBody>
                    <a:bodyPr/>
                    <a:lstStyle/>
                    <a:p>
                      <a:r>
                        <a:rPr lang="en-US" sz="1400"/>
                        <a:t>No universal definition of LTSS statewide</a:t>
                      </a:r>
                    </a:p>
                  </a:txBody>
                  <a:tcPr/>
                </a:tc>
                <a:extLst>
                  <a:ext uri="{0D108BD9-81ED-4DB2-BD59-A6C34878D82A}">
                    <a16:rowId xmlns:a16="http://schemas.microsoft.com/office/drawing/2014/main" val="935299240"/>
                  </a:ext>
                </a:extLst>
              </a:tr>
              <a:tr h="251749">
                <a:tc>
                  <a:txBody>
                    <a:bodyPr/>
                    <a:lstStyle/>
                    <a:p>
                      <a:r>
                        <a:rPr lang="en-US" sz="1400"/>
                        <a:t>System often includes undertrained staff and high staff turnover</a:t>
                      </a:r>
                    </a:p>
                  </a:txBody>
                  <a:tcPr/>
                </a:tc>
                <a:extLst>
                  <a:ext uri="{0D108BD9-81ED-4DB2-BD59-A6C34878D82A}">
                    <a16:rowId xmlns:a16="http://schemas.microsoft.com/office/drawing/2014/main" val="3708414750"/>
                  </a:ext>
                </a:extLst>
              </a:tr>
              <a:tr h="251749">
                <a:tc>
                  <a:txBody>
                    <a:bodyPr/>
                    <a:lstStyle/>
                    <a:p>
                      <a:r>
                        <a:rPr lang="en-US" sz="1400"/>
                        <a:t>* Consumers cited barriers to access, including:</a:t>
                      </a:r>
                    </a:p>
                    <a:p>
                      <a:pPr marL="171450" indent="-171450">
                        <a:buFont typeface="Arial" panose="020B0604020202020204" pitchFamily="34" charset="0"/>
                        <a:buChar char="•"/>
                      </a:pPr>
                      <a:r>
                        <a:rPr lang="en-US" sz="1400"/>
                        <a:t>Long wait lists and duplicative paperwork</a:t>
                      </a:r>
                    </a:p>
                    <a:p>
                      <a:pPr marL="171450" indent="-171450">
                        <a:buFont typeface="Arial" panose="020B0604020202020204" pitchFamily="34" charset="0"/>
                        <a:buChar char="•"/>
                      </a:pPr>
                      <a:r>
                        <a:rPr lang="en-US" sz="1400"/>
                        <a:t>Lack of accessible information or service options as major barrier (i.e., overall lack of providers)</a:t>
                      </a:r>
                    </a:p>
                    <a:p>
                      <a:pPr marL="171450" indent="-171450">
                        <a:buFont typeface="Arial" panose="020B0604020202020204" pitchFamily="34" charset="0"/>
                        <a:buChar char="•"/>
                      </a:pPr>
                      <a:r>
                        <a:rPr lang="en-US" sz="1400"/>
                        <a:t>Fear of or lack of trust in the system, often due to bureaucratic burden</a:t>
                      </a:r>
                    </a:p>
                  </a:txBody>
                  <a:tcPr/>
                </a:tc>
                <a:extLst>
                  <a:ext uri="{0D108BD9-81ED-4DB2-BD59-A6C34878D82A}">
                    <a16:rowId xmlns:a16="http://schemas.microsoft.com/office/drawing/2014/main" val="2991012938"/>
                  </a:ext>
                </a:extLst>
              </a:tr>
              <a:tr h="251749">
                <a:tc>
                  <a:txBody>
                    <a:bodyPr/>
                    <a:lstStyle/>
                    <a:p>
                      <a:r>
                        <a:rPr lang="en-US" sz="1400"/>
                        <a:t>Access to services often impacted by assigned case manager’s personal relationship to other providers</a:t>
                      </a:r>
                    </a:p>
                  </a:txBody>
                  <a:tcPr/>
                </a:tc>
                <a:extLst>
                  <a:ext uri="{0D108BD9-81ED-4DB2-BD59-A6C34878D82A}">
                    <a16:rowId xmlns:a16="http://schemas.microsoft.com/office/drawing/2014/main" val="2101060736"/>
                  </a:ext>
                </a:extLst>
              </a:tr>
              <a:tr h="251749">
                <a:tc>
                  <a:txBody>
                    <a:bodyPr/>
                    <a:lstStyle/>
                    <a:p>
                      <a:r>
                        <a:rPr lang="en-US" sz="1400" i="0"/>
                        <a:t>† </a:t>
                      </a:r>
                      <a:r>
                        <a:rPr lang="en-US" sz="1400"/>
                        <a:t>Overreliance on family and consumer advocate networks/word of mouth to learn about and access services</a:t>
                      </a:r>
                    </a:p>
                  </a:txBody>
                  <a:tcPr/>
                </a:tc>
                <a:extLst>
                  <a:ext uri="{0D108BD9-81ED-4DB2-BD59-A6C34878D82A}">
                    <a16:rowId xmlns:a16="http://schemas.microsoft.com/office/drawing/2014/main" val="297245372"/>
                  </a:ext>
                </a:extLst>
              </a:tr>
            </a:tbl>
          </a:graphicData>
        </a:graphic>
      </p:graphicFrame>
      <p:pic>
        <p:nvPicPr>
          <p:cNvPr id="5" name="Content Placeholder 6">
            <a:extLst>
              <a:ext uri="{FF2B5EF4-FFF2-40B4-BE49-F238E27FC236}">
                <a16:creationId xmlns:a16="http://schemas.microsoft.com/office/drawing/2014/main" id="{F21B4CFF-63FF-18D4-011D-016336B43F7D}"/>
              </a:ext>
            </a:extLst>
          </p:cNvPr>
          <p:cNvPicPr>
            <a:picLocks noChangeAspect="1"/>
          </p:cNvPicPr>
          <p:nvPr/>
        </p:nvPicPr>
        <p:blipFill>
          <a:blip r:embed="rId3"/>
          <a:stretch>
            <a:fillRect/>
          </a:stretch>
        </p:blipFill>
        <p:spPr>
          <a:xfrm>
            <a:off x="4167969" y="195164"/>
            <a:ext cx="7990330" cy="5671776"/>
          </a:xfrm>
          <a:prstGeom prst="rect">
            <a:avLst/>
          </a:prstGeom>
        </p:spPr>
      </p:pic>
      <p:sp>
        <p:nvSpPr>
          <p:cNvPr id="6" name="Rectangle 5">
            <a:extLst>
              <a:ext uri="{FF2B5EF4-FFF2-40B4-BE49-F238E27FC236}">
                <a16:creationId xmlns:a16="http://schemas.microsoft.com/office/drawing/2014/main" id="{44971EE8-5078-9B12-AD2A-1E6DD34F6721}"/>
              </a:ext>
            </a:extLst>
          </p:cNvPr>
          <p:cNvSpPr/>
          <p:nvPr/>
        </p:nvSpPr>
        <p:spPr>
          <a:xfrm>
            <a:off x="6031279" y="156094"/>
            <a:ext cx="3581400" cy="3754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DC7B127-FFEA-5571-797F-5ADE48CB06B1}"/>
              </a:ext>
            </a:extLst>
          </p:cNvPr>
          <p:cNvSpPr txBox="1"/>
          <p:nvPr/>
        </p:nvSpPr>
        <p:spPr>
          <a:xfrm>
            <a:off x="6543595" y="69922"/>
            <a:ext cx="4156601" cy="461665"/>
          </a:xfrm>
          <a:prstGeom prst="rect">
            <a:avLst/>
          </a:prstGeom>
          <a:noFill/>
        </p:spPr>
        <p:txBody>
          <a:bodyPr wrap="square" rtlCol="0">
            <a:spAutoFit/>
          </a:bodyPr>
          <a:lstStyle/>
          <a:p>
            <a:pPr algn="ctr"/>
            <a:r>
              <a:rPr lang="en-US" sz="2400" i="1" u="sng">
                <a:solidFill>
                  <a:schemeClr val="tx1">
                    <a:lumMod val="75000"/>
                    <a:lumOff val="25000"/>
                  </a:schemeClr>
                </a:solidFill>
              </a:rPr>
              <a:t>Nevada’s No Wrong Door Map</a:t>
            </a:r>
          </a:p>
        </p:txBody>
      </p:sp>
      <p:sp>
        <p:nvSpPr>
          <p:cNvPr id="8" name="TextBox 7">
            <a:extLst>
              <a:ext uri="{FF2B5EF4-FFF2-40B4-BE49-F238E27FC236}">
                <a16:creationId xmlns:a16="http://schemas.microsoft.com/office/drawing/2014/main" id="{57AB9ABA-9968-73F1-F444-2823A9E6F96E}"/>
              </a:ext>
            </a:extLst>
          </p:cNvPr>
          <p:cNvSpPr txBox="1"/>
          <p:nvPr/>
        </p:nvSpPr>
        <p:spPr>
          <a:xfrm>
            <a:off x="125652" y="5831271"/>
            <a:ext cx="5341928" cy="461665"/>
          </a:xfrm>
          <a:prstGeom prst="rect">
            <a:avLst/>
          </a:prstGeom>
          <a:noFill/>
        </p:spPr>
        <p:txBody>
          <a:bodyPr wrap="square" rtlCol="0">
            <a:spAutoFit/>
          </a:bodyPr>
          <a:lstStyle/>
          <a:p>
            <a:r>
              <a:rPr lang="en-US" sz="1200" i="1"/>
              <a:t>* Indicates gaps that grantees have listed as a priority to address</a:t>
            </a:r>
          </a:p>
          <a:p>
            <a:r>
              <a:rPr lang="en-US" sz="1200" i="1"/>
              <a:t>† Indicates gaps that affect caregivers</a:t>
            </a:r>
          </a:p>
        </p:txBody>
      </p:sp>
      <p:sp>
        <p:nvSpPr>
          <p:cNvPr id="9" name="TextBox 8">
            <a:extLst>
              <a:ext uri="{FF2B5EF4-FFF2-40B4-BE49-F238E27FC236}">
                <a16:creationId xmlns:a16="http://schemas.microsoft.com/office/drawing/2014/main" id="{86ED9EE4-9ED5-4291-F3A1-CF1B6E8459F0}"/>
              </a:ext>
            </a:extLst>
          </p:cNvPr>
          <p:cNvSpPr txBox="1"/>
          <p:nvPr/>
        </p:nvSpPr>
        <p:spPr>
          <a:xfrm>
            <a:off x="9229549" y="6032217"/>
            <a:ext cx="4385098" cy="307777"/>
          </a:xfrm>
          <a:prstGeom prst="rect">
            <a:avLst/>
          </a:prstGeom>
          <a:noFill/>
        </p:spPr>
        <p:txBody>
          <a:bodyPr wrap="square" rtlCol="0">
            <a:spAutoFit/>
          </a:bodyPr>
          <a:lstStyle/>
          <a:p>
            <a:pPr algn="ctr"/>
            <a:r>
              <a:rPr lang="en-US" sz="1400" i="1">
                <a:solidFill>
                  <a:schemeClr val="tx1">
                    <a:lumMod val="75000"/>
                    <a:lumOff val="25000"/>
                  </a:schemeClr>
                </a:solidFill>
              </a:rPr>
              <a:t>Submitted 1/12/24</a:t>
            </a:r>
          </a:p>
        </p:txBody>
      </p:sp>
    </p:spTree>
    <p:extLst>
      <p:ext uri="{BB962C8B-B14F-4D97-AF65-F5344CB8AC3E}">
        <p14:creationId xmlns:p14="http://schemas.microsoft.com/office/powerpoint/2010/main" val="1755024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6CD5FC-F901-8978-785E-2BC679983BF2}"/>
              </a:ext>
            </a:extLst>
          </p:cNvPr>
          <p:cNvSpPr>
            <a:spLocks noGrp="1"/>
          </p:cNvSpPr>
          <p:nvPr>
            <p:ph type="sldNum" sz="quarter" idx="12"/>
          </p:nvPr>
        </p:nvSpPr>
        <p:spPr/>
        <p:txBody>
          <a:bodyPr/>
          <a:lstStyle/>
          <a:p>
            <a:pPr>
              <a:defRPr/>
            </a:pPr>
            <a:fld id="{2295FB6B-46AF-46AF-8C32-148BAA1F4B47}" type="slidenum">
              <a:rPr lang="en-US" smtClean="0"/>
              <a:pPr>
                <a:defRPr/>
              </a:pPr>
              <a:t>11</a:t>
            </a:fld>
            <a:endParaRPr lang="en-US"/>
          </a:p>
        </p:txBody>
      </p:sp>
      <p:sp>
        <p:nvSpPr>
          <p:cNvPr id="3" name="Title 1">
            <a:extLst>
              <a:ext uri="{FF2B5EF4-FFF2-40B4-BE49-F238E27FC236}">
                <a16:creationId xmlns:a16="http://schemas.microsoft.com/office/drawing/2014/main" id="{D3A2566C-E964-3DAB-8BFF-048A87491F9C}"/>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New Hampshire</a:t>
            </a:r>
          </a:p>
        </p:txBody>
      </p:sp>
      <p:graphicFrame>
        <p:nvGraphicFramePr>
          <p:cNvPr id="4" name="Table 7">
            <a:extLst>
              <a:ext uri="{FF2B5EF4-FFF2-40B4-BE49-F238E27FC236}">
                <a16:creationId xmlns:a16="http://schemas.microsoft.com/office/drawing/2014/main" id="{9CEFE946-3A00-7DF1-94AB-B5FC96577673}"/>
              </a:ext>
            </a:extLst>
          </p:cNvPr>
          <p:cNvGraphicFramePr>
            <a:graphicFrameLocks noGrp="1"/>
          </p:cNvGraphicFramePr>
          <p:nvPr>
            <p:extLst>
              <p:ext uri="{D42A27DB-BD31-4B8C-83A1-F6EECF244321}">
                <p14:modId xmlns:p14="http://schemas.microsoft.com/office/powerpoint/2010/main" val="567683132"/>
              </p:ext>
            </p:extLst>
          </p:nvPr>
        </p:nvGraphicFramePr>
        <p:xfrm>
          <a:off x="108897" y="760227"/>
          <a:ext cx="4751530" cy="5333084"/>
        </p:xfrm>
        <a:graphic>
          <a:graphicData uri="http://schemas.openxmlformats.org/drawingml/2006/table">
            <a:tbl>
              <a:tblPr firstRow="1" bandRow="1">
                <a:tableStyleId>{5C22544A-7EE6-4342-B048-85BDC9FD1C3A}</a:tableStyleId>
              </a:tblPr>
              <a:tblGrid>
                <a:gridCol w="4751530">
                  <a:extLst>
                    <a:ext uri="{9D8B030D-6E8A-4147-A177-3AD203B41FA5}">
                      <a16:colId xmlns:a16="http://schemas.microsoft.com/office/drawing/2014/main" val="3902260120"/>
                    </a:ext>
                  </a:extLst>
                </a:gridCol>
              </a:tblGrid>
              <a:tr h="334364">
                <a:tc>
                  <a:txBody>
                    <a:bodyPr/>
                    <a:lstStyle/>
                    <a:p>
                      <a:pPr algn="ctr"/>
                      <a:r>
                        <a:rPr lang="en-US" sz="1400" dirty="0"/>
                        <a:t>System Gaps</a:t>
                      </a:r>
                    </a:p>
                  </a:txBody>
                  <a:tcPr/>
                </a:tc>
                <a:extLst>
                  <a:ext uri="{0D108BD9-81ED-4DB2-BD59-A6C34878D82A}">
                    <a16:rowId xmlns:a16="http://schemas.microsoft.com/office/drawing/2014/main" val="134376776"/>
                  </a:ext>
                </a:extLst>
              </a:tr>
              <a:tr h="361155">
                <a:tc>
                  <a:txBody>
                    <a:bodyPr/>
                    <a:lstStyle/>
                    <a:p>
                      <a:r>
                        <a:rPr lang="en-US" sz="1400" dirty="0"/>
                        <a:t>Uncertainty among individuals regarding how to access LTSS, exacerbated by language and translation errors and discrimination</a:t>
                      </a:r>
                    </a:p>
                  </a:txBody>
                  <a:tcPr/>
                </a:tc>
                <a:extLst>
                  <a:ext uri="{0D108BD9-81ED-4DB2-BD59-A6C34878D82A}">
                    <a16:rowId xmlns:a16="http://schemas.microsoft.com/office/drawing/2014/main" val="2509976323"/>
                  </a:ext>
                </a:extLst>
              </a:tr>
              <a:tr h="376177">
                <a:tc>
                  <a:txBody>
                    <a:bodyPr/>
                    <a:lstStyle/>
                    <a:p>
                      <a:r>
                        <a:rPr lang="en-US" sz="1400" i="0" dirty="0"/>
                        <a:t>† </a:t>
                      </a:r>
                      <a:r>
                        <a:rPr lang="en-US" sz="1400" dirty="0"/>
                        <a:t>Caregivers and individuals struggle to identify as someone who needs or should access assistance</a:t>
                      </a:r>
                    </a:p>
                  </a:txBody>
                  <a:tcPr/>
                </a:tc>
                <a:extLst>
                  <a:ext uri="{0D108BD9-81ED-4DB2-BD59-A6C34878D82A}">
                    <a16:rowId xmlns:a16="http://schemas.microsoft.com/office/drawing/2014/main" val="935299240"/>
                  </a:ext>
                </a:extLst>
              </a:tr>
              <a:tr h="300316">
                <a:tc>
                  <a:txBody>
                    <a:bodyPr/>
                    <a:lstStyle/>
                    <a:p>
                      <a:r>
                        <a:rPr lang="en-US" sz="1400" dirty="0"/>
                        <a:t>Outreach and marketing may not impact all populations equitably</a:t>
                      </a:r>
                    </a:p>
                  </a:txBody>
                  <a:tcPr/>
                </a:tc>
                <a:extLst>
                  <a:ext uri="{0D108BD9-81ED-4DB2-BD59-A6C34878D82A}">
                    <a16:rowId xmlns:a16="http://schemas.microsoft.com/office/drawing/2014/main" val="3708414750"/>
                  </a:ext>
                </a:extLst>
              </a:tr>
              <a:tr h="300316">
                <a:tc>
                  <a:txBody>
                    <a:bodyPr/>
                    <a:lstStyle/>
                    <a:p>
                      <a:r>
                        <a:rPr lang="en-US" sz="1400" dirty="0"/>
                        <a:t>Intake processes are often lengthy and overwhelming for consumers; contributing factors include information sharing and perception of eligibility</a:t>
                      </a:r>
                    </a:p>
                    <a:p>
                      <a:pPr marL="171450" indent="-171450">
                        <a:buFont typeface="Arial" panose="020B0604020202020204" pitchFamily="34" charset="0"/>
                        <a:buChar char="•"/>
                      </a:pPr>
                      <a:r>
                        <a:rPr lang="en-US" sz="1400" dirty="0"/>
                        <a:t>Application and eligibility processes are complicated and sometimes duplicative</a:t>
                      </a:r>
                    </a:p>
                  </a:txBody>
                  <a:tcPr/>
                </a:tc>
                <a:extLst>
                  <a:ext uri="{0D108BD9-81ED-4DB2-BD59-A6C34878D82A}">
                    <a16:rowId xmlns:a16="http://schemas.microsoft.com/office/drawing/2014/main" val="2991012938"/>
                  </a:ext>
                </a:extLst>
              </a:tr>
              <a:tr h="300316">
                <a:tc>
                  <a:txBody>
                    <a:bodyPr/>
                    <a:lstStyle/>
                    <a:p>
                      <a:r>
                        <a:rPr lang="en-US" sz="1400" dirty="0"/>
                        <a:t>Intake/assessment tools are inconsistent and there is limited ability for cross-system sharing</a:t>
                      </a:r>
                    </a:p>
                  </a:txBody>
                  <a:tcPr/>
                </a:tc>
                <a:extLst>
                  <a:ext uri="{0D108BD9-81ED-4DB2-BD59-A6C34878D82A}">
                    <a16:rowId xmlns:a16="http://schemas.microsoft.com/office/drawing/2014/main" val="3516821083"/>
                  </a:ext>
                </a:extLst>
              </a:tr>
              <a:tr h="300316">
                <a:tc>
                  <a:txBody>
                    <a:bodyPr/>
                    <a:lstStyle/>
                    <a:p>
                      <a:r>
                        <a:rPr lang="en-US" sz="1400" dirty="0"/>
                        <a:t>Access point partners do not always refer individuals where needed due to working in siloes</a:t>
                      </a:r>
                    </a:p>
                  </a:txBody>
                  <a:tcPr/>
                </a:tc>
                <a:extLst>
                  <a:ext uri="{0D108BD9-81ED-4DB2-BD59-A6C34878D82A}">
                    <a16:rowId xmlns:a16="http://schemas.microsoft.com/office/drawing/2014/main" val="2271567948"/>
                  </a:ext>
                </a:extLst>
              </a:tr>
              <a:tr h="300316">
                <a:tc>
                  <a:txBody>
                    <a:bodyPr/>
                    <a:lstStyle/>
                    <a:p>
                      <a:r>
                        <a:rPr lang="en-US" sz="1400" dirty="0">
                          <a:solidFill>
                            <a:schemeClr val="tx1"/>
                          </a:solidFill>
                        </a:rPr>
                        <a:t>Shrinking workforce, frequent turnover, and low wages lead to issues in service delivery</a:t>
                      </a:r>
                    </a:p>
                  </a:txBody>
                  <a:tcPr/>
                </a:tc>
                <a:extLst>
                  <a:ext uri="{0D108BD9-81ED-4DB2-BD59-A6C34878D82A}">
                    <a16:rowId xmlns:a16="http://schemas.microsoft.com/office/drawing/2014/main" val="2934504878"/>
                  </a:ext>
                </a:extLst>
              </a:tr>
              <a:tr h="300316">
                <a:tc>
                  <a:txBody>
                    <a:bodyPr/>
                    <a:lstStyle/>
                    <a:p>
                      <a:r>
                        <a:rPr lang="en-US" sz="1400" i="0" dirty="0">
                          <a:solidFill>
                            <a:schemeClr val="tx1"/>
                          </a:solidFill>
                        </a:rPr>
                        <a:t>† </a:t>
                      </a:r>
                      <a:r>
                        <a:rPr lang="en-US" sz="1400" dirty="0">
                          <a:solidFill>
                            <a:schemeClr val="tx1"/>
                          </a:solidFill>
                        </a:rPr>
                        <a:t>Staff face challenges tailoring supports to unique needs of populations, especially caregivers</a:t>
                      </a:r>
                    </a:p>
                  </a:txBody>
                  <a:tcPr/>
                </a:tc>
                <a:extLst>
                  <a:ext uri="{0D108BD9-81ED-4DB2-BD59-A6C34878D82A}">
                    <a16:rowId xmlns:a16="http://schemas.microsoft.com/office/drawing/2014/main" val="3726402574"/>
                  </a:ext>
                </a:extLst>
              </a:tr>
            </a:tbl>
          </a:graphicData>
        </a:graphic>
      </p:graphicFrame>
      <p:sp>
        <p:nvSpPr>
          <p:cNvPr id="5" name="TextBox 4">
            <a:extLst>
              <a:ext uri="{FF2B5EF4-FFF2-40B4-BE49-F238E27FC236}">
                <a16:creationId xmlns:a16="http://schemas.microsoft.com/office/drawing/2014/main" id="{CD241877-7F68-E8C4-F1CA-CA773F970918}"/>
              </a:ext>
            </a:extLst>
          </p:cNvPr>
          <p:cNvSpPr txBox="1"/>
          <p:nvPr/>
        </p:nvSpPr>
        <p:spPr>
          <a:xfrm>
            <a:off x="88413" y="6065662"/>
            <a:ext cx="5341928" cy="276999"/>
          </a:xfrm>
          <a:prstGeom prst="rect">
            <a:avLst/>
          </a:prstGeom>
          <a:noFill/>
        </p:spPr>
        <p:txBody>
          <a:bodyPr wrap="square" rtlCol="0">
            <a:spAutoFit/>
          </a:bodyPr>
          <a:lstStyle/>
          <a:p>
            <a:r>
              <a:rPr lang="en-US" sz="1200" i="1" dirty="0"/>
              <a:t>† Indicates gaps that affect caregivers</a:t>
            </a:r>
          </a:p>
        </p:txBody>
      </p:sp>
      <p:sp>
        <p:nvSpPr>
          <p:cNvPr id="7" name="TextBox 6">
            <a:extLst>
              <a:ext uri="{FF2B5EF4-FFF2-40B4-BE49-F238E27FC236}">
                <a16:creationId xmlns:a16="http://schemas.microsoft.com/office/drawing/2014/main" id="{612A1D79-81E1-32B7-3A90-4FC264CA208F}"/>
              </a:ext>
            </a:extLst>
          </p:cNvPr>
          <p:cNvSpPr txBox="1"/>
          <p:nvPr/>
        </p:nvSpPr>
        <p:spPr>
          <a:xfrm>
            <a:off x="4507992" y="17456"/>
            <a:ext cx="7766304" cy="461665"/>
          </a:xfrm>
          <a:prstGeom prst="rect">
            <a:avLst/>
          </a:prstGeom>
          <a:noFill/>
        </p:spPr>
        <p:txBody>
          <a:bodyPr wrap="square" rtlCol="0">
            <a:spAutoFit/>
          </a:bodyPr>
          <a:lstStyle/>
          <a:p>
            <a:pPr algn="ctr"/>
            <a:r>
              <a:rPr lang="en-US" sz="2400" i="1" u="sng" dirty="0">
                <a:solidFill>
                  <a:schemeClr val="tx1">
                    <a:lumMod val="75000"/>
                    <a:lumOff val="25000"/>
                  </a:schemeClr>
                </a:solidFill>
              </a:rPr>
              <a:t>Long-Term Services and Supports Access Points and Referrals</a:t>
            </a:r>
          </a:p>
        </p:txBody>
      </p:sp>
      <p:sp>
        <p:nvSpPr>
          <p:cNvPr id="8" name="TextBox 7">
            <a:extLst>
              <a:ext uri="{FF2B5EF4-FFF2-40B4-BE49-F238E27FC236}">
                <a16:creationId xmlns:a16="http://schemas.microsoft.com/office/drawing/2014/main" id="{92A72F85-0ACA-C39B-04C0-922CFB06EC84}"/>
              </a:ext>
            </a:extLst>
          </p:cNvPr>
          <p:cNvSpPr txBox="1"/>
          <p:nvPr/>
        </p:nvSpPr>
        <p:spPr>
          <a:xfrm>
            <a:off x="6096000" y="6051213"/>
            <a:ext cx="4385098" cy="307777"/>
          </a:xfrm>
          <a:prstGeom prst="rect">
            <a:avLst/>
          </a:prstGeom>
          <a:noFill/>
        </p:spPr>
        <p:txBody>
          <a:bodyPr wrap="square" rtlCol="0">
            <a:spAutoFit/>
          </a:bodyPr>
          <a:lstStyle/>
          <a:p>
            <a:pPr algn="ctr"/>
            <a:r>
              <a:rPr lang="en-US" sz="1400" i="1" dirty="0">
                <a:solidFill>
                  <a:schemeClr val="tx1">
                    <a:lumMod val="75000"/>
                    <a:lumOff val="25000"/>
                  </a:schemeClr>
                </a:solidFill>
              </a:rPr>
              <a:t>Submitted 7/30/24</a:t>
            </a:r>
          </a:p>
        </p:txBody>
      </p:sp>
      <p:pic>
        <p:nvPicPr>
          <p:cNvPr id="14" name="Picture 13" descr="A diagram of a network of information&#10;&#10;Description automatically generated with medium confidence">
            <a:extLst>
              <a:ext uri="{FF2B5EF4-FFF2-40B4-BE49-F238E27FC236}">
                <a16:creationId xmlns:a16="http://schemas.microsoft.com/office/drawing/2014/main" id="{21D2016B-8B66-35FF-6098-AE5BC19FFC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9325" y="579669"/>
            <a:ext cx="7154135" cy="5333083"/>
          </a:xfrm>
          <a:prstGeom prst="rect">
            <a:avLst/>
          </a:prstGeom>
        </p:spPr>
      </p:pic>
    </p:spTree>
    <p:extLst>
      <p:ext uri="{BB962C8B-B14F-4D97-AF65-F5344CB8AC3E}">
        <p14:creationId xmlns:p14="http://schemas.microsoft.com/office/powerpoint/2010/main" val="3085101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DEF5E4-161C-89CB-53D1-048E68AE6E89}"/>
              </a:ext>
            </a:extLst>
          </p:cNvPr>
          <p:cNvSpPr>
            <a:spLocks noGrp="1"/>
          </p:cNvSpPr>
          <p:nvPr>
            <p:ph type="sldNum" sz="quarter" idx="12"/>
          </p:nvPr>
        </p:nvSpPr>
        <p:spPr/>
        <p:txBody>
          <a:bodyPr/>
          <a:lstStyle/>
          <a:p>
            <a:pPr>
              <a:defRPr/>
            </a:pPr>
            <a:fld id="{2295FB6B-46AF-46AF-8C32-148BAA1F4B47}" type="slidenum">
              <a:rPr lang="en-US" smtClean="0"/>
              <a:pPr>
                <a:defRPr/>
              </a:pPr>
              <a:t>12</a:t>
            </a:fld>
            <a:endParaRPr lang="en-US"/>
          </a:p>
        </p:txBody>
      </p:sp>
      <p:sp>
        <p:nvSpPr>
          <p:cNvPr id="3" name="Title 1">
            <a:extLst>
              <a:ext uri="{FF2B5EF4-FFF2-40B4-BE49-F238E27FC236}">
                <a16:creationId xmlns:a16="http://schemas.microsoft.com/office/drawing/2014/main" id="{566C0219-F5A9-FCD0-6166-B7013052ACC0}"/>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Texas</a:t>
            </a:r>
          </a:p>
        </p:txBody>
      </p:sp>
      <p:graphicFrame>
        <p:nvGraphicFramePr>
          <p:cNvPr id="4" name="Table 7">
            <a:extLst>
              <a:ext uri="{FF2B5EF4-FFF2-40B4-BE49-F238E27FC236}">
                <a16:creationId xmlns:a16="http://schemas.microsoft.com/office/drawing/2014/main" id="{6BEB5714-C37F-C48D-1F64-3AE0845D3A1D}"/>
              </a:ext>
            </a:extLst>
          </p:cNvPr>
          <p:cNvGraphicFramePr>
            <a:graphicFrameLocks noGrp="1"/>
          </p:cNvGraphicFramePr>
          <p:nvPr>
            <p:extLst>
              <p:ext uri="{D42A27DB-BD31-4B8C-83A1-F6EECF244321}">
                <p14:modId xmlns:p14="http://schemas.microsoft.com/office/powerpoint/2010/main" val="1289406920"/>
              </p:ext>
            </p:extLst>
          </p:nvPr>
        </p:nvGraphicFramePr>
        <p:xfrm>
          <a:off x="127872" y="760227"/>
          <a:ext cx="3310653" cy="5089244"/>
        </p:xfrm>
        <a:graphic>
          <a:graphicData uri="http://schemas.openxmlformats.org/drawingml/2006/table">
            <a:tbl>
              <a:tblPr firstRow="1" bandRow="1">
                <a:tableStyleId>{5C22544A-7EE6-4342-B048-85BDC9FD1C3A}</a:tableStyleId>
              </a:tblPr>
              <a:tblGrid>
                <a:gridCol w="3310653">
                  <a:extLst>
                    <a:ext uri="{9D8B030D-6E8A-4147-A177-3AD203B41FA5}">
                      <a16:colId xmlns:a16="http://schemas.microsoft.com/office/drawing/2014/main" val="3902260120"/>
                    </a:ext>
                  </a:extLst>
                </a:gridCol>
              </a:tblGrid>
              <a:tr h="334364">
                <a:tc>
                  <a:txBody>
                    <a:bodyPr/>
                    <a:lstStyle/>
                    <a:p>
                      <a:pPr algn="ctr"/>
                      <a:r>
                        <a:rPr lang="en-US" sz="1400"/>
                        <a:t>System Gaps</a:t>
                      </a:r>
                    </a:p>
                  </a:txBody>
                  <a:tcPr/>
                </a:tc>
                <a:extLst>
                  <a:ext uri="{0D108BD9-81ED-4DB2-BD59-A6C34878D82A}">
                    <a16:rowId xmlns:a16="http://schemas.microsoft.com/office/drawing/2014/main" val="134376776"/>
                  </a:ext>
                </a:extLst>
              </a:tr>
              <a:tr h="361155">
                <a:tc>
                  <a:txBody>
                    <a:bodyPr/>
                    <a:lstStyle/>
                    <a:p>
                      <a:r>
                        <a:rPr lang="en-US" sz="1600"/>
                        <a:t>No single set of processes or definitions to guide primary access points in conducting primary functions of the NWD System</a:t>
                      </a:r>
                    </a:p>
                  </a:txBody>
                  <a:tcPr/>
                </a:tc>
                <a:extLst>
                  <a:ext uri="{0D108BD9-81ED-4DB2-BD59-A6C34878D82A}">
                    <a16:rowId xmlns:a16="http://schemas.microsoft.com/office/drawing/2014/main" val="2509976323"/>
                  </a:ext>
                </a:extLst>
              </a:tr>
              <a:tr h="376177">
                <a:tc>
                  <a:txBody>
                    <a:bodyPr/>
                    <a:lstStyle/>
                    <a:p>
                      <a:r>
                        <a:rPr lang="en-US" sz="1600"/>
                        <a:t>Difficulty optimizing client experience and support (e.g., methods and/or support to access NWD resources and managing/supporting client experience)</a:t>
                      </a:r>
                    </a:p>
                    <a:p>
                      <a:pPr marL="171450" indent="-171450">
                        <a:buFont typeface="Arial" panose="020B0604020202020204" pitchFamily="34" charset="0"/>
                        <a:buChar char="•"/>
                      </a:pPr>
                      <a:r>
                        <a:rPr lang="en-US" sz="1600"/>
                        <a:t>Lack of visibility in application process and status</a:t>
                      </a:r>
                    </a:p>
                    <a:p>
                      <a:pPr marL="171450" indent="-171450">
                        <a:buFont typeface="Arial" panose="020B0604020202020204" pitchFamily="34" charset="0"/>
                        <a:buChar char="•"/>
                      </a:pPr>
                      <a:r>
                        <a:rPr lang="en-US" sz="1600"/>
                        <a:t>Length of interest lists/time delays</a:t>
                      </a:r>
                    </a:p>
                    <a:p>
                      <a:pPr marL="171450" indent="-171450">
                        <a:buFont typeface="Arial" panose="020B0604020202020204" pitchFamily="34" charset="0"/>
                        <a:buChar char="•"/>
                      </a:pPr>
                      <a:r>
                        <a:rPr lang="en-US" sz="1600"/>
                        <a:t>Language barriers</a:t>
                      </a:r>
                    </a:p>
                  </a:txBody>
                  <a:tcPr/>
                </a:tc>
                <a:extLst>
                  <a:ext uri="{0D108BD9-81ED-4DB2-BD59-A6C34878D82A}">
                    <a16:rowId xmlns:a16="http://schemas.microsoft.com/office/drawing/2014/main" val="935299240"/>
                  </a:ext>
                </a:extLst>
              </a:tr>
              <a:tr h="300316">
                <a:tc>
                  <a:txBody>
                    <a:bodyPr/>
                    <a:lstStyle/>
                    <a:p>
                      <a:r>
                        <a:rPr lang="en-US" sz="1600"/>
                        <a:t>Challenges with technology</a:t>
                      </a:r>
                    </a:p>
                  </a:txBody>
                  <a:tcPr/>
                </a:tc>
                <a:extLst>
                  <a:ext uri="{0D108BD9-81ED-4DB2-BD59-A6C34878D82A}">
                    <a16:rowId xmlns:a16="http://schemas.microsoft.com/office/drawing/2014/main" val="3708414750"/>
                  </a:ext>
                </a:extLst>
              </a:tr>
              <a:tr h="300316">
                <a:tc>
                  <a:txBody>
                    <a:bodyPr/>
                    <a:lstStyle/>
                    <a:p>
                      <a:r>
                        <a:rPr lang="en-US" sz="1600" i="0"/>
                        <a:t>† </a:t>
                      </a:r>
                      <a:r>
                        <a:rPr lang="en-US" sz="1600"/>
                        <a:t>Caregiver strain (e.g., methods and supports to access NWD resources, managing and supporting client experience)</a:t>
                      </a:r>
                    </a:p>
                  </a:txBody>
                  <a:tcPr/>
                </a:tc>
                <a:extLst>
                  <a:ext uri="{0D108BD9-81ED-4DB2-BD59-A6C34878D82A}">
                    <a16:rowId xmlns:a16="http://schemas.microsoft.com/office/drawing/2014/main" val="2991012938"/>
                  </a:ext>
                </a:extLst>
              </a:tr>
            </a:tbl>
          </a:graphicData>
        </a:graphic>
      </p:graphicFrame>
      <p:pic>
        <p:nvPicPr>
          <p:cNvPr id="6" name="Picture 5">
            <a:extLst>
              <a:ext uri="{FF2B5EF4-FFF2-40B4-BE49-F238E27FC236}">
                <a16:creationId xmlns:a16="http://schemas.microsoft.com/office/drawing/2014/main" id="{08D6696D-3825-3F5D-FB93-E6063D1F5C89}"/>
              </a:ext>
            </a:extLst>
          </p:cNvPr>
          <p:cNvPicPr>
            <a:picLocks noChangeAspect="1"/>
          </p:cNvPicPr>
          <p:nvPr/>
        </p:nvPicPr>
        <p:blipFill>
          <a:blip r:embed="rId3"/>
          <a:stretch>
            <a:fillRect/>
          </a:stretch>
        </p:blipFill>
        <p:spPr>
          <a:xfrm>
            <a:off x="3464690" y="693552"/>
            <a:ext cx="8599438" cy="5202423"/>
          </a:xfrm>
          <a:prstGeom prst="rect">
            <a:avLst/>
          </a:prstGeom>
        </p:spPr>
      </p:pic>
      <p:sp>
        <p:nvSpPr>
          <p:cNvPr id="7" name="TextBox 6">
            <a:extLst>
              <a:ext uri="{FF2B5EF4-FFF2-40B4-BE49-F238E27FC236}">
                <a16:creationId xmlns:a16="http://schemas.microsoft.com/office/drawing/2014/main" id="{DE32F306-3745-B000-7B06-F3497D3095C0}"/>
              </a:ext>
            </a:extLst>
          </p:cNvPr>
          <p:cNvSpPr txBox="1"/>
          <p:nvPr/>
        </p:nvSpPr>
        <p:spPr>
          <a:xfrm>
            <a:off x="-1" y="6039257"/>
            <a:ext cx="5341928" cy="276999"/>
          </a:xfrm>
          <a:prstGeom prst="rect">
            <a:avLst/>
          </a:prstGeom>
          <a:noFill/>
        </p:spPr>
        <p:txBody>
          <a:bodyPr wrap="square" rtlCol="0">
            <a:spAutoFit/>
          </a:bodyPr>
          <a:lstStyle/>
          <a:p>
            <a:r>
              <a:rPr lang="en-US" sz="1200" i="1"/>
              <a:t>† Indicates gaps that affect caregivers</a:t>
            </a:r>
          </a:p>
        </p:txBody>
      </p:sp>
      <p:sp>
        <p:nvSpPr>
          <p:cNvPr id="8" name="TextBox 7">
            <a:extLst>
              <a:ext uri="{FF2B5EF4-FFF2-40B4-BE49-F238E27FC236}">
                <a16:creationId xmlns:a16="http://schemas.microsoft.com/office/drawing/2014/main" id="{14F83CF6-803E-CB2A-8E54-8057F26EC9CD}"/>
              </a:ext>
            </a:extLst>
          </p:cNvPr>
          <p:cNvSpPr txBox="1"/>
          <p:nvPr/>
        </p:nvSpPr>
        <p:spPr>
          <a:xfrm>
            <a:off x="2398957" y="82606"/>
            <a:ext cx="9997440" cy="461665"/>
          </a:xfrm>
          <a:prstGeom prst="rect">
            <a:avLst/>
          </a:prstGeom>
          <a:noFill/>
        </p:spPr>
        <p:txBody>
          <a:bodyPr wrap="square" rtlCol="0">
            <a:spAutoFit/>
          </a:bodyPr>
          <a:lstStyle/>
          <a:p>
            <a:pPr algn="ctr"/>
            <a:r>
              <a:rPr lang="en-US" sz="2400" i="1" u="sng" dirty="0">
                <a:solidFill>
                  <a:schemeClr val="tx1">
                    <a:lumMod val="75000"/>
                    <a:lumOff val="25000"/>
                  </a:schemeClr>
                </a:solidFill>
              </a:rPr>
              <a:t>Caregiver Respondents’ Ranking of Problems Experienced within NWD System</a:t>
            </a:r>
          </a:p>
        </p:txBody>
      </p:sp>
      <p:sp>
        <p:nvSpPr>
          <p:cNvPr id="5" name="TextBox 4">
            <a:extLst>
              <a:ext uri="{FF2B5EF4-FFF2-40B4-BE49-F238E27FC236}">
                <a16:creationId xmlns:a16="http://schemas.microsoft.com/office/drawing/2014/main" id="{116CA0BA-52F7-356E-708C-9A8BF7D42550}"/>
              </a:ext>
            </a:extLst>
          </p:cNvPr>
          <p:cNvSpPr txBox="1"/>
          <p:nvPr/>
        </p:nvSpPr>
        <p:spPr>
          <a:xfrm>
            <a:off x="9229549" y="6032217"/>
            <a:ext cx="4385098" cy="307777"/>
          </a:xfrm>
          <a:prstGeom prst="rect">
            <a:avLst/>
          </a:prstGeom>
          <a:noFill/>
        </p:spPr>
        <p:txBody>
          <a:bodyPr wrap="square" rtlCol="0">
            <a:spAutoFit/>
          </a:bodyPr>
          <a:lstStyle/>
          <a:p>
            <a:pPr algn="ctr"/>
            <a:r>
              <a:rPr lang="en-US" sz="1400" i="1">
                <a:solidFill>
                  <a:schemeClr val="tx1">
                    <a:lumMod val="75000"/>
                    <a:lumOff val="25000"/>
                  </a:schemeClr>
                </a:solidFill>
              </a:rPr>
              <a:t>Submitted 1/29/24</a:t>
            </a:r>
          </a:p>
        </p:txBody>
      </p:sp>
    </p:spTree>
    <p:extLst>
      <p:ext uri="{BB962C8B-B14F-4D97-AF65-F5344CB8AC3E}">
        <p14:creationId xmlns:p14="http://schemas.microsoft.com/office/powerpoint/2010/main" val="3016226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8D41D-AC18-BCFB-1EDC-84BDB66355AF}"/>
              </a:ext>
            </a:extLst>
          </p:cNvPr>
          <p:cNvSpPr>
            <a:spLocks noGrp="1"/>
          </p:cNvSpPr>
          <p:nvPr>
            <p:ph type="title"/>
          </p:nvPr>
        </p:nvSpPr>
        <p:spPr/>
        <p:txBody>
          <a:bodyPr/>
          <a:lstStyle/>
          <a:p>
            <a:r>
              <a:rPr lang="en-US">
                <a:ea typeface="Calibri Light"/>
                <a:cs typeface="Calibri Light"/>
              </a:rPr>
              <a:t>Common Themes and Findings</a:t>
            </a:r>
          </a:p>
        </p:txBody>
      </p:sp>
      <p:sp>
        <p:nvSpPr>
          <p:cNvPr id="3" name="Content Placeholder 2">
            <a:extLst>
              <a:ext uri="{FF2B5EF4-FFF2-40B4-BE49-F238E27FC236}">
                <a16:creationId xmlns:a16="http://schemas.microsoft.com/office/drawing/2014/main" id="{A830625E-F328-BC52-DA55-0512C48CD117}"/>
              </a:ext>
            </a:extLst>
          </p:cNvPr>
          <p:cNvSpPr>
            <a:spLocks noGrp="1"/>
          </p:cNvSpPr>
          <p:nvPr>
            <p:ph idx="1"/>
          </p:nvPr>
        </p:nvSpPr>
        <p:spPr>
          <a:xfrm>
            <a:off x="1096963" y="1886812"/>
            <a:ext cx="10058400" cy="4225229"/>
          </a:xfrm>
        </p:spPr>
        <p:txBody>
          <a:bodyPr/>
          <a:lstStyle/>
          <a:p>
            <a:r>
              <a:rPr lang="en-US" dirty="0">
                <a:solidFill>
                  <a:srgbClr val="333333"/>
                </a:solidFill>
                <a:latin typeface="Segoe UI"/>
                <a:cs typeface="Segoe UI"/>
              </a:rPr>
              <a:t>PCC and PCC training  </a:t>
            </a:r>
          </a:p>
          <a:p>
            <a:pPr lvl="1"/>
            <a:r>
              <a:rPr lang="en-US" dirty="0">
                <a:solidFill>
                  <a:srgbClr val="333333"/>
                </a:solidFill>
                <a:latin typeface="Segoe UI"/>
                <a:cs typeface="Segoe UI"/>
              </a:rPr>
              <a:t>Grantees indicated varied definitions of PCC and LTSS resulted in inconsistent application of PCC and delivery of services</a:t>
            </a:r>
          </a:p>
          <a:p>
            <a:r>
              <a:rPr lang="en-US" dirty="0">
                <a:solidFill>
                  <a:srgbClr val="333333"/>
                </a:solidFill>
                <a:latin typeface="Segoe UI"/>
                <a:cs typeface="Segoe UI"/>
              </a:rPr>
              <a:t>Updates/changes to IT systems can be leveraged as a source for sustainability and collaboration </a:t>
            </a:r>
            <a:endParaRPr lang="en-US" dirty="0">
              <a:ea typeface="Calibri"/>
              <a:cs typeface="Calibri"/>
            </a:endParaRPr>
          </a:p>
          <a:p>
            <a:r>
              <a:rPr lang="en-US" dirty="0">
                <a:solidFill>
                  <a:srgbClr val="333333"/>
                </a:solidFill>
                <a:latin typeface="Segoe UI"/>
                <a:cs typeface="Segoe UI"/>
              </a:rPr>
              <a:t>Gaps in referral systems and need for streamlined access</a:t>
            </a:r>
          </a:p>
          <a:p>
            <a:r>
              <a:rPr lang="en-US" dirty="0">
                <a:solidFill>
                  <a:srgbClr val="333333"/>
                </a:solidFill>
                <a:latin typeface="Segoe UI"/>
                <a:cs typeface="Segoe UI"/>
              </a:rPr>
              <a:t>Inconsistent screening and assessment processes and inadequate assessment tools</a:t>
            </a:r>
          </a:p>
          <a:p>
            <a:r>
              <a:rPr lang="en-US" dirty="0">
                <a:solidFill>
                  <a:srgbClr val="333333"/>
                </a:solidFill>
                <a:latin typeface="Segoe UI"/>
                <a:ea typeface="Calibri"/>
                <a:cs typeface="Segoe UI"/>
              </a:rPr>
              <a:t>Inadequate workforce (providers, access point staff trained in PCC) and high staff turnover in access point staff</a:t>
            </a:r>
            <a:endParaRPr lang="en-US" dirty="0">
              <a:ea typeface="Calibri"/>
              <a:cs typeface="Calibri"/>
            </a:endParaRPr>
          </a:p>
        </p:txBody>
      </p:sp>
      <p:sp>
        <p:nvSpPr>
          <p:cNvPr id="4" name="Slide Number Placeholder 3">
            <a:extLst>
              <a:ext uri="{FF2B5EF4-FFF2-40B4-BE49-F238E27FC236}">
                <a16:creationId xmlns:a16="http://schemas.microsoft.com/office/drawing/2014/main" id="{48527DF8-7889-DD77-8CD1-9DD5338AD2DA}"/>
              </a:ext>
            </a:extLst>
          </p:cNvPr>
          <p:cNvSpPr>
            <a:spLocks noGrp="1"/>
          </p:cNvSpPr>
          <p:nvPr>
            <p:ph type="sldNum" sz="quarter" idx="12"/>
          </p:nvPr>
        </p:nvSpPr>
        <p:spPr/>
        <p:txBody>
          <a:bodyPr/>
          <a:lstStyle/>
          <a:p>
            <a:pPr>
              <a:defRPr/>
            </a:pPr>
            <a:fld id="{91A4955E-3D47-460A-B696-C9D5EAFE4D23}" type="slidenum">
              <a:rPr lang="en-US"/>
              <a:pPr>
                <a:defRPr/>
              </a:pPr>
              <a:t>13</a:t>
            </a:fld>
            <a:endParaRPr lang="en-US"/>
          </a:p>
        </p:txBody>
      </p:sp>
    </p:spTree>
    <p:extLst>
      <p:ext uri="{BB962C8B-B14F-4D97-AF65-F5344CB8AC3E}">
        <p14:creationId xmlns:p14="http://schemas.microsoft.com/office/powerpoint/2010/main" val="3233536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119637-F4A4-7DD6-A018-966A12C0C481}"/>
              </a:ext>
            </a:extLst>
          </p:cNvPr>
          <p:cNvSpPr>
            <a:spLocks noGrp="1"/>
          </p:cNvSpPr>
          <p:nvPr>
            <p:ph type="sldNum" sz="quarter" idx="12"/>
          </p:nvPr>
        </p:nvSpPr>
        <p:spPr/>
        <p:txBody>
          <a:bodyPr/>
          <a:lstStyle/>
          <a:p>
            <a:pPr>
              <a:defRPr/>
            </a:pPr>
            <a:fld id="{2295FB6B-46AF-46AF-8C32-148BAA1F4B47}" type="slidenum">
              <a:rPr lang="en-US" smtClean="0"/>
              <a:pPr>
                <a:defRPr/>
              </a:pPr>
              <a:t>14</a:t>
            </a:fld>
            <a:endParaRPr lang="en-US"/>
          </a:p>
        </p:txBody>
      </p:sp>
      <p:sp>
        <p:nvSpPr>
          <p:cNvPr id="3" name="Title 1">
            <a:extLst>
              <a:ext uri="{FF2B5EF4-FFF2-40B4-BE49-F238E27FC236}">
                <a16:creationId xmlns:a16="http://schemas.microsoft.com/office/drawing/2014/main" id="{EA9C00B7-A49A-CE88-35AE-556831E20024}"/>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Governing Body Progress</a:t>
            </a:r>
          </a:p>
        </p:txBody>
      </p:sp>
      <p:pic>
        <p:nvPicPr>
          <p:cNvPr id="6" name="Picture 5">
            <a:extLst>
              <a:ext uri="{FF2B5EF4-FFF2-40B4-BE49-F238E27FC236}">
                <a16:creationId xmlns:a16="http://schemas.microsoft.com/office/drawing/2014/main" id="{B3917A32-BCE7-06B8-4DB2-2986BAB8F56D}"/>
              </a:ext>
            </a:extLst>
          </p:cNvPr>
          <p:cNvPicPr>
            <a:picLocks noChangeAspect="1"/>
          </p:cNvPicPr>
          <p:nvPr/>
        </p:nvPicPr>
        <p:blipFill>
          <a:blip r:embed="rId3"/>
          <a:stretch>
            <a:fillRect/>
          </a:stretch>
        </p:blipFill>
        <p:spPr>
          <a:xfrm>
            <a:off x="186530" y="1610794"/>
            <a:ext cx="5775345" cy="3278447"/>
          </a:xfrm>
          <a:prstGeom prst="rect">
            <a:avLst/>
          </a:prstGeom>
        </p:spPr>
      </p:pic>
      <p:pic>
        <p:nvPicPr>
          <p:cNvPr id="8" name="Picture 7">
            <a:extLst>
              <a:ext uri="{FF2B5EF4-FFF2-40B4-BE49-F238E27FC236}">
                <a16:creationId xmlns:a16="http://schemas.microsoft.com/office/drawing/2014/main" id="{EB3534C1-17F8-4811-ACCF-72E77775A9AF}"/>
              </a:ext>
            </a:extLst>
          </p:cNvPr>
          <p:cNvPicPr>
            <a:picLocks noChangeAspect="1"/>
          </p:cNvPicPr>
          <p:nvPr/>
        </p:nvPicPr>
        <p:blipFill>
          <a:blip r:embed="rId4"/>
          <a:stretch>
            <a:fillRect/>
          </a:stretch>
        </p:blipFill>
        <p:spPr>
          <a:xfrm>
            <a:off x="6096000" y="1610793"/>
            <a:ext cx="5860222" cy="3278446"/>
          </a:xfrm>
          <a:prstGeom prst="rect">
            <a:avLst/>
          </a:prstGeom>
        </p:spPr>
      </p:pic>
    </p:spTree>
    <p:extLst>
      <p:ext uri="{BB962C8B-B14F-4D97-AF65-F5344CB8AC3E}">
        <p14:creationId xmlns:p14="http://schemas.microsoft.com/office/powerpoint/2010/main" val="651586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E0951-B779-AACA-031C-4DD1804ACC72}"/>
              </a:ext>
            </a:extLst>
          </p:cNvPr>
          <p:cNvSpPr>
            <a:spLocks noGrp="1"/>
          </p:cNvSpPr>
          <p:nvPr>
            <p:ph type="title"/>
          </p:nvPr>
        </p:nvSpPr>
        <p:spPr/>
        <p:txBody>
          <a:bodyPr/>
          <a:lstStyle/>
          <a:p>
            <a:r>
              <a:rPr lang="en-US"/>
              <a:t>Findings Related to Caregivers</a:t>
            </a:r>
          </a:p>
        </p:txBody>
      </p:sp>
      <p:sp>
        <p:nvSpPr>
          <p:cNvPr id="3" name="Content Placeholder 2">
            <a:extLst>
              <a:ext uri="{FF2B5EF4-FFF2-40B4-BE49-F238E27FC236}">
                <a16:creationId xmlns:a16="http://schemas.microsoft.com/office/drawing/2014/main" id="{E54B6B3C-089E-FC7D-5A90-C40E38B12A36}"/>
              </a:ext>
            </a:extLst>
          </p:cNvPr>
          <p:cNvSpPr>
            <a:spLocks noGrp="1"/>
          </p:cNvSpPr>
          <p:nvPr>
            <p:ph idx="1"/>
          </p:nvPr>
        </p:nvSpPr>
        <p:spPr/>
        <p:txBody>
          <a:bodyPr/>
          <a:lstStyle/>
          <a:p>
            <a:r>
              <a:rPr lang="en-US" sz="2400"/>
              <a:t>No central resource for triaging needs for caregivers</a:t>
            </a:r>
          </a:p>
          <a:p>
            <a:r>
              <a:rPr lang="en-US" sz="2400"/>
              <a:t>Caregivers are not seeking information or supports until in a crisis, adding to the difficulties of navigating the system</a:t>
            </a:r>
          </a:p>
          <a:p>
            <a:r>
              <a:rPr lang="en-US" sz="2400"/>
              <a:t>Fear of or lack of trust in the system, often due to bureaucratic burden</a:t>
            </a:r>
          </a:p>
          <a:p>
            <a:r>
              <a:rPr lang="en-US" sz="2400"/>
              <a:t>Overreliance on family and consumer advocate networks/word of mouth to learn about and access services</a:t>
            </a:r>
          </a:p>
          <a:p>
            <a:r>
              <a:rPr lang="en-US" sz="2400"/>
              <a:t>Inconsistent screening and assessment processes and inadequate assessment tools</a:t>
            </a:r>
          </a:p>
        </p:txBody>
      </p:sp>
      <p:sp>
        <p:nvSpPr>
          <p:cNvPr id="4" name="Slide Number Placeholder 3">
            <a:extLst>
              <a:ext uri="{FF2B5EF4-FFF2-40B4-BE49-F238E27FC236}">
                <a16:creationId xmlns:a16="http://schemas.microsoft.com/office/drawing/2014/main" id="{1265D963-A89C-0E70-0106-B5C8246B1E46}"/>
              </a:ext>
            </a:extLst>
          </p:cNvPr>
          <p:cNvSpPr>
            <a:spLocks noGrp="1"/>
          </p:cNvSpPr>
          <p:nvPr>
            <p:ph type="sldNum" sz="quarter" idx="12"/>
          </p:nvPr>
        </p:nvSpPr>
        <p:spPr/>
        <p:txBody>
          <a:bodyPr/>
          <a:lstStyle/>
          <a:p>
            <a:pPr>
              <a:defRPr/>
            </a:pPr>
            <a:fld id="{91A4955E-3D47-460A-B696-C9D5EAFE4D23}" type="slidenum">
              <a:rPr lang="en-US" smtClean="0"/>
              <a:pPr>
                <a:defRPr/>
              </a:pPr>
              <a:t>2</a:t>
            </a:fld>
            <a:endParaRPr lang="en-US"/>
          </a:p>
        </p:txBody>
      </p:sp>
    </p:spTree>
    <p:extLst>
      <p:ext uri="{BB962C8B-B14F-4D97-AF65-F5344CB8AC3E}">
        <p14:creationId xmlns:p14="http://schemas.microsoft.com/office/powerpoint/2010/main" val="3019950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62ABC0-F622-A1D9-3C45-FF4B33596B66}"/>
              </a:ext>
            </a:extLst>
          </p:cNvPr>
          <p:cNvSpPr>
            <a:spLocks noGrp="1"/>
          </p:cNvSpPr>
          <p:nvPr>
            <p:ph type="sldNum" sz="quarter" idx="12"/>
          </p:nvPr>
        </p:nvSpPr>
        <p:spPr/>
        <p:txBody>
          <a:bodyPr/>
          <a:lstStyle/>
          <a:p>
            <a:pPr>
              <a:defRPr/>
            </a:pPr>
            <a:fld id="{2295FB6B-46AF-46AF-8C32-148BAA1F4B47}" type="slidenum">
              <a:rPr lang="en-US" smtClean="0"/>
              <a:pPr>
                <a:defRPr/>
              </a:pPr>
              <a:t>3</a:t>
            </a:fld>
            <a:endParaRPr lang="en-US"/>
          </a:p>
        </p:txBody>
      </p:sp>
      <p:sp>
        <p:nvSpPr>
          <p:cNvPr id="3" name="Title 1">
            <a:extLst>
              <a:ext uri="{FF2B5EF4-FFF2-40B4-BE49-F238E27FC236}">
                <a16:creationId xmlns:a16="http://schemas.microsoft.com/office/drawing/2014/main" id="{22760D2D-48A9-9A82-C60C-97DDAD6BF86A}"/>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California</a:t>
            </a:r>
          </a:p>
        </p:txBody>
      </p:sp>
      <p:graphicFrame>
        <p:nvGraphicFramePr>
          <p:cNvPr id="4" name="Table 7">
            <a:extLst>
              <a:ext uri="{FF2B5EF4-FFF2-40B4-BE49-F238E27FC236}">
                <a16:creationId xmlns:a16="http://schemas.microsoft.com/office/drawing/2014/main" id="{12CDA388-3439-E0EF-5279-7598B26DF387}"/>
              </a:ext>
            </a:extLst>
          </p:cNvPr>
          <p:cNvGraphicFramePr>
            <a:graphicFrameLocks noGrp="1"/>
          </p:cNvGraphicFramePr>
          <p:nvPr>
            <p:extLst>
              <p:ext uri="{D42A27DB-BD31-4B8C-83A1-F6EECF244321}">
                <p14:modId xmlns:p14="http://schemas.microsoft.com/office/powerpoint/2010/main" val="732164854"/>
              </p:ext>
            </p:extLst>
          </p:nvPr>
        </p:nvGraphicFramePr>
        <p:xfrm>
          <a:off x="160723" y="760227"/>
          <a:ext cx="5249477" cy="4846320"/>
        </p:xfrm>
        <a:graphic>
          <a:graphicData uri="http://schemas.openxmlformats.org/drawingml/2006/table">
            <a:tbl>
              <a:tblPr firstRow="1" bandRow="1">
                <a:tableStyleId>{5C22544A-7EE6-4342-B048-85BDC9FD1C3A}</a:tableStyleId>
              </a:tblPr>
              <a:tblGrid>
                <a:gridCol w="5249477">
                  <a:extLst>
                    <a:ext uri="{9D8B030D-6E8A-4147-A177-3AD203B41FA5}">
                      <a16:colId xmlns:a16="http://schemas.microsoft.com/office/drawing/2014/main" val="3902260120"/>
                    </a:ext>
                  </a:extLst>
                </a:gridCol>
              </a:tblGrid>
              <a:tr h="178551">
                <a:tc>
                  <a:txBody>
                    <a:bodyPr/>
                    <a:lstStyle/>
                    <a:p>
                      <a:pPr algn="ctr"/>
                      <a:r>
                        <a:rPr lang="en-US" sz="2400"/>
                        <a:t>System Gaps</a:t>
                      </a:r>
                    </a:p>
                  </a:txBody>
                  <a:tcPr/>
                </a:tc>
                <a:extLst>
                  <a:ext uri="{0D108BD9-81ED-4DB2-BD59-A6C34878D82A}">
                    <a16:rowId xmlns:a16="http://schemas.microsoft.com/office/drawing/2014/main" val="134376776"/>
                  </a:ext>
                </a:extLst>
              </a:tr>
              <a:tr h="272788">
                <a:tc>
                  <a:txBody>
                    <a:bodyPr/>
                    <a:lstStyle/>
                    <a:p>
                      <a:r>
                        <a:rPr lang="en-US" sz="2000"/>
                        <a:t>* Lack of a centralized access point across all LTSS programs and services</a:t>
                      </a:r>
                    </a:p>
                  </a:txBody>
                  <a:tcPr/>
                </a:tc>
                <a:extLst>
                  <a:ext uri="{0D108BD9-81ED-4DB2-BD59-A6C34878D82A}">
                    <a16:rowId xmlns:a16="http://schemas.microsoft.com/office/drawing/2014/main" val="2509976323"/>
                  </a:ext>
                </a:extLst>
              </a:tr>
              <a:tr h="163672">
                <a:tc>
                  <a:txBody>
                    <a:bodyPr/>
                    <a:lstStyle/>
                    <a:p>
                      <a:r>
                        <a:rPr lang="en-US" sz="2000"/>
                        <a:t>Patchwork of programs is difficult to navigate</a:t>
                      </a:r>
                    </a:p>
                  </a:txBody>
                  <a:tcPr/>
                </a:tc>
                <a:extLst>
                  <a:ext uri="{0D108BD9-81ED-4DB2-BD59-A6C34878D82A}">
                    <a16:rowId xmlns:a16="http://schemas.microsoft.com/office/drawing/2014/main" val="935299240"/>
                  </a:ext>
                </a:extLst>
              </a:tr>
              <a:tr h="289428">
                <a:tc>
                  <a:txBody>
                    <a:bodyPr/>
                    <a:lstStyle/>
                    <a:p>
                      <a:r>
                        <a:rPr lang="en-US" sz="2000" dirty="0"/>
                        <a:t>* Low awareness and understanding of existing programs</a:t>
                      </a:r>
                    </a:p>
                  </a:txBody>
                  <a:tcPr/>
                </a:tc>
                <a:extLst>
                  <a:ext uri="{0D108BD9-81ED-4DB2-BD59-A6C34878D82A}">
                    <a16:rowId xmlns:a16="http://schemas.microsoft.com/office/drawing/2014/main" val="3708414750"/>
                  </a:ext>
                </a:extLst>
              </a:tr>
              <a:tr h="272788">
                <a:tc>
                  <a:txBody>
                    <a:bodyPr/>
                    <a:lstStyle/>
                    <a:p>
                      <a:r>
                        <a:rPr lang="en-US" sz="2000"/>
                        <a:t>Little coordination between programs and department</a:t>
                      </a:r>
                    </a:p>
                  </a:txBody>
                  <a:tcPr/>
                </a:tc>
                <a:extLst>
                  <a:ext uri="{0D108BD9-81ED-4DB2-BD59-A6C34878D82A}">
                    <a16:rowId xmlns:a16="http://schemas.microsoft.com/office/drawing/2014/main" val="2999758514"/>
                  </a:ext>
                </a:extLst>
              </a:tr>
              <a:tr h="163672">
                <a:tc>
                  <a:txBody>
                    <a:bodyPr/>
                    <a:lstStyle/>
                    <a:p>
                      <a:r>
                        <a:rPr lang="en-US" sz="2000"/>
                        <a:t>Access options vary based on location</a:t>
                      </a:r>
                    </a:p>
                  </a:txBody>
                  <a:tcPr/>
                </a:tc>
                <a:extLst>
                  <a:ext uri="{0D108BD9-81ED-4DB2-BD59-A6C34878D82A}">
                    <a16:rowId xmlns:a16="http://schemas.microsoft.com/office/drawing/2014/main" val="2926388778"/>
                  </a:ext>
                </a:extLst>
              </a:tr>
              <a:tr h="163672">
                <a:tc>
                  <a:txBody>
                    <a:bodyPr/>
                    <a:lstStyle/>
                    <a:p>
                      <a:r>
                        <a:rPr lang="en-US" sz="2000"/>
                        <a:t>Workforce and capacity challenges</a:t>
                      </a:r>
                    </a:p>
                  </a:txBody>
                  <a:tcPr/>
                </a:tc>
                <a:extLst>
                  <a:ext uri="{0D108BD9-81ED-4DB2-BD59-A6C34878D82A}">
                    <a16:rowId xmlns:a16="http://schemas.microsoft.com/office/drawing/2014/main" val="2497607914"/>
                  </a:ext>
                </a:extLst>
              </a:tr>
              <a:tr h="163672">
                <a:tc>
                  <a:txBody>
                    <a:bodyPr/>
                    <a:lstStyle/>
                    <a:p>
                      <a:r>
                        <a:rPr lang="en-US" sz="2000"/>
                        <a:t>The current LTSS system is not equally accessible</a:t>
                      </a:r>
                    </a:p>
                  </a:txBody>
                  <a:tcPr/>
                </a:tc>
                <a:extLst>
                  <a:ext uri="{0D108BD9-81ED-4DB2-BD59-A6C34878D82A}">
                    <a16:rowId xmlns:a16="http://schemas.microsoft.com/office/drawing/2014/main" val="3536704362"/>
                  </a:ext>
                </a:extLst>
              </a:tr>
              <a:tr h="163672">
                <a:tc>
                  <a:txBody>
                    <a:bodyPr/>
                    <a:lstStyle/>
                    <a:p>
                      <a:r>
                        <a:rPr lang="en-US" sz="2000" dirty="0"/>
                        <a:t>* Inadequate technology and data infrastructure hinder the LTSS system’s performance</a:t>
                      </a:r>
                    </a:p>
                  </a:txBody>
                  <a:tcPr/>
                </a:tc>
                <a:extLst>
                  <a:ext uri="{0D108BD9-81ED-4DB2-BD59-A6C34878D82A}">
                    <a16:rowId xmlns:a16="http://schemas.microsoft.com/office/drawing/2014/main" val="2823446174"/>
                  </a:ext>
                </a:extLst>
              </a:tr>
            </a:tbl>
          </a:graphicData>
        </a:graphic>
      </p:graphicFrame>
      <p:sp>
        <p:nvSpPr>
          <p:cNvPr id="5" name="TextBox 4">
            <a:extLst>
              <a:ext uri="{FF2B5EF4-FFF2-40B4-BE49-F238E27FC236}">
                <a16:creationId xmlns:a16="http://schemas.microsoft.com/office/drawing/2014/main" id="{14F56A06-73EC-D519-7019-A69A0CA54BEB}"/>
              </a:ext>
            </a:extLst>
          </p:cNvPr>
          <p:cNvSpPr txBox="1"/>
          <p:nvPr/>
        </p:nvSpPr>
        <p:spPr>
          <a:xfrm>
            <a:off x="-1" y="6097772"/>
            <a:ext cx="5341928" cy="276999"/>
          </a:xfrm>
          <a:prstGeom prst="rect">
            <a:avLst/>
          </a:prstGeom>
          <a:noFill/>
        </p:spPr>
        <p:txBody>
          <a:bodyPr wrap="square" rtlCol="0">
            <a:spAutoFit/>
          </a:bodyPr>
          <a:lstStyle/>
          <a:p>
            <a:r>
              <a:rPr lang="en-US" sz="1200" i="1"/>
              <a:t>* Indicates gaps that grantees have listed as a priority to address</a:t>
            </a:r>
          </a:p>
        </p:txBody>
      </p:sp>
      <p:pic>
        <p:nvPicPr>
          <p:cNvPr id="6" name="Picture 5">
            <a:extLst>
              <a:ext uri="{FF2B5EF4-FFF2-40B4-BE49-F238E27FC236}">
                <a16:creationId xmlns:a16="http://schemas.microsoft.com/office/drawing/2014/main" id="{9769EF07-A2B7-32E0-89F3-6A3F9C9C133A}"/>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l="2832" t="5442" r="2935" b="4190"/>
          <a:stretch/>
        </p:blipFill>
        <p:spPr>
          <a:xfrm>
            <a:off x="5959851" y="445513"/>
            <a:ext cx="5341928" cy="5797605"/>
          </a:xfrm>
          <a:prstGeom prst="rect">
            <a:avLst/>
          </a:prstGeom>
        </p:spPr>
      </p:pic>
      <p:sp>
        <p:nvSpPr>
          <p:cNvPr id="7" name="TextBox 6">
            <a:extLst>
              <a:ext uri="{FF2B5EF4-FFF2-40B4-BE49-F238E27FC236}">
                <a16:creationId xmlns:a16="http://schemas.microsoft.com/office/drawing/2014/main" id="{42D87908-CBED-C1B3-C11C-B7B95FA07308}"/>
              </a:ext>
            </a:extLst>
          </p:cNvPr>
          <p:cNvSpPr txBox="1"/>
          <p:nvPr/>
        </p:nvSpPr>
        <p:spPr>
          <a:xfrm>
            <a:off x="5869458" y="49143"/>
            <a:ext cx="5617757" cy="461665"/>
          </a:xfrm>
          <a:prstGeom prst="rect">
            <a:avLst/>
          </a:prstGeom>
          <a:noFill/>
        </p:spPr>
        <p:txBody>
          <a:bodyPr wrap="square" rtlCol="0">
            <a:spAutoFit/>
          </a:bodyPr>
          <a:lstStyle/>
          <a:p>
            <a:pPr algn="ctr"/>
            <a:r>
              <a:rPr lang="en-US" sz="2400" i="1" u="sng">
                <a:solidFill>
                  <a:schemeClr val="tx1">
                    <a:lumMod val="75000"/>
                    <a:lumOff val="25000"/>
                  </a:schemeClr>
                </a:solidFill>
              </a:rPr>
              <a:t>Geographic Coverage by Organization Type </a:t>
            </a:r>
          </a:p>
        </p:txBody>
      </p:sp>
      <p:sp>
        <p:nvSpPr>
          <p:cNvPr id="8" name="TextBox 7">
            <a:extLst>
              <a:ext uri="{FF2B5EF4-FFF2-40B4-BE49-F238E27FC236}">
                <a16:creationId xmlns:a16="http://schemas.microsoft.com/office/drawing/2014/main" id="{724A2BA6-2A53-B319-321E-2499EA7CFEC2}"/>
              </a:ext>
            </a:extLst>
          </p:cNvPr>
          <p:cNvSpPr txBox="1"/>
          <p:nvPr/>
        </p:nvSpPr>
        <p:spPr>
          <a:xfrm>
            <a:off x="9229549" y="6032217"/>
            <a:ext cx="4385098" cy="307777"/>
          </a:xfrm>
          <a:prstGeom prst="rect">
            <a:avLst/>
          </a:prstGeom>
          <a:noFill/>
        </p:spPr>
        <p:txBody>
          <a:bodyPr wrap="square" rtlCol="0">
            <a:spAutoFit/>
          </a:bodyPr>
          <a:lstStyle/>
          <a:p>
            <a:pPr algn="ctr"/>
            <a:r>
              <a:rPr lang="en-US" sz="1400" i="1">
                <a:solidFill>
                  <a:schemeClr val="tx1">
                    <a:lumMod val="75000"/>
                    <a:lumOff val="25000"/>
                  </a:schemeClr>
                </a:solidFill>
              </a:rPr>
              <a:t>Submitted 1/31/24</a:t>
            </a:r>
          </a:p>
        </p:txBody>
      </p:sp>
    </p:spTree>
    <p:extLst>
      <p:ext uri="{BB962C8B-B14F-4D97-AF65-F5344CB8AC3E}">
        <p14:creationId xmlns:p14="http://schemas.microsoft.com/office/powerpoint/2010/main" val="2368125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684F80-2A78-3658-A6E1-FB8B13DCECF4}"/>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B5216A61-A57C-32EF-9DBF-06E029FBA3F7}"/>
              </a:ext>
            </a:extLst>
          </p:cNvPr>
          <p:cNvPicPr>
            <a:picLocks noChangeAspect="1"/>
          </p:cNvPicPr>
          <p:nvPr/>
        </p:nvPicPr>
        <p:blipFill rotWithShape="1">
          <a:blip r:embed="rId3"/>
          <a:srcRect l="2801" t="2647" r="5148" b="3415"/>
          <a:stretch/>
        </p:blipFill>
        <p:spPr>
          <a:xfrm>
            <a:off x="5133520" y="407940"/>
            <a:ext cx="6931912" cy="5796129"/>
          </a:xfrm>
          <a:prstGeom prst="rect">
            <a:avLst/>
          </a:prstGeom>
        </p:spPr>
      </p:pic>
      <p:sp>
        <p:nvSpPr>
          <p:cNvPr id="2" name="Slide Number Placeholder 1">
            <a:extLst>
              <a:ext uri="{FF2B5EF4-FFF2-40B4-BE49-F238E27FC236}">
                <a16:creationId xmlns:a16="http://schemas.microsoft.com/office/drawing/2014/main" id="{DF58CBB9-080E-C866-A353-F410D9565739}"/>
              </a:ext>
            </a:extLst>
          </p:cNvPr>
          <p:cNvSpPr>
            <a:spLocks noGrp="1"/>
          </p:cNvSpPr>
          <p:nvPr>
            <p:ph type="sldNum" sz="quarter" idx="12"/>
          </p:nvPr>
        </p:nvSpPr>
        <p:spPr/>
        <p:txBody>
          <a:bodyPr/>
          <a:lstStyle/>
          <a:p>
            <a:pPr>
              <a:defRPr/>
            </a:pPr>
            <a:fld id="{2295FB6B-46AF-46AF-8C32-148BAA1F4B47}" type="slidenum">
              <a:rPr lang="en-US" smtClean="0"/>
              <a:pPr>
                <a:defRPr/>
              </a:pPr>
              <a:t>4</a:t>
            </a:fld>
            <a:endParaRPr lang="en-US"/>
          </a:p>
        </p:txBody>
      </p:sp>
      <p:sp>
        <p:nvSpPr>
          <p:cNvPr id="3" name="Title 1">
            <a:extLst>
              <a:ext uri="{FF2B5EF4-FFF2-40B4-BE49-F238E27FC236}">
                <a16:creationId xmlns:a16="http://schemas.microsoft.com/office/drawing/2014/main" id="{10CDEB40-136B-3A62-D69B-C0BE0A1C73B6}"/>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Indiana</a:t>
            </a:r>
          </a:p>
        </p:txBody>
      </p:sp>
      <p:sp>
        <p:nvSpPr>
          <p:cNvPr id="7" name="TextBox 6">
            <a:extLst>
              <a:ext uri="{FF2B5EF4-FFF2-40B4-BE49-F238E27FC236}">
                <a16:creationId xmlns:a16="http://schemas.microsoft.com/office/drawing/2014/main" id="{8850F04B-BD91-E73E-5F66-AFF6FFC4C753}"/>
              </a:ext>
            </a:extLst>
          </p:cNvPr>
          <p:cNvSpPr txBox="1"/>
          <p:nvPr/>
        </p:nvSpPr>
        <p:spPr>
          <a:xfrm>
            <a:off x="6406927" y="87816"/>
            <a:ext cx="4385098" cy="461665"/>
          </a:xfrm>
          <a:prstGeom prst="rect">
            <a:avLst/>
          </a:prstGeom>
          <a:noFill/>
        </p:spPr>
        <p:txBody>
          <a:bodyPr wrap="square" rtlCol="0">
            <a:spAutoFit/>
          </a:bodyPr>
          <a:lstStyle/>
          <a:p>
            <a:pPr algn="ctr"/>
            <a:r>
              <a:rPr lang="en-US" sz="2400" i="1" u="sng">
                <a:solidFill>
                  <a:schemeClr val="tx1">
                    <a:lumMod val="75000"/>
                    <a:lumOff val="25000"/>
                  </a:schemeClr>
                </a:solidFill>
              </a:rPr>
              <a:t>NWD System Map</a:t>
            </a:r>
          </a:p>
        </p:txBody>
      </p:sp>
      <p:sp>
        <p:nvSpPr>
          <p:cNvPr id="9" name="TextBox 8">
            <a:extLst>
              <a:ext uri="{FF2B5EF4-FFF2-40B4-BE49-F238E27FC236}">
                <a16:creationId xmlns:a16="http://schemas.microsoft.com/office/drawing/2014/main" id="{ED19CB81-9F3A-4E92-935D-6AC502359C7C}"/>
              </a:ext>
            </a:extLst>
          </p:cNvPr>
          <p:cNvSpPr txBox="1"/>
          <p:nvPr/>
        </p:nvSpPr>
        <p:spPr>
          <a:xfrm>
            <a:off x="81892" y="5864325"/>
            <a:ext cx="5341928" cy="461665"/>
          </a:xfrm>
          <a:prstGeom prst="rect">
            <a:avLst/>
          </a:prstGeom>
          <a:noFill/>
        </p:spPr>
        <p:txBody>
          <a:bodyPr wrap="square" rtlCol="0">
            <a:spAutoFit/>
          </a:bodyPr>
          <a:lstStyle/>
          <a:p>
            <a:r>
              <a:rPr lang="en-US" sz="1200" i="1"/>
              <a:t>* Indicates gaps that grantees have listed as a priority to address</a:t>
            </a:r>
          </a:p>
          <a:p>
            <a:r>
              <a:rPr lang="en-US" sz="1200" i="1"/>
              <a:t>† Indicates gaps that affect caregivers</a:t>
            </a:r>
          </a:p>
        </p:txBody>
      </p:sp>
      <p:graphicFrame>
        <p:nvGraphicFramePr>
          <p:cNvPr id="10" name="Table 7">
            <a:extLst>
              <a:ext uri="{FF2B5EF4-FFF2-40B4-BE49-F238E27FC236}">
                <a16:creationId xmlns:a16="http://schemas.microsoft.com/office/drawing/2014/main" id="{1FE72313-0197-F6E3-6665-A78078B8CABA}"/>
              </a:ext>
            </a:extLst>
          </p:cNvPr>
          <p:cNvGraphicFramePr>
            <a:graphicFrameLocks noGrp="1"/>
          </p:cNvGraphicFramePr>
          <p:nvPr>
            <p:extLst>
              <p:ext uri="{D42A27DB-BD31-4B8C-83A1-F6EECF244321}">
                <p14:modId xmlns:p14="http://schemas.microsoft.com/office/powerpoint/2010/main" val="2587096339"/>
              </p:ext>
            </p:extLst>
          </p:nvPr>
        </p:nvGraphicFramePr>
        <p:xfrm>
          <a:off x="175056" y="760226"/>
          <a:ext cx="4958463" cy="4968240"/>
        </p:xfrm>
        <a:graphic>
          <a:graphicData uri="http://schemas.openxmlformats.org/drawingml/2006/table">
            <a:tbl>
              <a:tblPr firstRow="1" bandRow="1">
                <a:tableStyleId>{5C22544A-7EE6-4342-B048-85BDC9FD1C3A}</a:tableStyleId>
              </a:tblPr>
              <a:tblGrid>
                <a:gridCol w="4958463">
                  <a:extLst>
                    <a:ext uri="{9D8B030D-6E8A-4147-A177-3AD203B41FA5}">
                      <a16:colId xmlns:a16="http://schemas.microsoft.com/office/drawing/2014/main" val="3902260120"/>
                    </a:ext>
                  </a:extLst>
                </a:gridCol>
              </a:tblGrid>
              <a:tr h="358606">
                <a:tc>
                  <a:txBody>
                    <a:bodyPr/>
                    <a:lstStyle/>
                    <a:p>
                      <a:pPr algn="ctr"/>
                      <a:r>
                        <a:rPr lang="en-US" sz="1800"/>
                        <a:t>System Gaps</a:t>
                      </a:r>
                    </a:p>
                  </a:txBody>
                  <a:tcPr/>
                </a:tc>
                <a:extLst>
                  <a:ext uri="{0D108BD9-81ED-4DB2-BD59-A6C34878D82A}">
                    <a16:rowId xmlns:a16="http://schemas.microsoft.com/office/drawing/2014/main" val="134376776"/>
                  </a:ext>
                </a:extLst>
              </a:tr>
              <a:tr h="765047">
                <a:tc>
                  <a:txBody>
                    <a:bodyPr/>
                    <a:lstStyle/>
                    <a:p>
                      <a:r>
                        <a:rPr lang="en-US" sz="1700" kern="1200">
                          <a:solidFill>
                            <a:schemeClr val="dk1"/>
                          </a:solidFill>
                          <a:effectLst/>
                          <a:latin typeface="+mn-lt"/>
                          <a:ea typeface="+mn-ea"/>
                          <a:cs typeface="+mn-cs"/>
                        </a:rPr>
                        <a:t>Provider capacity and flow of accurate information across agencies, between doors, and out to consumers. </a:t>
                      </a:r>
                    </a:p>
                  </a:txBody>
                  <a:tcPr/>
                </a:tc>
                <a:extLst>
                  <a:ext uri="{0D108BD9-81ED-4DB2-BD59-A6C34878D82A}">
                    <a16:rowId xmlns:a16="http://schemas.microsoft.com/office/drawing/2014/main" val="2509976323"/>
                  </a:ext>
                </a:extLst>
              </a:tr>
              <a:tr h="5355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kern="1200">
                          <a:solidFill>
                            <a:schemeClr val="dk1"/>
                          </a:solidFill>
                          <a:effectLst/>
                          <a:latin typeface="+mn-lt"/>
                          <a:ea typeface="+mn-ea"/>
                          <a:cs typeface="+mn-cs"/>
                        </a:rPr>
                        <a:t>* Communication and education were identified as priorities. </a:t>
                      </a:r>
                      <a:endParaRPr lang="en-US" sz="1700"/>
                    </a:p>
                  </a:txBody>
                  <a:tcPr/>
                </a:tc>
                <a:extLst>
                  <a:ext uri="{0D108BD9-81ED-4DB2-BD59-A6C34878D82A}">
                    <a16:rowId xmlns:a16="http://schemas.microsoft.com/office/drawing/2014/main" val="2631633204"/>
                  </a:ext>
                </a:extLst>
              </a:tr>
              <a:tr h="14535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dirty="0"/>
                        <a:t>Identified need for additional governing body members which led to them adding the Indiana Department of Health (IDOH), Indiana Department of Homeland Security (IDHS), and 988 Crisis Response, housed in the Division of Mental Health and Addiction.</a:t>
                      </a:r>
                    </a:p>
                  </a:txBody>
                  <a:tcPr/>
                </a:tc>
                <a:extLst>
                  <a:ext uri="{0D108BD9-81ED-4DB2-BD59-A6C34878D82A}">
                    <a16:rowId xmlns:a16="http://schemas.microsoft.com/office/drawing/2014/main" val="935299240"/>
                  </a:ext>
                </a:extLst>
              </a:tr>
              <a:tr h="535533">
                <a:tc>
                  <a:txBody>
                    <a:bodyPr/>
                    <a:lstStyle/>
                    <a:p>
                      <a:r>
                        <a:rPr lang="en-US" sz="1700" i="0"/>
                        <a:t>† </a:t>
                      </a:r>
                      <a:r>
                        <a:rPr lang="en-US" sz="1700"/>
                        <a:t>Caregivers report the system is difficult to navigate and information is challenging to find.</a:t>
                      </a:r>
                    </a:p>
                  </a:txBody>
                  <a:tcPr/>
                </a:tc>
                <a:extLst>
                  <a:ext uri="{0D108BD9-81ED-4DB2-BD59-A6C34878D82A}">
                    <a16:rowId xmlns:a16="http://schemas.microsoft.com/office/drawing/2014/main" val="2999758514"/>
                  </a:ext>
                </a:extLst>
              </a:tr>
              <a:tr h="765047">
                <a:tc>
                  <a:txBody>
                    <a:bodyPr/>
                    <a:lstStyle/>
                    <a:p>
                      <a:r>
                        <a:rPr lang="en-US" sz="1700" i="0" dirty="0"/>
                        <a:t>†</a:t>
                      </a:r>
                      <a:r>
                        <a:rPr lang="en-US" sz="1700" i="1" dirty="0"/>
                        <a:t> </a:t>
                      </a:r>
                      <a:r>
                        <a:rPr lang="en-US" sz="1700" dirty="0"/>
                        <a:t>Caregivers are not seeking information or supports until in a crisis, adding to the difficulties of navigating the system. </a:t>
                      </a:r>
                    </a:p>
                  </a:txBody>
                  <a:tcPr/>
                </a:tc>
                <a:extLst>
                  <a:ext uri="{0D108BD9-81ED-4DB2-BD59-A6C34878D82A}">
                    <a16:rowId xmlns:a16="http://schemas.microsoft.com/office/drawing/2014/main" val="2926388778"/>
                  </a:ext>
                </a:extLst>
              </a:tr>
            </a:tbl>
          </a:graphicData>
        </a:graphic>
      </p:graphicFrame>
      <p:sp>
        <p:nvSpPr>
          <p:cNvPr id="11" name="TextBox 10">
            <a:extLst>
              <a:ext uri="{FF2B5EF4-FFF2-40B4-BE49-F238E27FC236}">
                <a16:creationId xmlns:a16="http://schemas.microsoft.com/office/drawing/2014/main" id="{D86DD4D4-3040-D919-8C1A-943867A36828}"/>
              </a:ext>
            </a:extLst>
          </p:cNvPr>
          <p:cNvSpPr txBox="1"/>
          <p:nvPr/>
        </p:nvSpPr>
        <p:spPr>
          <a:xfrm>
            <a:off x="9119821" y="6020362"/>
            <a:ext cx="4385098" cy="307777"/>
          </a:xfrm>
          <a:prstGeom prst="rect">
            <a:avLst/>
          </a:prstGeom>
          <a:noFill/>
        </p:spPr>
        <p:txBody>
          <a:bodyPr wrap="square" rtlCol="0">
            <a:spAutoFit/>
          </a:bodyPr>
          <a:lstStyle/>
          <a:p>
            <a:pPr algn="ctr"/>
            <a:r>
              <a:rPr lang="en-US" sz="1400" i="1">
                <a:solidFill>
                  <a:schemeClr val="tx1">
                    <a:lumMod val="75000"/>
                    <a:lumOff val="25000"/>
                  </a:schemeClr>
                </a:solidFill>
              </a:rPr>
              <a:t>Submitted 10/4/2023</a:t>
            </a:r>
          </a:p>
        </p:txBody>
      </p:sp>
    </p:spTree>
    <p:extLst>
      <p:ext uri="{BB962C8B-B14F-4D97-AF65-F5344CB8AC3E}">
        <p14:creationId xmlns:p14="http://schemas.microsoft.com/office/powerpoint/2010/main" val="1238066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1DCCB3-DFD4-4BEB-AEB2-DFC7D96438DD}"/>
              </a:ext>
            </a:extLst>
          </p:cNvPr>
          <p:cNvSpPr>
            <a:spLocks noGrp="1"/>
          </p:cNvSpPr>
          <p:nvPr>
            <p:ph type="sldNum" sz="quarter" idx="12"/>
          </p:nvPr>
        </p:nvSpPr>
        <p:spPr/>
        <p:txBody>
          <a:bodyPr/>
          <a:lstStyle/>
          <a:p>
            <a:pPr>
              <a:defRPr/>
            </a:pPr>
            <a:fld id="{2295FB6B-46AF-46AF-8C32-148BAA1F4B47}" type="slidenum">
              <a:rPr lang="en-US" smtClean="0"/>
              <a:pPr>
                <a:defRPr/>
              </a:pPr>
              <a:t>5</a:t>
            </a:fld>
            <a:endParaRPr lang="en-US"/>
          </a:p>
        </p:txBody>
      </p:sp>
      <p:sp>
        <p:nvSpPr>
          <p:cNvPr id="3" name="Title 1">
            <a:extLst>
              <a:ext uri="{FF2B5EF4-FFF2-40B4-BE49-F238E27FC236}">
                <a16:creationId xmlns:a16="http://schemas.microsoft.com/office/drawing/2014/main" id="{6B6FC0C2-D163-8DFD-3DDF-B3AABF5E6927}"/>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North Carolina</a:t>
            </a:r>
          </a:p>
        </p:txBody>
      </p:sp>
      <p:sp>
        <p:nvSpPr>
          <p:cNvPr id="5" name="TextBox 4">
            <a:extLst>
              <a:ext uri="{FF2B5EF4-FFF2-40B4-BE49-F238E27FC236}">
                <a16:creationId xmlns:a16="http://schemas.microsoft.com/office/drawing/2014/main" id="{11D43E24-9267-EFC8-E049-18B9976EA0BF}"/>
              </a:ext>
            </a:extLst>
          </p:cNvPr>
          <p:cNvSpPr txBox="1"/>
          <p:nvPr/>
        </p:nvSpPr>
        <p:spPr>
          <a:xfrm>
            <a:off x="81892" y="6042441"/>
            <a:ext cx="5341928" cy="276999"/>
          </a:xfrm>
          <a:prstGeom prst="rect">
            <a:avLst/>
          </a:prstGeom>
          <a:noFill/>
        </p:spPr>
        <p:txBody>
          <a:bodyPr wrap="square" rtlCol="0">
            <a:spAutoFit/>
          </a:bodyPr>
          <a:lstStyle/>
          <a:p>
            <a:r>
              <a:rPr lang="en-US" sz="1200" i="1"/>
              <a:t>† Indicates gaps that affect caregivers</a:t>
            </a:r>
          </a:p>
        </p:txBody>
      </p:sp>
      <p:graphicFrame>
        <p:nvGraphicFramePr>
          <p:cNvPr id="6" name="Table 7">
            <a:extLst>
              <a:ext uri="{FF2B5EF4-FFF2-40B4-BE49-F238E27FC236}">
                <a16:creationId xmlns:a16="http://schemas.microsoft.com/office/drawing/2014/main" id="{C430C65B-E440-373E-3152-355B1C7E6492}"/>
              </a:ext>
            </a:extLst>
          </p:cNvPr>
          <p:cNvGraphicFramePr>
            <a:graphicFrameLocks noGrp="1"/>
          </p:cNvGraphicFramePr>
          <p:nvPr>
            <p:extLst>
              <p:ext uri="{D42A27DB-BD31-4B8C-83A1-F6EECF244321}">
                <p14:modId xmlns:p14="http://schemas.microsoft.com/office/powerpoint/2010/main" val="1391736825"/>
              </p:ext>
            </p:extLst>
          </p:nvPr>
        </p:nvGraphicFramePr>
        <p:xfrm>
          <a:off x="130019" y="760228"/>
          <a:ext cx="3941467" cy="5023348"/>
        </p:xfrm>
        <a:graphic>
          <a:graphicData uri="http://schemas.openxmlformats.org/drawingml/2006/table">
            <a:tbl>
              <a:tblPr firstRow="1" bandRow="1">
                <a:tableStyleId>{5C22544A-7EE6-4342-B048-85BDC9FD1C3A}</a:tableStyleId>
              </a:tblPr>
              <a:tblGrid>
                <a:gridCol w="3941467">
                  <a:extLst>
                    <a:ext uri="{9D8B030D-6E8A-4147-A177-3AD203B41FA5}">
                      <a16:colId xmlns:a16="http://schemas.microsoft.com/office/drawing/2014/main" val="3902260120"/>
                    </a:ext>
                  </a:extLst>
                </a:gridCol>
              </a:tblGrid>
              <a:tr h="303609">
                <a:tc>
                  <a:txBody>
                    <a:bodyPr/>
                    <a:lstStyle/>
                    <a:p>
                      <a:pPr algn="ctr"/>
                      <a:r>
                        <a:rPr lang="en-US" sz="1800"/>
                        <a:t>System Gaps</a:t>
                      </a:r>
                    </a:p>
                  </a:txBody>
                  <a:tcPr/>
                </a:tc>
                <a:extLst>
                  <a:ext uri="{0D108BD9-81ED-4DB2-BD59-A6C34878D82A}">
                    <a16:rowId xmlns:a16="http://schemas.microsoft.com/office/drawing/2014/main" val="134376776"/>
                  </a:ext>
                </a:extLst>
              </a:tr>
              <a:tr h="347594">
                <a:tc>
                  <a:txBody>
                    <a:bodyPr/>
                    <a:lstStyle/>
                    <a:p>
                      <a:pPr lvl="0">
                        <a:buNone/>
                      </a:pPr>
                      <a:r>
                        <a:rPr lang="en-US" sz="1400" i="0" dirty="0"/>
                        <a:t>† </a:t>
                      </a:r>
                      <a:r>
                        <a:rPr lang="en-US" sz="1400" dirty="0"/>
                        <a:t>Lack of centralized data sharing system</a:t>
                      </a:r>
                    </a:p>
                  </a:txBody>
                  <a:tcPr/>
                </a:tc>
                <a:extLst>
                  <a:ext uri="{0D108BD9-81ED-4DB2-BD59-A6C34878D82A}">
                    <a16:rowId xmlns:a16="http://schemas.microsoft.com/office/drawing/2014/main" val="1858889579"/>
                  </a:ext>
                </a:extLst>
              </a:tr>
              <a:tr h="7843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i="0" dirty="0"/>
                        <a:t>† </a:t>
                      </a:r>
                      <a:r>
                        <a:rPr lang="en-US" sz="1400" dirty="0"/>
                        <a:t>Data collection regarding caregiving is not particularly robust and the connectivity among LTSS agencies appears weak regarding the ability to follow consumers and close the loop on needs.</a:t>
                      </a:r>
                    </a:p>
                  </a:txBody>
                  <a:tcPr/>
                </a:tc>
                <a:extLst>
                  <a:ext uri="{0D108BD9-81ED-4DB2-BD59-A6C34878D82A}">
                    <a16:rowId xmlns:a16="http://schemas.microsoft.com/office/drawing/2014/main" val="3019675759"/>
                  </a:ext>
                </a:extLst>
              </a:tr>
              <a:tr h="430112">
                <a:tc>
                  <a:txBody>
                    <a:bodyPr/>
                    <a:lstStyle/>
                    <a:p>
                      <a:pPr lvl="0">
                        <a:buNone/>
                      </a:pPr>
                      <a:r>
                        <a:rPr lang="en-US" sz="1400" i="0" dirty="0"/>
                        <a:t>† Challenges with administration and bureaucracy; </a:t>
                      </a:r>
                      <a:r>
                        <a:rPr lang="en-US" sz="1400" dirty="0"/>
                        <a:t>Duplication of forms/information requirements</a:t>
                      </a:r>
                    </a:p>
                  </a:txBody>
                  <a:tcPr/>
                </a:tc>
                <a:extLst>
                  <a:ext uri="{0D108BD9-81ED-4DB2-BD59-A6C34878D82A}">
                    <a16:rowId xmlns:a16="http://schemas.microsoft.com/office/drawing/2014/main" val="731190784"/>
                  </a:ext>
                </a:extLst>
              </a:tr>
              <a:tr h="347594">
                <a:tc>
                  <a:txBody>
                    <a:bodyPr/>
                    <a:lstStyle/>
                    <a:p>
                      <a:pPr lvl="0">
                        <a:buNone/>
                      </a:pPr>
                      <a:r>
                        <a:rPr lang="en-US" sz="1400" i="0" dirty="0"/>
                        <a:t>†  N</a:t>
                      </a:r>
                      <a:r>
                        <a:rPr lang="en-US" sz="1400" dirty="0"/>
                        <a:t>o central resource for triaging needs</a:t>
                      </a:r>
                    </a:p>
                  </a:txBody>
                  <a:tcPr/>
                </a:tc>
                <a:extLst>
                  <a:ext uri="{0D108BD9-81ED-4DB2-BD59-A6C34878D82A}">
                    <a16:rowId xmlns:a16="http://schemas.microsoft.com/office/drawing/2014/main" val="2135877103"/>
                  </a:ext>
                </a:extLst>
              </a:tr>
              <a:tr h="430112">
                <a:tc>
                  <a:txBody>
                    <a:bodyPr/>
                    <a:lstStyle/>
                    <a:p>
                      <a:pPr lvl="0">
                        <a:buNone/>
                      </a:pPr>
                      <a:r>
                        <a:rPr lang="en-US" sz="1400" i="0" dirty="0"/>
                        <a:t>† Access is dependent on luck, friendship, and money.</a:t>
                      </a:r>
                      <a:endParaRPr lang="en-US" sz="1400" dirty="0"/>
                    </a:p>
                  </a:txBody>
                  <a:tcPr/>
                </a:tc>
                <a:extLst>
                  <a:ext uri="{0D108BD9-81ED-4DB2-BD59-A6C34878D82A}">
                    <a16:rowId xmlns:a16="http://schemas.microsoft.com/office/drawing/2014/main" val="404197967"/>
                  </a:ext>
                </a:extLst>
              </a:tr>
              <a:tr h="943469">
                <a:tc>
                  <a:txBody>
                    <a:bodyPr/>
                    <a:lstStyle/>
                    <a:p>
                      <a:pPr lvl="0">
                        <a:buNone/>
                      </a:pPr>
                      <a:r>
                        <a:rPr lang="en-US" sz="1400" i="0" dirty="0"/>
                        <a:t>† </a:t>
                      </a:r>
                      <a:r>
                        <a:rPr lang="en-US" sz="1400" dirty="0"/>
                        <a:t>Caregivers express financial concerns such as having to spend down assets to qualify for services, the cost of in-home care, and the cost of living for paid caregivers compared to their wages.</a:t>
                      </a:r>
                    </a:p>
                  </a:txBody>
                  <a:tcPr/>
                </a:tc>
                <a:extLst>
                  <a:ext uri="{0D108BD9-81ED-4DB2-BD59-A6C34878D82A}">
                    <a16:rowId xmlns:a16="http://schemas.microsoft.com/office/drawing/2014/main" val="3196690728"/>
                  </a:ext>
                </a:extLst>
              </a:tr>
              <a:tr h="430112">
                <a:tc>
                  <a:txBody>
                    <a:bodyPr/>
                    <a:lstStyle/>
                    <a:p>
                      <a:pPr lvl="0">
                        <a:buNone/>
                      </a:pPr>
                      <a:r>
                        <a:rPr lang="en-US" sz="1400" i="0" dirty="0"/>
                        <a:t>† </a:t>
                      </a:r>
                      <a:r>
                        <a:rPr lang="en-US" sz="1400" dirty="0"/>
                        <a:t>Mismatch with needs and available services, especially home health</a:t>
                      </a:r>
                    </a:p>
                  </a:txBody>
                  <a:tcPr/>
                </a:tc>
                <a:extLst>
                  <a:ext uri="{0D108BD9-81ED-4DB2-BD59-A6C34878D82A}">
                    <a16:rowId xmlns:a16="http://schemas.microsoft.com/office/drawing/2014/main" val="1243160801"/>
                  </a:ext>
                </a:extLst>
              </a:tr>
              <a:tr h="430112">
                <a:tc>
                  <a:txBody>
                    <a:bodyPr/>
                    <a:lstStyle/>
                    <a:p>
                      <a:pPr lvl="0">
                        <a:buNone/>
                      </a:pPr>
                      <a:r>
                        <a:rPr lang="en-US" sz="1400" i="0" dirty="0"/>
                        <a:t>† </a:t>
                      </a:r>
                      <a:r>
                        <a:rPr lang="en-US" sz="1400" dirty="0"/>
                        <a:t>Challenges finding the right services and long times on wait lists</a:t>
                      </a:r>
                    </a:p>
                  </a:txBody>
                  <a:tcPr/>
                </a:tc>
                <a:extLst>
                  <a:ext uri="{0D108BD9-81ED-4DB2-BD59-A6C34878D82A}">
                    <a16:rowId xmlns:a16="http://schemas.microsoft.com/office/drawing/2014/main" val="1203598552"/>
                  </a:ext>
                </a:extLst>
              </a:tr>
            </a:tbl>
          </a:graphicData>
        </a:graphic>
      </p:graphicFrame>
      <p:sp>
        <p:nvSpPr>
          <p:cNvPr id="7" name="TextBox 6">
            <a:extLst>
              <a:ext uri="{FF2B5EF4-FFF2-40B4-BE49-F238E27FC236}">
                <a16:creationId xmlns:a16="http://schemas.microsoft.com/office/drawing/2014/main" id="{7CC9A9BD-372A-D670-AE80-E4BED82E971C}"/>
              </a:ext>
            </a:extLst>
          </p:cNvPr>
          <p:cNvSpPr txBox="1"/>
          <p:nvPr/>
        </p:nvSpPr>
        <p:spPr>
          <a:xfrm>
            <a:off x="8875981" y="5784772"/>
            <a:ext cx="4385098" cy="307777"/>
          </a:xfrm>
          <a:prstGeom prst="rect">
            <a:avLst/>
          </a:prstGeom>
          <a:noFill/>
        </p:spPr>
        <p:txBody>
          <a:bodyPr wrap="square" rtlCol="0">
            <a:spAutoFit/>
          </a:bodyPr>
          <a:lstStyle/>
          <a:p>
            <a:pPr algn="ctr"/>
            <a:r>
              <a:rPr lang="en-US" sz="1400" i="1" dirty="0">
                <a:solidFill>
                  <a:schemeClr val="tx1">
                    <a:lumMod val="75000"/>
                    <a:lumOff val="25000"/>
                  </a:schemeClr>
                </a:solidFill>
              </a:rPr>
              <a:t>Submitted 4/19/2024</a:t>
            </a:r>
          </a:p>
        </p:txBody>
      </p:sp>
      <p:sp>
        <p:nvSpPr>
          <p:cNvPr id="8" name="TextBox 7">
            <a:extLst>
              <a:ext uri="{FF2B5EF4-FFF2-40B4-BE49-F238E27FC236}">
                <a16:creationId xmlns:a16="http://schemas.microsoft.com/office/drawing/2014/main" id="{4F8EAC46-7522-CE4F-97D1-3E6104EEA29B}"/>
              </a:ext>
            </a:extLst>
          </p:cNvPr>
          <p:cNvSpPr txBox="1"/>
          <p:nvPr/>
        </p:nvSpPr>
        <p:spPr>
          <a:xfrm>
            <a:off x="5939194" y="783760"/>
            <a:ext cx="4385098" cy="461665"/>
          </a:xfrm>
          <a:prstGeom prst="rect">
            <a:avLst/>
          </a:prstGeom>
          <a:noFill/>
        </p:spPr>
        <p:txBody>
          <a:bodyPr wrap="square" rtlCol="0">
            <a:spAutoFit/>
          </a:bodyPr>
          <a:lstStyle/>
          <a:p>
            <a:pPr algn="ctr"/>
            <a:r>
              <a:rPr lang="en-US" sz="2400" i="1" u="sng" dirty="0">
                <a:solidFill>
                  <a:schemeClr val="tx1">
                    <a:lumMod val="75000"/>
                    <a:lumOff val="25000"/>
                  </a:schemeClr>
                </a:solidFill>
              </a:rPr>
              <a:t>Caregiver Access Pathways Map</a:t>
            </a:r>
          </a:p>
        </p:txBody>
      </p:sp>
      <p:pic>
        <p:nvPicPr>
          <p:cNvPr id="10" name="Picture 9">
            <a:extLst>
              <a:ext uri="{FF2B5EF4-FFF2-40B4-BE49-F238E27FC236}">
                <a16:creationId xmlns:a16="http://schemas.microsoft.com/office/drawing/2014/main" id="{66D1D530-C3D3-627E-F69B-6E9C55557596}"/>
              </a:ext>
            </a:extLst>
          </p:cNvPr>
          <p:cNvPicPr>
            <a:picLocks noChangeAspect="1"/>
          </p:cNvPicPr>
          <p:nvPr/>
        </p:nvPicPr>
        <p:blipFill rotWithShape="1">
          <a:blip r:embed="rId3"/>
          <a:srcRect l="3788" t="7483" r="3437" b="1719"/>
          <a:stretch/>
        </p:blipFill>
        <p:spPr>
          <a:xfrm>
            <a:off x="4071486" y="1226655"/>
            <a:ext cx="8120514" cy="4091689"/>
          </a:xfrm>
          <a:prstGeom prst="rect">
            <a:avLst/>
          </a:prstGeom>
        </p:spPr>
      </p:pic>
    </p:spTree>
    <p:extLst>
      <p:ext uri="{BB962C8B-B14F-4D97-AF65-F5344CB8AC3E}">
        <p14:creationId xmlns:p14="http://schemas.microsoft.com/office/powerpoint/2010/main" val="2059872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ECC9CF-39BC-4E3A-8A9E-FFD850CBC43F}"/>
              </a:ext>
            </a:extLst>
          </p:cNvPr>
          <p:cNvSpPr>
            <a:spLocks noGrp="1"/>
          </p:cNvSpPr>
          <p:nvPr>
            <p:ph type="sldNum" sz="quarter" idx="12"/>
          </p:nvPr>
        </p:nvSpPr>
        <p:spPr/>
        <p:txBody>
          <a:bodyPr/>
          <a:lstStyle/>
          <a:p>
            <a:pPr>
              <a:defRPr/>
            </a:pPr>
            <a:fld id="{2295FB6B-46AF-46AF-8C32-148BAA1F4B47}" type="slidenum">
              <a:rPr lang="en-US" smtClean="0"/>
              <a:pPr>
                <a:defRPr/>
              </a:pPr>
              <a:t>6</a:t>
            </a:fld>
            <a:endParaRPr lang="en-US"/>
          </a:p>
        </p:txBody>
      </p:sp>
      <p:sp>
        <p:nvSpPr>
          <p:cNvPr id="3" name="Title 1">
            <a:extLst>
              <a:ext uri="{FF2B5EF4-FFF2-40B4-BE49-F238E27FC236}">
                <a16:creationId xmlns:a16="http://schemas.microsoft.com/office/drawing/2014/main" id="{4CA93547-76F6-03C5-6F57-12E707184EC4}"/>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South Carolina</a:t>
            </a:r>
          </a:p>
        </p:txBody>
      </p:sp>
      <p:sp>
        <p:nvSpPr>
          <p:cNvPr id="5" name="TextBox 4">
            <a:extLst>
              <a:ext uri="{FF2B5EF4-FFF2-40B4-BE49-F238E27FC236}">
                <a16:creationId xmlns:a16="http://schemas.microsoft.com/office/drawing/2014/main" id="{8B72053B-B7E3-BAC1-A148-33C1081D6578}"/>
              </a:ext>
            </a:extLst>
          </p:cNvPr>
          <p:cNvSpPr txBox="1"/>
          <p:nvPr/>
        </p:nvSpPr>
        <p:spPr>
          <a:xfrm>
            <a:off x="-12033" y="6095543"/>
            <a:ext cx="7182853" cy="276999"/>
          </a:xfrm>
          <a:prstGeom prst="rect">
            <a:avLst/>
          </a:prstGeom>
          <a:noFill/>
        </p:spPr>
        <p:txBody>
          <a:bodyPr wrap="square" rtlCol="0">
            <a:spAutoFit/>
          </a:bodyPr>
          <a:lstStyle/>
          <a:p>
            <a:r>
              <a:rPr lang="en-US" sz="1200" i="1"/>
              <a:t>* Indicates gaps that grantees have listed as a priority to address     † Indicates gaps that affect caregivers</a:t>
            </a:r>
          </a:p>
        </p:txBody>
      </p:sp>
      <p:sp>
        <p:nvSpPr>
          <p:cNvPr id="8" name="TextBox 7">
            <a:extLst>
              <a:ext uri="{FF2B5EF4-FFF2-40B4-BE49-F238E27FC236}">
                <a16:creationId xmlns:a16="http://schemas.microsoft.com/office/drawing/2014/main" id="{E4E54DEF-5F0E-800D-1E1C-442719F7C547}"/>
              </a:ext>
            </a:extLst>
          </p:cNvPr>
          <p:cNvSpPr txBox="1"/>
          <p:nvPr/>
        </p:nvSpPr>
        <p:spPr>
          <a:xfrm>
            <a:off x="6436891" y="254625"/>
            <a:ext cx="4385098" cy="461665"/>
          </a:xfrm>
          <a:prstGeom prst="rect">
            <a:avLst/>
          </a:prstGeom>
          <a:noFill/>
        </p:spPr>
        <p:txBody>
          <a:bodyPr wrap="square" rtlCol="0">
            <a:spAutoFit/>
          </a:bodyPr>
          <a:lstStyle/>
          <a:p>
            <a:pPr algn="ctr"/>
            <a:r>
              <a:rPr lang="en-US" sz="2400" i="1" u="sng" dirty="0">
                <a:solidFill>
                  <a:schemeClr val="tx1">
                    <a:lumMod val="75000"/>
                    <a:lumOff val="25000"/>
                  </a:schemeClr>
                </a:solidFill>
              </a:rPr>
              <a:t>Sample Customer Journey Map</a:t>
            </a:r>
          </a:p>
        </p:txBody>
      </p:sp>
      <p:sp>
        <p:nvSpPr>
          <p:cNvPr id="7" name="TextBox 6">
            <a:extLst>
              <a:ext uri="{FF2B5EF4-FFF2-40B4-BE49-F238E27FC236}">
                <a16:creationId xmlns:a16="http://schemas.microsoft.com/office/drawing/2014/main" id="{666F96C0-7B5F-07CF-2147-627A87DB321C}"/>
              </a:ext>
            </a:extLst>
          </p:cNvPr>
          <p:cNvSpPr txBox="1"/>
          <p:nvPr/>
        </p:nvSpPr>
        <p:spPr>
          <a:xfrm>
            <a:off x="10008814" y="6064765"/>
            <a:ext cx="2847871" cy="307777"/>
          </a:xfrm>
          <a:prstGeom prst="rect">
            <a:avLst/>
          </a:prstGeom>
          <a:noFill/>
        </p:spPr>
        <p:txBody>
          <a:bodyPr wrap="square" rtlCol="0">
            <a:spAutoFit/>
          </a:bodyPr>
          <a:lstStyle/>
          <a:p>
            <a:pPr algn="ctr"/>
            <a:r>
              <a:rPr lang="en-US" sz="1400" i="1" dirty="0">
                <a:solidFill>
                  <a:schemeClr val="tx1">
                    <a:lumMod val="75000"/>
                    <a:lumOff val="25000"/>
                  </a:schemeClr>
                </a:solidFill>
              </a:rPr>
              <a:t>Submitted 3/5/2024</a:t>
            </a:r>
          </a:p>
        </p:txBody>
      </p:sp>
      <p:graphicFrame>
        <p:nvGraphicFramePr>
          <p:cNvPr id="4" name="Table 7">
            <a:extLst>
              <a:ext uri="{FF2B5EF4-FFF2-40B4-BE49-F238E27FC236}">
                <a16:creationId xmlns:a16="http://schemas.microsoft.com/office/drawing/2014/main" id="{0B8E0BB6-1313-168D-120E-B88AC0E54508}"/>
              </a:ext>
            </a:extLst>
          </p:cNvPr>
          <p:cNvGraphicFramePr>
            <a:graphicFrameLocks noGrp="1"/>
          </p:cNvGraphicFramePr>
          <p:nvPr>
            <p:extLst>
              <p:ext uri="{D42A27DB-BD31-4B8C-83A1-F6EECF244321}">
                <p14:modId xmlns:p14="http://schemas.microsoft.com/office/powerpoint/2010/main" val="817917624"/>
              </p:ext>
            </p:extLst>
          </p:nvPr>
        </p:nvGraphicFramePr>
        <p:xfrm>
          <a:off x="36858" y="651940"/>
          <a:ext cx="5054085" cy="5486400"/>
        </p:xfrm>
        <a:graphic>
          <a:graphicData uri="http://schemas.openxmlformats.org/drawingml/2006/table">
            <a:tbl>
              <a:tblPr firstRow="1" bandRow="1">
                <a:tableStyleId>{5C22544A-7EE6-4342-B048-85BDC9FD1C3A}</a:tableStyleId>
              </a:tblPr>
              <a:tblGrid>
                <a:gridCol w="5054085">
                  <a:extLst>
                    <a:ext uri="{9D8B030D-6E8A-4147-A177-3AD203B41FA5}">
                      <a16:colId xmlns:a16="http://schemas.microsoft.com/office/drawing/2014/main" val="3902260120"/>
                    </a:ext>
                  </a:extLst>
                </a:gridCol>
              </a:tblGrid>
              <a:tr h="225105">
                <a:tc>
                  <a:txBody>
                    <a:bodyPr/>
                    <a:lstStyle/>
                    <a:p>
                      <a:pPr algn="ctr"/>
                      <a:r>
                        <a:rPr lang="en-US" sz="1200"/>
                        <a:t>System Gaps</a:t>
                      </a:r>
                    </a:p>
                  </a:txBody>
                  <a:tcPr/>
                </a:tc>
                <a:extLst>
                  <a:ext uri="{0D108BD9-81ED-4DB2-BD59-A6C34878D82A}">
                    <a16:rowId xmlns:a16="http://schemas.microsoft.com/office/drawing/2014/main" val="134376776"/>
                  </a:ext>
                </a:extLst>
              </a:tr>
              <a:tr h="675314">
                <a:tc>
                  <a:txBody>
                    <a:bodyPr/>
                    <a:lstStyle/>
                    <a:p>
                      <a:r>
                        <a:rPr lang="en-US" sz="1200" kern="1200">
                          <a:solidFill>
                            <a:schemeClr val="dk1"/>
                          </a:solidFill>
                          <a:latin typeface="+mn-lt"/>
                          <a:ea typeface="+mn-ea"/>
                          <a:cs typeface="+mn-cs"/>
                        </a:rPr>
                        <a:t>Access points: Provider conflicts/staffing problems, gap between someone becoming eligible and receiving services, quality of case management, waiting lists and lack of connectivity to other agencies, referral to and from state systems for housing, transportation and nutrition is inconsistent</a:t>
                      </a:r>
                    </a:p>
                  </a:txBody>
                  <a:tcPr/>
                </a:tc>
                <a:extLst>
                  <a:ext uri="{0D108BD9-81ED-4DB2-BD59-A6C34878D82A}">
                    <a16:rowId xmlns:a16="http://schemas.microsoft.com/office/drawing/2014/main" val="2509976323"/>
                  </a:ext>
                </a:extLst>
              </a:tr>
              <a:tr h="525244">
                <a:tc>
                  <a:txBody>
                    <a:bodyPr/>
                    <a:lstStyle/>
                    <a:p>
                      <a:r>
                        <a:rPr lang="en-US" sz="1200" kern="1200">
                          <a:solidFill>
                            <a:schemeClr val="dk1"/>
                          </a:solidFill>
                          <a:latin typeface="+mn-lt"/>
                          <a:ea typeface="+mn-ea"/>
                          <a:cs typeface="+mn-cs"/>
                        </a:rPr>
                        <a:t>Initial Contact and Intake: Inconsistent messaging and information, staff turnover &amp; sustainability, lack of communication between other agencies and inconsistent warm transfers</a:t>
                      </a:r>
                    </a:p>
                  </a:txBody>
                  <a:tcPr/>
                </a:tc>
                <a:extLst>
                  <a:ext uri="{0D108BD9-81ED-4DB2-BD59-A6C34878D82A}">
                    <a16:rowId xmlns:a16="http://schemas.microsoft.com/office/drawing/2014/main" val="935299240"/>
                  </a:ext>
                </a:extLst>
              </a:tr>
              <a:tr h="825384">
                <a:tc>
                  <a:txBody>
                    <a:bodyPr/>
                    <a:lstStyle/>
                    <a:p>
                      <a:r>
                        <a:rPr lang="en-US" sz="1200" kern="1200" dirty="0">
                          <a:solidFill>
                            <a:schemeClr val="dk1"/>
                          </a:solidFill>
                          <a:latin typeface="+mn-lt"/>
                          <a:ea typeface="+mn-ea"/>
                          <a:cs typeface="+mn-cs"/>
                        </a:rPr>
                        <a:t>Screening &amp; Assessment: Inability to access data/limited integration between programs, assessment not always accessible, duplication, no feedback has been collected from consumers, communication is lacking when clients are discharged from hospitals, waiting lists interfere in accessing services, lack of client understanding regarding referrals, warm transfers are lacking</a:t>
                      </a:r>
                    </a:p>
                  </a:txBody>
                  <a:tcPr/>
                </a:tc>
                <a:extLst>
                  <a:ext uri="{0D108BD9-81ED-4DB2-BD59-A6C34878D82A}">
                    <a16:rowId xmlns:a16="http://schemas.microsoft.com/office/drawing/2014/main" val="2999758514"/>
                  </a:ext>
                </a:extLst>
              </a:tr>
              <a:tr h="375174">
                <a:tc>
                  <a:txBody>
                    <a:bodyPr/>
                    <a:lstStyle/>
                    <a:p>
                      <a:r>
                        <a:rPr lang="en-US" sz="1200" kern="1200">
                          <a:solidFill>
                            <a:schemeClr val="dk1"/>
                          </a:solidFill>
                          <a:latin typeface="+mn-lt"/>
                          <a:ea typeface="+mn-ea"/>
                          <a:cs typeface="+mn-cs"/>
                        </a:rPr>
                        <a:t>* PCC: Limited follow-up on past PCC training and most agencies do not have staff officially certified in PCC training</a:t>
                      </a:r>
                    </a:p>
                  </a:txBody>
                  <a:tcPr/>
                </a:tc>
                <a:extLst>
                  <a:ext uri="{0D108BD9-81ED-4DB2-BD59-A6C34878D82A}">
                    <a16:rowId xmlns:a16="http://schemas.microsoft.com/office/drawing/2014/main" val="2926388778"/>
                  </a:ext>
                </a:extLst>
              </a:tr>
              <a:tr h="375174">
                <a:tc>
                  <a:txBody>
                    <a:bodyPr/>
                    <a:lstStyle/>
                    <a:p>
                      <a:r>
                        <a:rPr lang="en-US" sz="1200" kern="1200" dirty="0">
                          <a:solidFill>
                            <a:schemeClr val="dk1"/>
                          </a:solidFill>
                          <a:latin typeface="+mn-lt"/>
                          <a:ea typeface="+mn-ea"/>
                          <a:cs typeface="+mn-cs"/>
                        </a:rPr>
                        <a:t>Eligibility determination: Different eligibility standards between departments, eligibility screening take time, MOUs are needed</a:t>
                      </a:r>
                    </a:p>
                  </a:txBody>
                  <a:tcPr/>
                </a:tc>
                <a:extLst>
                  <a:ext uri="{0D108BD9-81ED-4DB2-BD59-A6C34878D82A}">
                    <a16:rowId xmlns:a16="http://schemas.microsoft.com/office/drawing/2014/main" val="2497607914"/>
                  </a:ext>
                </a:extLst>
              </a:tr>
              <a:tr h="375174">
                <a:tc>
                  <a:txBody>
                    <a:bodyPr/>
                    <a:lstStyle/>
                    <a:p>
                      <a:r>
                        <a:rPr lang="en-US" sz="1200" kern="1200">
                          <a:solidFill>
                            <a:schemeClr val="dk1"/>
                          </a:solidFill>
                          <a:latin typeface="+mn-lt"/>
                          <a:ea typeface="+mn-ea"/>
                          <a:cs typeface="+mn-cs"/>
                        </a:rPr>
                        <a:t>Service Access and Initiation: Long waitlists across agencies, limited sharing of clients between agencies, and shortage of workers</a:t>
                      </a:r>
                    </a:p>
                  </a:txBody>
                  <a:tcPr/>
                </a:tc>
                <a:extLst>
                  <a:ext uri="{0D108BD9-81ED-4DB2-BD59-A6C34878D82A}">
                    <a16:rowId xmlns:a16="http://schemas.microsoft.com/office/drawing/2014/main" val="2170128121"/>
                  </a:ext>
                </a:extLst>
              </a:tr>
              <a:tr h="225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t>† </a:t>
                      </a:r>
                      <a:r>
                        <a:rPr lang="en-US" sz="1200" kern="1200">
                          <a:solidFill>
                            <a:schemeClr val="dk1"/>
                          </a:solidFill>
                          <a:effectLst/>
                          <a:latin typeface="+mn-lt"/>
                          <a:ea typeface="+mn-ea"/>
                          <a:cs typeface="+mn-cs"/>
                        </a:rPr>
                        <a:t>Caregiver survey feedback indicated a lack of caregiver supports</a:t>
                      </a:r>
                    </a:p>
                  </a:txBody>
                  <a:tcPr/>
                </a:tc>
                <a:extLst>
                  <a:ext uri="{0D108BD9-81ED-4DB2-BD59-A6C34878D82A}">
                    <a16:rowId xmlns:a16="http://schemas.microsoft.com/office/drawing/2014/main" val="31039222"/>
                  </a:ext>
                </a:extLst>
              </a:tr>
              <a:tr h="225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t>† </a:t>
                      </a:r>
                      <a:r>
                        <a:rPr lang="en-US" sz="1200" i="0" kern="1200">
                          <a:solidFill>
                            <a:schemeClr val="dk1"/>
                          </a:solidFill>
                          <a:effectLst/>
                          <a:latin typeface="+mn-lt"/>
                          <a:ea typeface="+mn-ea"/>
                          <a:cs typeface="+mn-cs"/>
                        </a:rPr>
                        <a:t>The s</a:t>
                      </a:r>
                      <a:r>
                        <a:rPr lang="en-US" sz="1200" kern="1200">
                          <a:solidFill>
                            <a:schemeClr val="dk1"/>
                          </a:solidFill>
                          <a:effectLst/>
                          <a:latin typeface="+mn-lt"/>
                          <a:ea typeface="+mn-ea"/>
                          <a:cs typeface="+mn-cs"/>
                        </a:rPr>
                        <a:t>tate system is unable to differentiate caregivers</a:t>
                      </a:r>
                    </a:p>
                  </a:txBody>
                  <a:tcPr/>
                </a:tc>
                <a:extLst>
                  <a:ext uri="{0D108BD9-81ED-4DB2-BD59-A6C34878D82A}">
                    <a16:rowId xmlns:a16="http://schemas.microsoft.com/office/drawing/2014/main" val="1595674560"/>
                  </a:ext>
                </a:extLst>
              </a:tr>
              <a:tr h="225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t>† </a:t>
                      </a:r>
                      <a:r>
                        <a:rPr lang="en-US" sz="1200"/>
                        <a:t>Most needed service for family caregivers is respite</a:t>
                      </a:r>
                    </a:p>
                  </a:txBody>
                  <a:tcPr/>
                </a:tc>
                <a:extLst>
                  <a:ext uri="{0D108BD9-81ED-4DB2-BD59-A6C34878D82A}">
                    <a16:rowId xmlns:a16="http://schemas.microsoft.com/office/drawing/2014/main" val="1407564013"/>
                  </a:ext>
                </a:extLst>
              </a:tr>
              <a:tr h="225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Most needed service for older adults is help maintaining the home</a:t>
                      </a:r>
                    </a:p>
                  </a:txBody>
                  <a:tcPr/>
                </a:tc>
                <a:extLst>
                  <a:ext uri="{0D108BD9-81ED-4DB2-BD59-A6C34878D82A}">
                    <a16:rowId xmlns:a16="http://schemas.microsoft.com/office/drawing/2014/main" val="2305322240"/>
                  </a:ext>
                </a:extLst>
              </a:tr>
              <a:tr h="225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Most needed service for adults with disabilities is to feel less isolated</a:t>
                      </a:r>
                    </a:p>
                  </a:txBody>
                  <a:tcPr/>
                </a:tc>
                <a:extLst>
                  <a:ext uri="{0D108BD9-81ED-4DB2-BD59-A6C34878D82A}">
                    <a16:rowId xmlns:a16="http://schemas.microsoft.com/office/drawing/2014/main" val="2622614111"/>
                  </a:ext>
                </a:extLst>
              </a:tr>
            </a:tbl>
          </a:graphicData>
        </a:graphic>
      </p:graphicFrame>
      <p:pic>
        <p:nvPicPr>
          <p:cNvPr id="9" name="Picture 8">
            <a:extLst>
              <a:ext uri="{FF2B5EF4-FFF2-40B4-BE49-F238E27FC236}">
                <a16:creationId xmlns:a16="http://schemas.microsoft.com/office/drawing/2014/main" id="{34C0F953-52D0-C242-7281-70110D790081}"/>
              </a:ext>
            </a:extLst>
          </p:cNvPr>
          <p:cNvPicPr>
            <a:picLocks noChangeAspect="1"/>
          </p:cNvPicPr>
          <p:nvPr/>
        </p:nvPicPr>
        <p:blipFill>
          <a:blip r:embed="rId3"/>
          <a:stretch>
            <a:fillRect/>
          </a:stretch>
        </p:blipFill>
        <p:spPr>
          <a:xfrm>
            <a:off x="5090943" y="2779935"/>
            <a:ext cx="6948656" cy="2698566"/>
          </a:xfrm>
          <a:prstGeom prst="rect">
            <a:avLst/>
          </a:prstGeom>
        </p:spPr>
      </p:pic>
      <p:pic>
        <p:nvPicPr>
          <p:cNvPr id="14" name="Picture 13">
            <a:extLst>
              <a:ext uri="{FF2B5EF4-FFF2-40B4-BE49-F238E27FC236}">
                <a16:creationId xmlns:a16="http://schemas.microsoft.com/office/drawing/2014/main" id="{51A280CA-6BE0-87A4-2E54-08539CFCFE22}"/>
              </a:ext>
            </a:extLst>
          </p:cNvPr>
          <p:cNvPicPr>
            <a:picLocks noChangeAspect="1"/>
          </p:cNvPicPr>
          <p:nvPr/>
        </p:nvPicPr>
        <p:blipFill>
          <a:blip r:embed="rId4"/>
          <a:stretch>
            <a:fillRect/>
          </a:stretch>
        </p:blipFill>
        <p:spPr>
          <a:xfrm>
            <a:off x="6655026" y="716290"/>
            <a:ext cx="3948827" cy="1872153"/>
          </a:xfrm>
          <a:prstGeom prst="rect">
            <a:avLst/>
          </a:prstGeom>
        </p:spPr>
      </p:pic>
    </p:spTree>
    <p:extLst>
      <p:ext uri="{BB962C8B-B14F-4D97-AF65-F5344CB8AC3E}">
        <p14:creationId xmlns:p14="http://schemas.microsoft.com/office/powerpoint/2010/main" val="1186780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CD44C20-006F-F686-EAF4-F6A76CB197E0}"/>
              </a:ext>
            </a:extLst>
          </p:cNvPr>
          <p:cNvSpPr>
            <a:spLocks noGrp="1"/>
          </p:cNvSpPr>
          <p:nvPr>
            <p:ph type="sldNum" sz="quarter" idx="12"/>
          </p:nvPr>
        </p:nvSpPr>
        <p:spPr/>
        <p:txBody>
          <a:bodyPr/>
          <a:lstStyle/>
          <a:p>
            <a:pPr>
              <a:defRPr/>
            </a:pPr>
            <a:fld id="{2295FB6B-46AF-46AF-8C32-148BAA1F4B47}" type="slidenum">
              <a:rPr lang="en-US" smtClean="0"/>
              <a:pPr>
                <a:defRPr/>
              </a:pPr>
              <a:t>7</a:t>
            </a:fld>
            <a:endParaRPr lang="en-US"/>
          </a:p>
        </p:txBody>
      </p:sp>
      <p:sp>
        <p:nvSpPr>
          <p:cNvPr id="3" name="Title 1">
            <a:extLst>
              <a:ext uri="{FF2B5EF4-FFF2-40B4-BE49-F238E27FC236}">
                <a16:creationId xmlns:a16="http://schemas.microsoft.com/office/drawing/2014/main" id="{6591A109-EFFF-3B98-6EDC-6AC4E279ABC4}"/>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Tennessee</a:t>
            </a:r>
          </a:p>
        </p:txBody>
      </p:sp>
      <p:graphicFrame>
        <p:nvGraphicFramePr>
          <p:cNvPr id="4" name="Table 7">
            <a:extLst>
              <a:ext uri="{FF2B5EF4-FFF2-40B4-BE49-F238E27FC236}">
                <a16:creationId xmlns:a16="http://schemas.microsoft.com/office/drawing/2014/main" id="{7BF92A0E-9A4D-CC60-CD25-3C0DD7AAE8C2}"/>
              </a:ext>
            </a:extLst>
          </p:cNvPr>
          <p:cNvGraphicFramePr>
            <a:graphicFrameLocks noGrp="1"/>
          </p:cNvGraphicFramePr>
          <p:nvPr>
            <p:extLst>
              <p:ext uri="{D42A27DB-BD31-4B8C-83A1-F6EECF244321}">
                <p14:modId xmlns:p14="http://schemas.microsoft.com/office/powerpoint/2010/main" val="3587536067"/>
              </p:ext>
            </p:extLst>
          </p:nvPr>
        </p:nvGraphicFramePr>
        <p:xfrm>
          <a:off x="60160" y="656138"/>
          <a:ext cx="6462745" cy="5195462"/>
        </p:xfrm>
        <a:graphic>
          <a:graphicData uri="http://schemas.openxmlformats.org/drawingml/2006/table">
            <a:tbl>
              <a:tblPr firstRow="1" bandRow="1">
                <a:tableStyleId>{5C22544A-7EE6-4342-B048-85BDC9FD1C3A}</a:tableStyleId>
              </a:tblPr>
              <a:tblGrid>
                <a:gridCol w="6462745">
                  <a:extLst>
                    <a:ext uri="{9D8B030D-6E8A-4147-A177-3AD203B41FA5}">
                      <a16:colId xmlns:a16="http://schemas.microsoft.com/office/drawing/2014/main" val="3902260120"/>
                    </a:ext>
                  </a:extLst>
                </a:gridCol>
              </a:tblGrid>
              <a:tr h="286431">
                <a:tc>
                  <a:txBody>
                    <a:bodyPr/>
                    <a:lstStyle/>
                    <a:p>
                      <a:pPr marL="0" indent="0" algn="ctr">
                        <a:buFont typeface="Arial" panose="020B0604020202020204" pitchFamily="34" charset="0"/>
                        <a:buNone/>
                      </a:pPr>
                      <a:r>
                        <a:rPr lang="en-US" sz="1600"/>
                        <a:t>System Gaps</a:t>
                      </a:r>
                    </a:p>
                  </a:txBody>
                  <a:tcPr/>
                </a:tc>
                <a:extLst>
                  <a:ext uri="{0D108BD9-81ED-4DB2-BD59-A6C34878D82A}">
                    <a16:rowId xmlns:a16="http://schemas.microsoft.com/office/drawing/2014/main" val="134376776"/>
                  </a:ext>
                </a:extLst>
              </a:tr>
              <a:tr h="302534">
                <a:tc>
                  <a:txBody>
                    <a:bodyPr/>
                    <a:lstStyle/>
                    <a:p>
                      <a:pPr marL="0" indent="0">
                        <a:buFont typeface="Arial" panose="020B0604020202020204" pitchFamily="34" charset="0"/>
                        <a:buNone/>
                      </a:pPr>
                      <a:r>
                        <a:rPr lang="en-US" sz="1300" i="0"/>
                        <a:t>† </a:t>
                      </a:r>
                      <a:r>
                        <a:rPr lang="en-US" sz="1300" kern="1200">
                          <a:solidFill>
                            <a:schemeClr val="dk1"/>
                          </a:solidFill>
                          <a:latin typeface="+mn-lt"/>
                          <a:ea typeface="+mn-ea"/>
                          <a:cs typeface="+mn-cs"/>
                        </a:rPr>
                        <a:t>Consumers need to tell their stories multiple times to get the support they need</a:t>
                      </a:r>
                      <a:endParaRPr lang="en-US" sz="1300" i="1" kern="1200">
                        <a:solidFill>
                          <a:schemeClr val="dk1"/>
                        </a:solidFill>
                        <a:latin typeface="+mn-lt"/>
                        <a:ea typeface="+mn-ea"/>
                        <a:cs typeface="+mn-cs"/>
                      </a:endParaRPr>
                    </a:p>
                  </a:txBody>
                  <a:tcPr/>
                </a:tc>
                <a:extLst>
                  <a:ext uri="{0D108BD9-81ED-4DB2-BD59-A6C34878D82A}">
                    <a16:rowId xmlns:a16="http://schemas.microsoft.com/office/drawing/2014/main" val="2509976323"/>
                  </a:ext>
                </a:extLst>
              </a:tr>
              <a:tr h="486933">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300" i="0"/>
                        <a:t>† </a:t>
                      </a:r>
                      <a:r>
                        <a:rPr lang="en-US" sz="1300" kern="1200">
                          <a:solidFill>
                            <a:schemeClr val="dk1"/>
                          </a:solidFill>
                          <a:latin typeface="+mn-lt"/>
                          <a:ea typeface="+mn-ea"/>
                          <a:cs typeface="+mn-cs"/>
                        </a:rPr>
                        <a:t>Application processes are cumbersome; facilitation of applications is needed at every level</a:t>
                      </a:r>
                      <a:endParaRPr lang="en-US" sz="1300" i="1" kern="1200">
                        <a:solidFill>
                          <a:schemeClr val="dk1"/>
                        </a:solidFill>
                        <a:latin typeface="+mn-lt"/>
                        <a:ea typeface="+mn-ea"/>
                        <a:cs typeface="+mn-cs"/>
                      </a:endParaRPr>
                    </a:p>
                  </a:txBody>
                  <a:tcPr/>
                </a:tc>
                <a:extLst>
                  <a:ext uri="{0D108BD9-81ED-4DB2-BD59-A6C34878D82A}">
                    <a16:rowId xmlns:a16="http://schemas.microsoft.com/office/drawing/2014/main" val="3082813915"/>
                  </a:ext>
                </a:extLst>
              </a:tr>
              <a:tr h="4869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i="0"/>
                        <a:t>† </a:t>
                      </a:r>
                      <a:r>
                        <a:rPr lang="en-US" sz="1300" kern="1200">
                          <a:solidFill>
                            <a:schemeClr val="dk1"/>
                          </a:solidFill>
                          <a:latin typeface="+mn-lt"/>
                          <a:ea typeface="+mn-ea"/>
                          <a:cs typeface="+mn-cs"/>
                        </a:rPr>
                        <a:t>Caregivers face specific challenges getting information and assistance when moving between states that have different benefits</a:t>
                      </a:r>
                      <a:endParaRPr lang="en-US" sz="1300" i="1" kern="1200">
                        <a:solidFill>
                          <a:schemeClr val="dk1"/>
                        </a:solidFill>
                        <a:latin typeface="+mn-lt"/>
                        <a:ea typeface="+mn-ea"/>
                        <a:cs typeface="+mn-cs"/>
                      </a:endParaRPr>
                    </a:p>
                  </a:txBody>
                  <a:tcPr/>
                </a:tc>
                <a:extLst>
                  <a:ext uri="{0D108BD9-81ED-4DB2-BD59-A6C34878D82A}">
                    <a16:rowId xmlns:a16="http://schemas.microsoft.com/office/drawing/2014/main" val="1476169948"/>
                  </a:ext>
                </a:extLst>
              </a:tr>
              <a:tr h="6874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i="0"/>
                        <a:t>† </a:t>
                      </a:r>
                      <a:r>
                        <a:rPr lang="en-US" sz="1300" kern="1200">
                          <a:solidFill>
                            <a:schemeClr val="dk1"/>
                          </a:solidFill>
                          <a:latin typeface="+mn-lt"/>
                          <a:ea typeface="+mn-ea"/>
                          <a:cs typeface="+mn-cs"/>
                        </a:rPr>
                        <a:t>Caregivers are limited by their available time. The majority report they do not have time to search for appropriate services due to their caregiving responsibilities, work, and essential daily tasks</a:t>
                      </a:r>
                    </a:p>
                  </a:txBody>
                  <a:tcPr/>
                </a:tc>
                <a:extLst>
                  <a:ext uri="{0D108BD9-81ED-4DB2-BD59-A6C34878D82A}">
                    <a16:rowId xmlns:a16="http://schemas.microsoft.com/office/drawing/2014/main" val="829258786"/>
                  </a:ext>
                </a:extLst>
              </a:tr>
              <a:tr h="2864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i="0"/>
                        <a:t>† </a:t>
                      </a:r>
                      <a:r>
                        <a:rPr lang="en-US" sz="1300" kern="1200">
                          <a:solidFill>
                            <a:schemeClr val="dk1"/>
                          </a:solidFill>
                          <a:latin typeface="+mn-lt"/>
                          <a:ea typeface="+mn-ea"/>
                          <a:cs typeface="+mn-cs"/>
                        </a:rPr>
                        <a:t>Lack of support in choosing appropriate services</a:t>
                      </a:r>
                    </a:p>
                  </a:txBody>
                  <a:tcPr/>
                </a:tc>
                <a:extLst>
                  <a:ext uri="{0D108BD9-81ED-4DB2-BD59-A6C34878D82A}">
                    <a16:rowId xmlns:a16="http://schemas.microsoft.com/office/drawing/2014/main" val="3597669884"/>
                  </a:ext>
                </a:extLst>
              </a:tr>
              <a:tr h="2864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kern="1200">
                          <a:solidFill>
                            <a:schemeClr val="dk1"/>
                          </a:solidFill>
                          <a:latin typeface="+mn-lt"/>
                          <a:ea typeface="+mn-ea"/>
                          <a:cs typeface="+mn-cs"/>
                        </a:rPr>
                        <a:t>*</a:t>
                      </a:r>
                      <a:r>
                        <a:rPr lang="en-US" sz="1300" i="0"/>
                        <a:t>†</a:t>
                      </a:r>
                      <a:r>
                        <a:rPr lang="en-US" sz="1300" kern="1200">
                          <a:solidFill>
                            <a:schemeClr val="dk1"/>
                          </a:solidFill>
                          <a:latin typeface="+mn-lt"/>
                          <a:ea typeface="+mn-ea"/>
                          <a:cs typeface="+mn-cs"/>
                        </a:rPr>
                        <a:t> Lack of follow-up by agencies who were contacted for assistance</a:t>
                      </a:r>
                    </a:p>
                  </a:txBody>
                  <a:tcPr/>
                </a:tc>
                <a:extLst>
                  <a:ext uri="{0D108BD9-81ED-4DB2-BD59-A6C34878D82A}">
                    <a16:rowId xmlns:a16="http://schemas.microsoft.com/office/drawing/2014/main" val="432429060"/>
                  </a:ext>
                </a:extLst>
              </a:tr>
              <a:tr h="286431">
                <a:tc>
                  <a:txBody>
                    <a:bodyPr/>
                    <a:lstStyle/>
                    <a:p>
                      <a:pPr marL="0" indent="0">
                        <a:buFont typeface="Arial" panose="020B0604020202020204" pitchFamily="34" charset="0"/>
                        <a:buNone/>
                      </a:pPr>
                      <a:r>
                        <a:rPr lang="en-US" sz="1300" kern="1200">
                          <a:solidFill>
                            <a:schemeClr val="dk1"/>
                          </a:solidFill>
                          <a:latin typeface="+mn-lt"/>
                          <a:ea typeface="+mn-ea"/>
                          <a:cs typeface="+mn-cs"/>
                        </a:rPr>
                        <a:t>* Lack a closed-loop referral system</a:t>
                      </a:r>
                    </a:p>
                  </a:txBody>
                  <a:tcPr/>
                </a:tc>
                <a:extLst>
                  <a:ext uri="{0D108BD9-81ED-4DB2-BD59-A6C34878D82A}">
                    <a16:rowId xmlns:a16="http://schemas.microsoft.com/office/drawing/2014/main" val="1658446979"/>
                  </a:ext>
                </a:extLst>
              </a:tr>
              <a:tr h="286431">
                <a:tc>
                  <a:txBody>
                    <a:bodyPr/>
                    <a:lstStyle/>
                    <a:p>
                      <a:pPr marL="0" indent="0">
                        <a:buFont typeface="Arial" panose="020B0604020202020204" pitchFamily="34" charset="0"/>
                        <a:buNone/>
                      </a:pPr>
                      <a:r>
                        <a:rPr lang="en-US" sz="1300" kern="1200">
                          <a:solidFill>
                            <a:schemeClr val="dk1"/>
                          </a:solidFill>
                          <a:latin typeface="+mn-lt"/>
                          <a:ea typeface="+mn-ea"/>
                          <a:cs typeface="+mn-cs"/>
                        </a:rPr>
                        <a:t>* No common training on providing person-centered planning/counseling</a:t>
                      </a:r>
                    </a:p>
                  </a:txBody>
                  <a:tcPr/>
                </a:tc>
                <a:extLst>
                  <a:ext uri="{0D108BD9-81ED-4DB2-BD59-A6C34878D82A}">
                    <a16:rowId xmlns:a16="http://schemas.microsoft.com/office/drawing/2014/main" val="1681874191"/>
                  </a:ext>
                </a:extLst>
              </a:tr>
              <a:tr h="286431">
                <a:tc>
                  <a:txBody>
                    <a:bodyPr/>
                    <a:lstStyle/>
                    <a:p>
                      <a:pPr marL="0" indent="0">
                        <a:buFont typeface="Arial" panose="020B0604020202020204" pitchFamily="34" charset="0"/>
                        <a:buNone/>
                      </a:pPr>
                      <a:r>
                        <a:rPr lang="en-US" sz="1300" kern="1200">
                          <a:solidFill>
                            <a:schemeClr val="dk1"/>
                          </a:solidFill>
                          <a:latin typeface="+mn-lt"/>
                          <a:ea typeface="+mn-ea"/>
                          <a:cs typeface="+mn-cs"/>
                        </a:rPr>
                        <a:t>* No consistency in providing person-centered planning/counseling</a:t>
                      </a:r>
                    </a:p>
                  </a:txBody>
                  <a:tcPr/>
                </a:tc>
                <a:extLst>
                  <a:ext uri="{0D108BD9-81ED-4DB2-BD59-A6C34878D82A}">
                    <a16:rowId xmlns:a16="http://schemas.microsoft.com/office/drawing/2014/main" val="3001452111"/>
                  </a:ext>
                </a:extLst>
              </a:tr>
              <a:tr h="286431">
                <a:tc>
                  <a:txBody>
                    <a:bodyPr/>
                    <a:lstStyle/>
                    <a:p>
                      <a:pPr marL="0" indent="0">
                        <a:buFont typeface="Arial" panose="020B0604020202020204" pitchFamily="34" charset="0"/>
                        <a:buNone/>
                      </a:pPr>
                      <a:r>
                        <a:rPr lang="en-US" sz="1300" kern="1200">
                          <a:solidFill>
                            <a:schemeClr val="dk1"/>
                          </a:solidFill>
                          <a:latin typeface="+mn-lt"/>
                          <a:ea typeface="+mn-ea"/>
                          <a:cs typeface="+mn-cs"/>
                        </a:rPr>
                        <a:t>Lack of printed resource materials for persons without internet access</a:t>
                      </a:r>
                    </a:p>
                  </a:txBody>
                  <a:tcPr/>
                </a:tc>
                <a:extLst>
                  <a:ext uri="{0D108BD9-81ED-4DB2-BD59-A6C34878D82A}">
                    <a16:rowId xmlns:a16="http://schemas.microsoft.com/office/drawing/2014/main" val="1054961340"/>
                  </a:ext>
                </a:extLst>
              </a:tr>
              <a:tr h="2864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kern="1200">
                          <a:solidFill>
                            <a:schemeClr val="dk1"/>
                          </a:solidFill>
                          <a:latin typeface="+mn-lt"/>
                          <a:ea typeface="+mn-ea"/>
                          <a:cs typeface="+mn-cs"/>
                        </a:rPr>
                        <a:t>Lack of accessibility for some population groups</a:t>
                      </a:r>
                    </a:p>
                  </a:txBody>
                  <a:tcPr/>
                </a:tc>
                <a:extLst>
                  <a:ext uri="{0D108BD9-81ED-4DB2-BD59-A6C34878D82A}">
                    <a16:rowId xmlns:a16="http://schemas.microsoft.com/office/drawing/2014/main" val="3075565876"/>
                  </a:ext>
                </a:extLst>
              </a:tr>
              <a:tr h="2864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kern="1200">
                          <a:solidFill>
                            <a:schemeClr val="dk1"/>
                          </a:solidFill>
                          <a:latin typeface="+mn-lt"/>
                          <a:ea typeface="+mn-ea"/>
                          <a:cs typeface="+mn-cs"/>
                        </a:rPr>
                        <a:t>Half of all persons seeking LTSS services find information hard to access</a:t>
                      </a:r>
                    </a:p>
                  </a:txBody>
                  <a:tcPr/>
                </a:tc>
                <a:extLst>
                  <a:ext uri="{0D108BD9-81ED-4DB2-BD59-A6C34878D82A}">
                    <a16:rowId xmlns:a16="http://schemas.microsoft.com/office/drawing/2014/main" val="2218536556"/>
                  </a:ext>
                </a:extLst>
              </a:tr>
              <a:tr h="2864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kern="1200">
                          <a:solidFill>
                            <a:schemeClr val="dk1"/>
                          </a:solidFill>
                          <a:latin typeface="+mn-lt"/>
                          <a:ea typeface="+mn-ea"/>
                          <a:cs typeface="+mn-cs"/>
                        </a:rPr>
                        <a:t>Eligibility guidelines and documentation needed to verify eligibility are hard to access</a:t>
                      </a:r>
                    </a:p>
                  </a:txBody>
                  <a:tcPr/>
                </a:tc>
                <a:extLst>
                  <a:ext uri="{0D108BD9-81ED-4DB2-BD59-A6C34878D82A}">
                    <a16:rowId xmlns:a16="http://schemas.microsoft.com/office/drawing/2014/main" val="2457554223"/>
                  </a:ext>
                </a:extLst>
              </a:tr>
              <a:tr h="2864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kern="1200">
                          <a:solidFill>
                            <a:schemeClr val="dk1"/>
                          </a:solidFill>
                          <a:latin typeface="+mn-lt"/>
                          <a:ea typeface="+mn-ea"/>
                          <a:cs typeface="+mn-cs"/>
                        </a:rPr>
                        <a:t>Consumers are rarely told about services that they can pay for themselves</a:t>
                      </a:r>
                    </a:p>
                  </a:txBody>
                  <a:tcPr/>
                </a:tc>
                <a:extLst>
                  <a:ext uri="{0D108BD9-81ED-4DB2-BD59-A6C34878D82A}">
                    <a16:rowId xmlns:a16="http://schemas.microsoft.com/office/drawing/2014/main" val="3515038182"/>
                  </a:ext>
                </a:extLst>
              </a:tr>
            </a:tbl>
          </a:graphicData>
        </a:graphic>
      </p:graphicFrame>
      <p:sp>
        <p:nvSpPr>
          <p:cNvPr id="5" name="TextBox 4">
            <a:extLst>
              <a:ext uri="{FF2B5EF4-FFF2-40B4-BE49-F238E27FC236}">
                <a16:creationId xmlns:a16="http://schemas.microsoft.com/office/drawing/2014/main" id="{F3ABE474-7045-C95B-C594-EBC075A5995B}"/>
              </a:ext>
            </a:extLst>
          </p:cNvPr>
          <p:cNvSpPr txBox="1"/>
          <p:nvPr/>
        </p:nvSpPr>
        <p:spPr>
          <a:xfrm>
            <a:off x="0" y="5903036"/>
            <a:ext cx="4255684" cy="461665"/>
          </a:xfrm>
          <a:prstGeom prst="rect">
            <a:avLst/>
          </a:prstGeom>
          <a:noFill/>
        </p:spPr>
        <p:txBody>
          <a:bodyPr wrap="square" rtlCol="0">
            <a:spAutoFit/>
          </a:bodyPr>
          <a:lstStyle/>
          <a:p>
            <a:r>
              <a:rPr lang="en-US" sz="1200" i="1"/>
              <a:t>* Indicates gaps that grantees have listed as a priority to address</a:t>
            </a:r>
          </a:p>
          <a:p>
            <a:r>
              <a:rPr lang="en-US" sz="1200" i="1"/>
              <a:t>† Indicates gaps that affect caregivers</a:t>
            </a:r>
          </a:p>
        </p:txBody>
      </p:sp>
      <p:graphicFrame>
        <p:nvGraphicFramePr>
          <p:cNvPr id="8" name="Chart 7">
            <a:extLst>
              <a:ext uri="{FF2B5EF4-FFF2-40B4-BE49-F238E27FC236}">
                <a16:creationId xmlns:a16="http://schemas.microsoft.com/office/drawing/2014/main" id="{8AA387A6-43AD-7523-3F1F-4A5E6BFED53E}"/>
              </a:ext>
            </a:extLst>
          </p:cNvPr>
          <p:cNvGraphicFramePr/>
          <p:nvPr>
            <p:extLst>
              <p:ext uri="{D42A27DB-BD31-4B8C-83A1-F6EECF244321}">
                <p14:modId xmlns:p14="http://schemas.microsoft.com/office/powerpoint/2010/main" val="3460565324"/>
              </p:ext>
            </p:extLst>
          </p:nvPr>
        </p:nvGraphicFramePr>
        <p:xfrm>
          <a:off x="6583064" y="301214"/>
          <a:ext cx="5442279" cy="567190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61455E56-0486-4A24-9DE2-5AADADDF6B0A}"/>
              </a:ext>
            </a:extLst>
          </p:cNvPr>
          <p:cNvSpPr txBox="1"/>
          <p:nvPr/>
        </p:nvSpPr>
        <p:spPr>
          <a:xfrm>
            <a:off x="8562977" y="6020828"/>
            <a:ext cx="4385098" cy="307777"/>
          </a:xfrm>
          <a:prstGeom prst="rect">
            <a:avLst/>
          </a:prstGeom>
          <a:noFill/>
        </p:spPr>
        <p:txBody>
          <a:bodyPr wrap="square" rtlCol="0">
            <a:spAutoFit/>
          </a:bodyPr>
          <a:lstStyle/>
          <a:p>
            <a:pPr algn="ctr"/>
            <a:r>
              <a:rPr lang="en-US" sz="1400" i="1">
                <a:solidFill>
                  <a:schemeClr val="tx1">
                    <a:lumMod val="75000"/>
                    <a:lumOff val="25000"/>
                  </a:schemeClr>
                </a:solidFill>
              </a:rPr>
              <a:t>Data for graph submitted 12/18/23</a:t>
            </a:r>
          </a:p>
        </p:txBody>
      </p:sp>
    </p:spTree>
    <p:extLst>
      <p:ext uri="{BB962C8B-B14F-4D97-AF65-F5344CB8AC3E}">
        <p14:creationId xmlns:p14="http://schemas.microsoft.com/office/powerpoint/2010/main" val="1930763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27FEF50-44DB-2841-565C-5EBC65DB9A87}"/>
              </a:ext>
            </a:extLst>
          </p:cNvPr>
          <p:cNvSpPr>
            <a:spLocks noGrp="1"/>
          </p:cNvSpPr>
          <p:nvPr>
            <p:ph type="sldNum" sz="quarter" idx="12"/>
          </p:nvPr>
        </p:nvSpPr>
        <p:spPr/>
        <p:txBody>
          <a:bodyPr/>
          <a:lstStyle/>
          <a:p>
            <a:pPr>
              <a:defRPr/>
            </a:pPr>
            <a:fld id="{2295FB6B-46AF-46AF-8C32-148BAA1F4B47}" type="slidenum">
              <a:rPr lang="en-US" smtClean="0"/>
              <a:pPr>
                <a:defRPr/>
              </a:pPr>
              <a:t>8</a:t>
            </a:fld>
            <a:endParaRPr lang="en-US"/>
          </a:p>
        </p:txBody>
      </p:sp>
      <p:sp>
        <p:nvSpPr>
          <p:cNvPr id="3" name="Title 1">
            <a:extLst>
              <a:ext uri="{FF2B5EF4-FFF2-40B4-BE49-F238E27FC236}">
                <a16:creationId xmlns:a16="http://schemas.microsoft.com/office/drawing/2014/main" id="{6E1E8797-9161-5AEF-2F84-C5A6C783D1F8}"/>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Alaska</a:t>
            </a:r>
          </a:p>
        </p:txBody>
      </p:sp>
      <p:graphicFrame>
        <p:nvGraphicFramePr>
          <p:cNvPr id="4" name="Table 7">
            <a:extLst>
              <a:ext uri="{FF2B5EF4-FFF2-40B4-BE49-F238E27FC236}">
                <a16:creationId xmlns:a16="http://schemas.microsoft.com/office/drawing/2014/main" id="{82B71662-BBEA-8852-0D35-49761CBFE9C9}"/>
              </a:ext>
            </a:extLst>
          </p:cNvPr>
          <p:cNvGraphicFramePr>
            <a:graphicFrameLocks noGrp="1"/>
          </p:cNvGraphicFramePr>
          <p:nvPr>
            <p:extLst>
              <p:ext uri="{D42A27DB-BD31-4B8C-83A1-F6EECF244321}">
                <p14:modId xmlns:p14="http://schemas.microsoft.com/office/powerpoint/2010/main" val="1526074250"/>
              </p:ext>
            </p:extLst>
          </p:nvPr>
        </p:nvGraphicFramePr>
        <p:xfrm>
          <a:off x="231346" y="930044"/>
          <a:ext cx="3240833" cy="4576346"/>
        </p:xfrm>
        <a:graphic>
          <a:graphicData uri="http://schemas.openxmlformats.org/drawingml/2006/table">
            <a:tbl>
              <a:tblPr firstRow="1" bandRow="1">
                <a:tableStyleId>{5C22544A-7EE6-4342-B048-85BDC9FD1C3A}</a:tableStyleId>
              </a:tblPr>
              <a:tblGrid>
                <a:gridCol w="3240833">
                  <a:extLst>
                    <a:ext uri="{9D8B030D-6E8A-4147-A177-3AD203B41FA5}">
                      <a16:colId xmlns:a16="http://schemas.microsoft.com/office/drawing/2014/main" val="3902260120"/>
                    </a:ext>
                  </a:extLst>
                </a:gridCol>
              </a:tblGrid>
              <a:tr h="370896">
                <a:tc>
                  <a:txBody>
                    <a:bodyPr/>
                    <a:lstStyle/>
                    <a:p>
                      <a:pPr algn="ctr"/>
                      <a:r>
                        <a:rPr lang="en-US" sz="1600"/>
                        <a:t>System Gaps</a:t>
                      </a:r>
                    </a:p>
                  </a:txBody>
                  <a:tcPr/>
                </a:tc>
                <a:extLst>
                  <a:ext uri="{0D108BD9-81ED-4DB2-BD59-A6C34878D82A}">
                    <a16:rowId xmlns:a16="http://schemas.microsoft.com/office/drawing/2014/main" val="134376776"/>
                  </a:ext>
                </a:extLst>
              </a:tr>
              <a:tr h="1837091">
                <a:tc>
                  <a:txBody>
                    <a:bodyPr/>
                    <a:lstStyle/>
                    <a:p>
                      <a:r>
                        <a:rPr lang="en-US" sz="1600"/>
                        <a:t>Biggest disconnect in access points is for individuals with mental health and substance use challenges, overseen by Division of Behavioral Health (DBH) – offers limited outreach, DBH initiatives not integrated with ADRC/DDRC network</a:t>
                      </a:r>
                    </a:p>
                  </a:txBody>
                  <a:tcPr/>
                </a:tc>
                <a:extLst>
                  <a:ext uri="{0D108BD9-81ED-4DB2-BD59-A6C34878D82A}">
                    <a16:rowId xmlns:a16="http://schemas.microsoft.com/office/drawing/2014/main" val="2509976323"/>
                  </a:ext>
                </a:extLst>
              </a:tr>
              <a:tr h="1217401">
                <a:tc>
                  <a:txBody>
                    <a:bodyPr/>
                    <a:lstStyle/>
                    <a:p>
                      <a:r>
                        <a:rPr lang="en-US" sz="1600" i="0"/>
                        <a:t>† </a:t>
                      </a:r>
                      <a:r>
                        <a:rPr lang="en-US" sz="1600"/>
                        <a:t>Caregivers and individuals in rural areas and those experiencing mental health/substance use challenges, especially co-occurring, face biggest access challenges</a:t>
                      </a:r>
                    </a:p>
                  </a:txBody>
                  <a:tcPr/>
                </a:tc>
                <a:extLst>
                  <a:ext uri="{0D108BD9-81ED-4DB2-BD59-A6C34878D82A}">
                    <a16:rowId xmlns:a16="http://schemas.microsoft.com/office/drawing/2014/main" val="935299240"/>
                  </a:ext>
                </a:extLst>
              </a:tr>
              <a:tr h="1057719">
                <a:tc>
                  <a:txBody>
                    <a:bodyPr/>
                    <a:lstStyle/>
                    <a:p>
                      <a:r>
                        <a:rPr lang="en-US" sz="1600" i="0"/>
                        <a:t>† </a:t>
                      </a:r>
                      <a:r>
                        <a:rPr lang="en-US" sz="1600"/>
                        <a:t>Limited infrastructure or outreach to support family caregivers, limited data collection on family caregivers</a:t>
                      </a:r>
                    </a:p>
                  </a:txBody>
                  <a:tcPr/>
                </a:tc>
                <a:extLst>
                  <a:ext uri="{0D108BD9-81ED-4DB2-BD59-A6C34878D82A}">
                    <a16:rowId xmlns:a16="http://schemas.microsoft.com/office/drawing/2014/main" val="3708414750"/>
                  </a:ext>
                </a:extLst>
              </a:tr>
            </a:tbl>
          </a:graphicData>
        </a:graphic>
      </p:graphicFrame>
      <p:sp>
        <p:nvSpPr>
          <p:cNvPr id="5" name="TextBox 4">
            <a:extLst>
              <a:ext uri="{FF2B5EF4-FFF2-40B4-BE49-F238E27FC236}">
                <a16:creationId xmlns:a16="http://schemas.microsoft.com/office/drawing/2014/main" id="{BEF28CA6-7084-56E2-A7FA-DB94DDB1CBDD}"/>
              </a:ext>
            </a:extLst>
          </p:cNvPr>
          <p:cNvSpPr txBox="1"/>
          <p:nvPr/>
        </p:nvSpPr>
        <p:spPr>
          <a:xfrm>
            <a:off x="-75502" y="6065605"/>
            <a:ext cx="5341928" cy="276999"/>
          </a:xfrm>
          <a:prstGeom prst="rect">
            <a:avLst/>
          </a:prstGeom>
          <a:noFill/>
        </p:spPr>
        <p:txBody>
          <a:bodyPr wrap="square" rtlCol="0">
            <a:spAutoFit/>
          </a:bodyPr>
          <a:lstStyle/>
          <a:p>
            <a:r>
              <a:rPr lang="en-US" sz="1200" i="1"/>
              <a:t>† Indicates gaps that affect caregivers</a:t>
            </a:r>
          </a:p>
        </p:txBody>
      </p:sp>
      <p:pic>
        <p:nvPicPr>
          <p:cNvPr id="7" name="Picture 6">
            <a:extLst>
              <a:ext uri="{FF2B5EF4-FFF2-40B4-BE49-F238E27FC236}">
                <a16:creationId xmlns:a16="http://schemas.microsoft.com/office/drawing/2014/main" id="{80F13BDF-B834-7C45-6F78-A2B640BCEB52}"/>
              </a:ext>
            </a:extLst>
          </p:cNvPr>
          <p:cNvPicPr>
            <a:picLocks noChangeAspect="1"/>
          </p:cNvPicPr>
          <p:nvPr/>
        </p:nvPicPr>
        <p:blipFill rotWithShape="1">
          <a:blip r:embed="rId3"/>
          <a:srcRect r="35997" b="473"/>
          <a:stretch/>
        </p:blipFill>
        <p:spPr>
          <a:xfrm>
            <a:off x="3779027" y="640165"/>
            <a:ext cx="6670861" cy="5563939"/>
          </a:xfrm>
          <a:prstGeom prst="rect">
            <a:avLst/>
          </a:prstGeom>
        </p:spPr>
      </p:pic>
      <p:sp>
        <p:nvSpPr>
          <p:cNvPr id="8" name="TextBox 7">
            <a:extLst>
              <a:ext uri="{FF2B5EF4-FFF2-40B4-BE49-F238E27FC236}">
                <a16:creationId xmlns:a16="http://schemas.microsoft.com/office/drawing/2014/main" id="{03F83B6C-D3BA-E340-30F3-89772A0B79B5}"/>
              </a:ext>
            </a:extLst>
          </p:cNvPr>
          <p:cNvSpPr txBox="1"/>
          <p:nvPr/>
        </p:nvSpPr>
        <p:spPr>
          <a:xfrm>
            <a:off x="5254777" y="152638"/>
            <a:ext cx="3719359" cy="461665"/>
          </a:xfrm>
          <a:prstGeom prst="rect">
            <a:avLst/>
          </a:prstGeom>
          <a:noFill/>
        </p:spPr>
        <p:txBody>
          <a:bodyPr wrap="square" rtlCol="0">
            <a:spAutoFit/>
          </a:bodyPr>
          <a:lstStyle/>
          <a:p>
            <a:pPr algn="ctr"/>
            <a:r>
              <a:rPr lang="en-US" sz="2400" i="1" u="sng">
                <a:solidFill>
                  <a:schemeClr val="tx1">
                    <a:lumMod val="75000"/>
                    <a:lumOff val="25000"/>
                  </a:schemeClr>
                </a:solidFill>
              </a:rPr>
              <a:t>Alaska Service Summary</a:t>
            </a:r>
          </a:p>
        </p:txBody>
      </p:sp>
      <p:sp>
        <p:nvSpPr>
          <p:cNvPr id="6" name="TextBox 5">
            <a:extLst>
              <a:ext uri="{FF2B5EF4-FFF2-40B4-BE49-F238E27FC236}">
                <a16:creationId xmlns:a16="http://schemas.microsoft.com/office/drawing/2014/main" id="{EAB8643A-2B36-08FF-F9E5-63B71098122E}"/>
              </a:ext>
            </a:extLst>
          </p:cNvPr>
          <p:cNvSpPr txBox="1"/>
          <p:nvPr/>
        </p:nvSpPr>
        <p:spPr>
          <a:xfrm>
            <a:off x="9169729" y="6024186"/>
            <a:ext cx="4385098" cy="307777"/>
          </a:xfrm>
          <a:prstGeom prst="rect">
            <a:avLst/>
          </a:prstGeom>
          <a:noFill/>
        </p:spPr>
        <p:txBody>
          <a:bodyPr wrap="square" rtlCol="0">
            <a:spAutoFit/>
          </a:bodyPr>
          <a:lstStyle/>
          <a:p>
            <a:pPr algn="ctr"/>
            <a:r>
              <a:rPr lang="en-US" sz="1400" i="1">
                <a:solidFill>
                  <a:schemeClr val="tx1">
                    <a:lumMod val="75000"/>
                    <a:lumOff val="25000"/>
                  </a:schemeClr>
                </a:solidFill>
              </a:rPr>
              <a:t>Submitted 9/28/23</a:t>
            </a:r>
          </a:p>
        </p:txBody>
      </p:sp>
    </p:spTree>
    <p:extLst>
      <p:ext uri="{BB962C8B-B14F-4D97-AF65-F5344CB8AC3E}">
        <p14:creationId xmlns:p14="http://schemas.microsoft.com/office/powerpoint/2010/main" val="541526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FB20FCA-AE47-1F9F-12A2-DAEAFEB620A3}"/>
              </a:ext>
            </a:extLst>
          </p:cNvPr>
          <p:cNvSpPr>
            <a:spLocks noGrp="1"/>
          </p:cNvSpPr>
          <p:nvPr>
            <p:ph type="sldNum" sz="quarter" idx="12"/>
          </p:nvPr>
        </p:nvSpPr>
        <p:spPr/>
        <p:txBody>
          <a:bodyPr/>
          <a:lstStyle/>
          <a:p>
            <a:pPr>
              <a:defRPr/>
            </a:pPr>
            <a:fld id="{2295FB6B-46AF-46AF-8C32-148BAA1F4B47}" type="slidenum">
              <a:rPr lang="en-US" smtClean="0"/>
              <a:pPr>
                <a:defRPr/>
              </a:pPr>
              <a:t>9</a:t>
            </a:fld>
            <a:endParaRPr lang="en-US"/>
          </a:p>
        </p:txBody>
      </p:sp>
      <p:sp>
        <p:nvSpPr>
          <p:cNvPr id="3" name="Title 1">
            <a:extLst>
              <a:ext uri="{FF2B5EF4-FFF2-40B4-BE49-F238E27FC236}">
                <a16:creationId xmlns:a16="http://schemas.microsoft.com/office/drawing/2014/main" id="{FF181B5B-FF18-B3DC-E611-10551F84E427}"/>
              </a:ext>
            </a:extLst>
          </p:cNvPr>
          <p:cNvSpPr txBox="1">
            <a:spLocks/>
          </p:cNvSpPr>
          <p:nvPr/>
        </p:nvSpPr>
        <p:spPr>
          <a:xfrm>
            <a:off x="-1" y="0"/>
            <a:ext cx="11212513" cy="760227"/>
          </a:xfrm>
          <a:prstGeom prst="rect">
            <a:avLst/>
          </a:prstGeom>
        </p:spPr>
        <p:txBody>
          <a:bodyPr/>
          <a:lst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a:lstStyle>
          <a:p>
            <a:pPr defTabSz="914400"/>
            <a:r>
              <a:rPr lang="en-US" u="sng"/>
              <a:t>Missouri</a:t>
            </a:r>
          </a:p>
        </p:txBody>
      </p:sp>
      <p:graphicFrame>
        <p:nvGraphicFramePr>
          <p:cNvPr id="4" name="Table 7">
            <a:extLst>
              <a:ext uri="{FF2B5EF4-FFF2-40B4-BE49-F238E27FC236}">
                <a16:creationId xmlns:a16="http://schemas.microsoft.com/office/drawing/2014/main" id="{FA40FFC2-E486-1F39-CA7A-FC56603E030C}"/>
              </a:ext>
            </a:extLst>
          </p:cNvPr>
          <p:cNvGraphicFramePr>
            <a:graphicFrameLocks noGrp="1"/>
          </p:cNvGraphicFramePr>
          <p:nvPr>
            <p:extLst>
              <p:ext uri="{D42A27DB-BD31-4B8C-83A1-F6EECF244321}">
                <p14:modId xmlns:p14="http://schemas.microsoft.com/office/powerpoint/2010/main" val="3462245377"/>
              </p:ext>
            </p:extLst>
          </p:nvPr>
        </p:nvGraphicFramePr>
        <p:xfrm>
          <a:off x="166754" y="760227"/>
          <a:ext cx="2452621" cy="5394044"/>
        </p:xfrm>
        <a:graphic>
          <a:graphicData uri="http://schemas.openxmlformats.org/drawingml/2006/table">
            <a:tbl>
              <a:tblPr firstRow="1" bandRow="1">
                <a:tableStyleId>{5C22544A-7EE6-4342-B048-85BDC9FD1C3A}</a:tableStyleId>
              </a:tblPr>
              <a:tblGrid>
                <a:gridCol w="2452621">
                  <a:extLst>
                    <a:ext uri="{9D8B030D-6E8A-4147-A177-3AD203B41FA5}">
                      <a16:colId xmlns:a16="http://schemas.microsoft.com/office/drawing/2014/main" val="3902260120"/>
                    </a:ext>
                  </a:extLst>
                </a:gridCol>
              </a:tblGrid>
              <a:tr h="334364">
                <a:tc>
                  <a:txBody>
                    <a:bodyPr/>
                    <a:lstStyle/>
                    <a:p>
                      <a:pPr algn="ctr"/>
                      <a:r>
                        <a:rPr lang="en-US" sz="1400"/>
                        <a:t>System Gaps</a:t>
                      </a:r>
                    </a:p>
                  </a:txBody>
                  <a:tcPr/>
                </a:tc>
                <a:extLst>
                  <a:ext uri="{0D108BD9-81ED-4DB2-BD59-A6C34878D82A}">
                    <a16:rowId xmlns:a16="http://schemas.microsoft.com/office/drawing/2014/main" val="134376776"/>
                  </a:ext>
                </a:extLst>
              </a:tr>
              <a:tr h="361155">
                <a:tc>
                  <a:txBody>
                    <a:bodyPr/>
                    <a:lstStyle/>
                    <a:p>
                      <a:r>
                        <a:rPr lang="en-US" sz="1400" i="0"/>
                        <a:t>*† </a:t>
                      </a:r>
                      <a:r>
                        <a:rPr lang="en-US" sz="1400"/>
                        <a:t>State agencies are siloed and have distinct processes for accessing services, including IR&amp;A</a:t>
                      </a:r>
                    </a:p>
                  </a:txBody>
                  <a:tcPr/>
                </a:tc>
                <a:extLst>
                  <a:ext uri="{0D108BD9-81ED-4DB2-BD59-A6C34878D82A}">
                    <a16:rowId xmlns:a16="http://schemas.microsoft.com/office/drawing/2014/main" val="2509976323"/>
                  </a:ext>
                </a:extLst>
              </a:tr>
              <a:tr h="376177">
                <a:tc>
                  <a:txBody>
                    <a:bodyPr/>
                    <a:lstStyle/>
                    <a:p>
                      <a:r>
                        <a:rPr lang="en-US" sz="1400" i="0"/>
                        <a:t>† </a:t>
                      </a:r>
                      <a:r>
                        <a:rPr lang="en-US" sz="1400"/>
                        <a:t>Limited cross-systems knowledge on service availability and eligibility criteria between LTSS for seniors, people with I/DD, and people with physical disabilities</a:t>
                      </a:r>
                    </a:p>
                  </a:txBody>
                  <a:tcPr/>
                </a:tc>
                <a:extLst>
                  <a:ext uri="{0D108BD9-81ED-4DB2-BD59-A6C34878D82A}">
                    <a16:rowId xmlns:a16="http://schemas.microsoft.com/office/drawing/2014/main" val="935299240"/>
                  </a:ext>
                </a:extLst>
              </a:tr>
              <a:tr h="300316">
                <a:tc>
                  <a:txBody>
                    <a:bodyPr/>
                    <a:lstStyle/>
                    <a:p>
                      <a:r>
                        <a:rPr lang="en-US" sz="1400" i="0"/>
                        <a:t>† </a:t>
                      </a:r>
                      <a:r>
                        <a:rPr lang="en-US" sz="1400"/>
                        <a:t>Variability in definition for “options counseling,” including what each system calls this service and who provides it</a:t>
                      </a:r>
                    </a:p>
                  </a:txBody>
                  <a:tcPr/>
                </a:tc>
                <a:extLst>
                  <a:ext uri="{0D108BD9-81ED-4DB2-BD59-A6C34878D82A}">
                    <a16:rowId xmlns:a16="http://schemas.microsoft.com/office/drawing/2014/main" val="3708414750"/>
                  </a:ext>
                </a:extLst>
              </a:tr>
              <a:tr h="300316">
                <a:tc>
                  <a:txBody>
                    <a:bodyPr/>
                    <a:lstStyle/>
                    <a:p>
                      <a:r>
                        <a:rPr lang="en-US" sz="1400" i="0"/>
                        <a:t>† </a:t>
                      </a:r>
                      <a:r>
                        <a:rPr lang="en-US" sz="1400"/>
                        <a:t>Disjointed access points online (i.e., key search terms indicate where individuals are directed) and by phone (i.e., the Missouri Senior Resource Line provides resources primarily for seniors)</a:t>
                      </a:r>
                    </a:p>
                  </a:txBody>
                  <a:tcPr/>
                </a:tc>
                <a:extLst>
                  <a:ext uri="{0D108BD9-81ED-4DB2-BD59-A6C34878D82A}">
                    <a16:rowId xmlns:a16="http://schemas.microsoft.com/office/drawing/2014/main" val="2991012938"/>
                  </a:ext>
                </a:extLst>
              </a:tr>
            </a:tbl>
          </a:graphicData>
        </a:graphic>
      </p:graphicFrame>
      <p:pic>
        <p:nvPicPr>
          <p:cNvPr id="7" name="Picture 6">
            <a:extLst>
              <a:ext uri="{FF2B5EF4-FFF2-40B4-BE49-F238E27FC236}">
                <a16:creationId xmlns:a16="http://schemas.microsoft.com/office/drawing/2014/main" id="{26CB0BBD-4CCE-E9AA-98BA-CEF4B4B46D3F}"/>
              </a:ext>
            </a:extLst>
          </p:cNvPr>
          <p:cNvPicPr>
            <a:picLocks noChangeAspect="1"/>
          </p:cNvPicPr>
          <p:nvPr/>
        </p:nvPicPr>
        <p:blipFill>
          <a:blip r:embed="rId3"/>
          <a:stretch>
            <a:fillRect/>
          </a:stretch>
        </p:blipFill>
        <p:spPr>
          <a:xfrm>
            <a:off x="2786130" y="760226"/>
            <a:ext cx="9310620" cy="4362251"/>
          </a:xfrm>
          <a:prstGeom prst="rect">
            <a:avLst/>
          </a:prstGeom>
        </p:spPr>
      </p:pic>
      <p:sp>
        <p:nvSpPr>
          <p:cNvPr id="8" name="TextBox 7">
            <a:extLst>
              <a:ext uri="{FF2B5EF4-FFF2-40B4-BE49-F238E27FC236}">
                <a16:creationId xmlns:a16="http://schemas.microsoft.com/office/drawing/2014/main" id="{FC1D05FC-793C-1547-B298-2829FD314F69}"/>
              </a:ext>
            </a:extLst>
          </p:cNvPr>
          <p:cNvSpPr txBox="1"/>
          <p:nvPr/>
        </p:nvSpPr>
        <p:spPr>
          <a:xfrm>
            <a:off x="5491560" y="259160"/>
            <a:ext cx="4409678" cy="461665"/>
          </a:xfrm>
          <a:prstGeom prst="rect">
            <a:avLst/>
          </a:prstGeom>
          <a:noFill/>
        </p:spPr>
        <p:txBody>
          <a:bodyPr wrap="square" rtlCol="0">
            <a:spAutoFit/>
          </a:bodyPr>
          <a:lstStyle/>
          <a:p>
            <a:pPr algn="ctr"/>
            <a:r>
              <a:rPr lang="en-US" sz="2400" i="1" u="sng">
                <a:solidFill>
                  <a:schemeClr val="tx1">
                    <a:lumMod val="75000"/>
                    <a:lumOff val="25000"/>
                  </a:schemeClr>
                </a:solidFill>
              </a:rPr>
              <a:t>A Customer Journey through LTSS</a:t>
            </a:r>
          </a:p>
        </p:txBody>
      </p:sp>
      <p:sp>
        <p:nvSpPr>
          <p:cNvPr id="9" name="TextBox 8">
            <a:extLst>
              <a:ext uri="{FF2B5EF4-FFF2-40B4-BE49-F238E27FC236}">
                <a16:creationId xmlns:a16="http://schemas.microsoft.com/office/drawing/2014/main" id="{659D2529-61FD-2C59-27C7-C5BAD429CE5C}"/>
              </a:ext>
            </a:extLst>
          </p:cNvPr>
          <p:cNvSpPr txBox="1"/>
          <p:nvPr/>
        </p:nvSpPr>
        <p:spPr>
          <a:xfrm>
            <a:off x="2619375" y="5765183"/>
            <a:ext cx="5341928" cy="461665"/>
          </a:xfrm>
          <a:prstGeom prst="rect">
            <a:avLst/>
          </a:prstGeom>
          <a:noFill/>
        </p:spPr>
        <p:txBody>
          <a:bodyPr wrap="square" rtlCol="0">
            <a:spAutoFit/>
          </a:bodyPr>
          <a:lstStyle/>
          <a:p>
            <a:r>
              <a:rPr lang="en-US" sz="1200" i="1"/>
              <a:t>* Indicates gaps that grantees have listed as a priority to address</a:t>
            </a:r>
          </a:p>
          <a:p>
            <a:r>
              <a:rPr lang="en-US" sz="1200" i="1"/>
              <a:t>† Indicates gaps that affect caregivers</a:t>
            </a:r>
          </a:p>
        </p:txBody>
      </p:sp>
      <p:sp>
        <p:nvSpPr>
          <p:cNvPr id="5" name="TextBox 4">
            <a:extLst>
              <a:ext uri="{FF2B5EF4-FFF2-40B4-BE49-F238E27FC236}">
                <a16:creationId xmlns:a16="http://schemas.microsoft.com/office/drawing/2014/main" id="{5CD71C44-7B60-825A-4D4E-017CC895273D}"/>
              </a:ext>
            </a:extLst>
          </p:cNvPr>
          <p:cNvSpPr txBox="1"/>
          <p:nvPr/>
        </p:nvSpPr>
        <p:spPr>
          <a:xfrm>
            <a:off x="9149936" y="6072960"/>
            <a:ext cx="4385098" cy="307777"/>
          </a:xfrm>
          <a:prstGeom prst="rect">
            <a:avLst/>
          </a:prstGeom>
          <a:noFill/>
        </p:spPr>
        <p:txBody>
          <a:bodyPr wrap="square" rtlCol="0">
            <a:spAutoFit/>
          </a:bodyPr>
          <a:lstStyle/>
          <a:p>
            <a:pPr algn="ctr"/>
            <a:r>
              <a:rPr lang="en-US" sz="1400" i="1">
                <a:solidFill>
                  <a:schemeClr val="tx1">
                    <a:lumMod val="75000"/>
                    <a:lumOff val="25000"/>
                  </a:schemeClr>
                </a:solidFill>
              </a:rPr>
              <a:t>Submitted 12/15/23</a:t>
            </a:r>
          </a:p>
        </p:txBody>
      </p:sp>
    </p:spTree>
    <p:extLst>
      <p:ext uri="{BB962C8B-B14F-4D97-AF65-F5344CB8AC3E}">
        <p14:creationId xmlns:p14="http://schemas.microsoft.com/office/powerpoint/2010/main" val="682243770"/>
      </p:ext>
    </p:extLst>
  </p:cSld>
  <p:clrMapOvr>
    <a:masterClrMapping/>
  </p:clrMapOvr>
</p:sld>
</file>

<file path=ppt/theme/theme1.xml><?xml version="1.0" encoding="utf-8"?>
<a:theme xmlns:a="http://schemas.openxmlformats.org/drawingml/2006/main" name="Basic">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1" id="{F80BBB1B-AA54-47AC-9F2D-DC76014F5AF6}" vid="{3F1081B1-CFE0-412B-9C87-FFC5CB739D49}"/>
    </a:ext>
  </a:extLst>
</a:theme>
</file>

<file path=ppt/theme/theme2.xml><?xml version="1.0" encoding="utf-8"?>
<a:theme xmlns:a="http://schemas.openxmlformats.org/drawingml/2006/main" name="Agenda Item 1">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1" id="{F80BBB1B-AA54-47AC-9F2D-DC76014F5AF6}" vid="{73D519C4-F279-4F81-9522-918619AC9112}"/>
    </a:ext>
  </a:extLst>
</a:theme>
</file>

<file path=ppt/theme/theme3.xml><?xml version="1.0" encoding="utf-8"?>
<a:theme xmlns:a="http://schemas.openxmlformats.org/drawingml/2006/main" name="Agenda Item 2">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1" id="{F80BBB1B-AA54-47AC-9F2D-DC76014F5AF6}" vid="{44098182-2D00-4354-9955-4A49F11936B6}"/>
    </a:ext>
  </a:extLst>
</a:theme>
</file>

<file path=ppt/theme/theme4.xml><?xml version="1.0" encoding="utf-8"?>
<a:theme xmlns:a="http://schemas.openxmlformats.org/drawingml/2006/main" name="Agenda Item 3">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1" id="{F80BBB1B-AA54-47AC-9F2D-DC76014F5AF6}" vid="{FC3EFCBF-CFE5-4D18-A0FA-51135146692A}"/>
    </a:ext>
  </a:extLst>
</a:theme>
</file>

<file path=ppt/theme/theme5.xml><?xml version="1.0" encoding="utf-8"?>
<a:theme xmlns:a="http://schemas.openxmlformats.org/drawingml/2006/main" name="Agenda Item 4">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1" id="{F80BBB1B-AA54-47AC-9F2D-DC76014F5AF6}" vid="{EAC38E2C-834E-4FBA-80A1-47F724FE9A2B}"/>
    </a:ext>
  </a:extLst>
</a:theme>
</file>

<file path=ppt/theme/theme6.xml><?xml version="1.0" encoding="utf-8"?>
<a:theme xmlns:a="http://schemas.openxmlformats.org/drawingml/2006/main" name="Agenda Item 5">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1" id="{F80BBB1B-AA54-47AC-9F2D-DC76014F5AF6}" vid="{95BBB6E3-B3EB-4180-A61F-9CFA6DA1E2CE}"/>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99e1366c-4d57-4e48-9a52-92db6bc2cd1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22DACB578B151428E1745E3C1897D36" ma:contentTypeVersion="17" ma:contentTypeDescription="Create a new document." ma:contentTypeScope="" ma:versionID="464f45a853436d02a9e47e54d3e97ab4">
  <xsd:schema xmlns:xsd="http://www.w3.org/2001/XMLSchema" xmlns:xs="http://www.w3.org/2001/XMLSchema" xmlns:p="http://schemas.microsoft.com/office/2006/metadata/properties" xmlns:ns3="0c8fa9ee-90cd-4375-9586-1cecc924e61e" xmlns:ns4="99e1366c-4d57-4e48-9a52-92db6bc2cd17" targetNamespace="http://schemas.microsoft.com/office/2006/metadata/properties" ma:root="true" ma:fieldsID="504831056cce8da228614606af446da4" ns3:_="" ns4:_="">
    <xsd:import namespace="0c8fa9ee-90cd-4375-9586-1cecc924e61e"/>
    <xsd:import namespace="99e1366c-4d57-4e48-9a52-92db6bc2cd1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LengthInSeconds" minOccurs="0"/>
                <xsd:element ref="ns4:_activity" minOccurs="0"/>
                <xsd:element ref="ns4:MediaServiceObjectDetectorVersions" minOccurs="0"/>
                <xsd:element ref="ns4:MediaServiceSearchProperties" minOccurs="0"/>
                <xsd:element ref="ns4:MediaServiceSystemTags" minOccurs="0"/>
                <xsd:element ref="ns4:MediaServiceGenerationTime" minOccurs="0"/>
                <xsd:element ref="ns4:MediaServiceEventHashCode"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8fa9ee-90cd-4375-9586-1cecc924e61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e1366c-4d57-4e48-9a52-92db6bc2cd1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_activity" ma:index="18" nillable="true" ma:displayName="_activity" ma:hidden="true" ma:internalName="_activity">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SystemTags" ma:index="21" nillable="true" ma:displayName="MediaServiceSystemTags" ma:hidden="true" ma:internalName="MediaServiceSystemTags" ma:readOnly="true">
      <xsd:simpleType>
        <xsd:restriction base="dms:Note"/>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OCR" ma:index="24"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69C2389-AF8D-43E7-B087-7FD5813A8E1D}">
  <ds:schemaRefs>
    <ds:schemaRef ds:uri="http://schemas.microsoft.com/sharepoint/v3/contenttype/forms"/>
  </ds:schemaRefs>
</ds:datastoreItem>
</file>

<file path=customXml/itemProps2.xml><?xml version="1.0" encoding="utf-8"?>
<ds:datastoreItem xmlns:ds="http://schemas.openxmlformats.org/officeDocument/2006/customXml" ds:itemID="{46A34F50-50F7-4270-87C0-43CE660EC865}">
  <ds:schemaRefs>
    <ds:schemaRef ds:uri="http://schemas.microsoft.com/office/2006/documentManagement/types"/>
    <ds:schemaRef ds:uri="0c8fa9ee-90cd-4375-9586-1cecc924e61e"/>
    <ds:schemaRef ds:uri="http://schemas.microsoft.com/office/infopath/2007/PartnerControls"/>
    <ds:schemaRef ds:uri="http://schemas.openxmlformats.org/package/2006/metadata/core-properties"/>
    <ds:schemaRef ds:uri="http://purl.org/dc/elements/1.1/"/>
    <ds:schemaRef ds:uri="99e1366c-4d57-4e48-9a52-92db6bc2cd17"/>
    <ds:schemaRef ds:uri="http://schemas.microsoft.com/office/2006/metadata/properties"/>
    <ds:schemaRef ds:uri="http://www.w3.org/XML/1998/namespace"/>
    <ds:schemaRef ds:uri="http://purl.org/dc/dcmitype/"/>
    <ds:schemaRef ds:uri="http://purl.org/dc/terms/"/>
  </ds:schemaRefs>
</ds:datastoreItem>
</file>

<file path=customXml/itemProps3.xml><?xml version="1.0" encoding="utf-8"?>
<ds:datastoreItem xmlns:ds="http://schemas.openxmlformats.org/officeDocument/2006/customXml" ds:itemID="{5FAC7089-F295-44A8-9AAB-64BD6C2C85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8fa9ee-90cd-4375-9586-1cecc924e61e"/>
    <ds:schemaRef ds:uri="99e1366c-4d57-4e48-9a52-92db6bc2cd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PowerPoint_Template_12.2022</Template>
  <TotalTime>9918</TotalTime>
  <Words>4328</Words>
  <Application>Microsoft Office PowerPoint</Application>
  <PresentationFormat>Widescreen</PresentationFormat>
  <Paragraphs>272</Paragraphs>
  <Slides>14</Slides>
  <Notes>14</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14</vt:i4>
      </vt:variant>
    </vt:vector>
  </HeadingPairs>
  <TitlesOfParts>
    <vt:vector size="27" baseType="lpstr">
      <vt:lpstr>Arial</vt:lpstr>
      <vt:lpstr>Arial Black</vt:lpstr>
      <vt:lpstr>Calibri</vt:lpstr>
      <vt:lpstr>Calibri Light</vt:lpstr>
      <vt:lpstr>Garamond</vt:lpstr>
      <vt:lpstr>Segoe UI</vt:lpstr>
      <vt:lpstr>Wingdings</vt:lpstr>
      <vt:lpstr>Basic</vt:lpstr>
      <vt:lpstr>Agenda Item 1</vt:lpstr>
      <vt:lpstr>Agenda Item 2</vt:lpstr>
      <vt:lpstr>Agenda Item 3</vt:lpstr>
      <vt:lpstr>Agenda Item 4</vt:lpstr>
      <vt:lpstr>Agenda Item 5</vt:lpstr>
      <vt:lpstr>Caregiver Governance Grant</vt:lpstr>
      <vt:lpstr>Findings Related to Caregivers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Common Themes and Findings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NWDBC January Office Hours Webinar Slides</dc:subject>
  <dc:creator>Heller, Victoria</dc:creator>
  <cp:keywords>No Wrong Door; Business Case; grantees; office hours</cp:keywords>
  <cp:lastModifiedBy>Heller, Victoria</cp:lastModifiedBy>
  <cp:revision>446</cp:revision>
  <cp:lastPrinted>2018-04-18T12:17:30Z</cp:lastPrinted>
  <dcterms:created xsi:type="dcterms:W3CDTF">2024-02-06T14:27:31Z</dcterms:created>
  <dcterms:modified xsi:type="dcterms:W3CDTF">2024-07-31T18:39:12Z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0x010100022DACB578B151428E1745E3C1897D36</vt:lpwstr>
  </property>
</Properties>
</file>