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16"/>
  </p:notesMasterIdLst>
  <p:sldIdLst>
    <p:sldId id="256" r:id="rId3"/>
    <p:sldId id="270" r:id="rId4"/>
    <p:sldId id="268" r:id="rId5"/>
    <p:sldId id="266" r:id="rId6"/>
    <p:sldId id="258" r:id="rId7"/>
    <p:sldId id="269" r:id="rId8"/>
    <p:sldId id="259" r:id="rId9"/>
    <p:sldId id="260" r:id="rId10"/>
    <p:sldId id="261" r:id="rId11"/>
    <p:sldId id="262" r:id="rId12"/>
    <p:sldId id="263" r:id="rId13"/>
    <p:sldId id="267" r:id="rId14"/>
    <p:sldId id="265" r:id="rId15"/>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4031" autoAdjust="0"/>
  </p:normalViewPr>
  <p:slideViewPr>
    <p:cSldViewPr snapToGrid="0">
      <p:cViewPr varScale="1">
        <p:scale>
          <a:sx n="58" d="100"/>
          <a:sy n="58" d="100"/>
        </p:scale>
        <p:origin x="292"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28D2E655-FCC1-4676-B9C5-9C0B6BB6EB82}" type="datetimeFigureOut">
              <a:rPr lang="en-US"/>
              <a:pPr>
                <a:defRPr/>
              </a:pPr>
              <a:t>12/27/2019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DE7493A6-3F31-4942-AE40-D017E9A75C0B}" type="slidenum">
              <a:rPr lang="en-US"/>
              <a:pPr>
                <a:defRPr/>
              </a:pPr>
              <a:t>‹#›</a:t>
            </a:fld>
            <a:endParaRPr lang="en-US"/>
          </a:p>
        </p:txBody>
      </p:sp>
    </p:spTree>
    <p:extLst>
      <p:ext uri="{BB962C8B-B14F-4D97-AF65-F5344CB8AC3E}">
        <p14:creationId xmlns:p14="http://schemas.microsoft.com/office/powerpoint/2010/main" val="38043228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Original narration</a:t>
            </a:r>
            <a:r>
              <a:rPr lang="en-US" altLang="en-US" baseline="0" dirty="0" smtClean="0"/>
              <a:t> text:</a:t>
            </a:r>
            <a:endParaRPr lang="en-US" altLang="en-US" dirty="0" smtClean="0"/>
          </a:p>
          <a:p>
            <a:pPr eaLnBrk="1" hangingPunct="1">
              <a:spcBef>
                <a:spcPct val="0"/>
              </a:spcBef>
            </a:pPr>
            <a:r>
              <a:rPr lang="en-US" altLang="en-US" i="1" dirty="0" smtClean="0"/>
              <a:t>Welcome to the lesson on The Role of the Person-Centered Counseling Professional in a Successful No Wrong Door System. This lesson is part of the course An Introduction to the No Wrong Door System in the Person-Centered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9E9B6EB-1718-47C5-94C9-DB370A0B337D}" type="slidenum">
              <a:rPr lang="en-US" altLang="en-US" smtClean="0"/>
              <a:pPr fontAlgn="base">
                <a:spcBef>
                  <a:spcPct val="0"/>
                </a:spcBef>
                <a:spcAft>
                  <a:spcPct val="0"/>
                </a:spcAft>
              </a:pPr>
              <a:t>3</a:t>
            </a:fld>
            <a:endParaRPr lang="en-US" altLang="en-US" smtClean="0"/>
          </a:p>
        </p:txBody>
      </p:sp>
    </p:spTree>
    <p:extLst>
      <p:ext uri="{BB962C8B-B14F-4D97-AF65-F5344CB8AC3E}">
        <p14:creationId xmlns:p14="http://schemas.microsoft.com/office/powerpoint/2010/main" val="554535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eaLnBrk="1" hangingPunct="1">
              <a:spcBef>
                <a:spcPct val="0"/>
              </a:spcBef>
            </a:pPr>
            <a:r>
              <a:rPr lang="en-US" altLang="en-US" i="1" dirty="0" smtClean="0"/>
              <a:t>Congratulations! You have now finished the lesson. Let’s take a few moments to review the key ideas and learning objectives. </a:t>
            </a:r>
          </a:p>
          <a:p>
            <a:pPr eaLnBrk="1" hangingPunct="1">
              <a:spcBef>
                <a:spcPct val="0"/>
              </a:spcBef>
            </a:pPr>
            <a:endParaRPr lang="en-US" altLang="en-US" i="1" dirty="0" smtClean="0"/>
          </a:p>
          <a:p>
            <a:pPr eaLnBrk="1" hangingPunct="1">
              <a:spcBef>
                <a:spcPct val="0"/>
              </a:spcBef>
            </a:pPr>
            <a:r>
              <a:rPr lang="en-US" altLang="en-US" i="1" dirty="0" smtClean="0"/>
              <a:t>Person-centered counseling professionals are central to the No Wrong Door system. They will have a great impact on the overall success of the system. They carry out two key functions. First, they provide person-centered counseling. Person-centered counseling is a framework that focuses on a person’s strengths, goals, and preferences. It is used in a spirit that recognizes people’s right to have choice, direction, and control in all aspects of this process. Second, Person-Centered Counseling professionals help in streamlining access to public programs. Streamlining access is important for ensuring that needs are met in a timely fashion. This helps people access needed support without feeling isolated or overwhelmed.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6231BFD-A24E-4AA5-BA33-6A413BD4C960}" type="slidenum">
              <a:rPr lang="en-US" altLang="en-US" smtClean="0"/>
              <a:pPr fontAlgn="base">
                <a:spcBef>
                  <a:spcPct val="0"/>
                </a:spcBef>
                <a:spcAft>
                  <a:spcPct val="0"/>
                </a:spcAft>
              </a:pPr>
              <a:t>12</a:t>
            </a:fld>
            <a:endParaRPr lang="en-US" altLang="en-US" smtClean="0"/>
          </a:p>
        </p:txBody>
      </p:sp>
    </p:spTree>
    <p:extLst>
      <p:ext uri="{BB962C8B-B14F-4D97-AF65-F5344CB8AC3E}">
        <p14:creationId xmlns:p14="http://schemas.microsoft.com/office/powerpoint/2010/main" val="17796233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6231BFD-A24E-4AA5-BA33-6A413BD4C960}" type="slidenum">
              <a:rPr lang="en-US" altLang="en-US" smtClean="0"/>
              <a:pPr fontAlgn="base">
                <a:spcBef>
                  <a:spcPct val="0"/>
                </a:spcBef>
                <a:spcAft>
                  <a:spcPct val="0"/>
                </a:spcAft>
              </a:pPr>
              <a:t>13</a:t>
            </a:fld>
            <a:endParaRPr lang="en-US" altLang="en-US" smtClean="0"/>
          </a:p>
        </p:txBody>
      </p:sp>
    </p:spTree>
    <p:extLst>
      <p:ext uri="{BB962C8B-B14F-4D97-AF65-F5344CB8AC3E}">
        <p14:creationId xmlns:p14="http://schemas.microsoft.com/office/powerpoint/2010/main" val="4114939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9E9B6EB-1718-47C5-94C9-DB370A0B337D}" type="slidenum">
              <a:rPr lang="en-US" altLang="en-US" smtClean="0"/>
              <a:pPr fontAlgn="base">
                <a:spcBef>
                  <a:spcPct val="0"/>
                </a:spcBef>
                <a:spcAft>
                  <a:spcPct val="0"/>
                </a:spcAft>
              </a:pPr>
              <a:t>4</a:t>
            </a:fld>
            <a:endParaRPr lang="en-US" altLang="en-US" smtClean="0"/>
          </a:p>
        </p:txBody>
      </p:sp>
    </p:spTree>
    <p:extLst>
      <p:ext uri="{BB962C8B-B14F-4D97-AF65-F5344CB8AC3E}">
        <p14:creationId xmlns:p14="http://schemas.microsoft.com/office/powerpoint/2010/main" val="3366263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eaLnBrk="1" hangingPunct="1">
              <a:spcBef>
                <a:spcPct val="0"/>
              </a:spcBef>
            </a:pPr>
            <a:r>
              <a:rPr lang="en-US" altLang="en-US" i="1" dirty="0" smtClean="0"/>
              <a:t>The Person-Centered Counseling professional role is a newer role in the system. States can decide who will be assigned these responsibilities and how these roles will be structured. Organizations that already support people in accessing long-term services and supports will continue to be involved.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5846DF6-EB72-4549-8C8D-8DFB831852B2}" type="slidenum">
              <a:rPr lang="en-US" altLang="en-US" smtClean="0"/>
              <a:pPr fontAlgn="base">
                <a:spcBef>
                  <a:spcPct val="0"/>
                </a:spcBef>
                <a:spcAft>
                  <a:spcPct val="0"/>
                </a:spcAft>
              </a:pPr>
              <a:t>5</a:t>
            </a:fld>
            <a:endParaRPr lang="en-US" altLang="en-US" smtClean="0"/>
          </a:p>
        </p:txBody>
      </p:sp>
    </p:spTree>
    <p:extLst>
      <p:ext uri="{BB962C8B-B14F-4D97-AF65-F5344CB8AC3E}">
        <p14:creationId xmlns:p14="http://schemas.microsoft.com/office/powerpoint/2010/main" val="2592833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5846DF6-EB72-4549-8C8D-8DFB831852B2}" type="slidenum">
              <a:rPr lang="en-US" altLang="en-US" smtClean="0"/>
              <a:pPr fontAlgn="base">
                <a:spcBef>
                  <a:spcPct val="0"/>
                </a:spcBef>
                <a:spcAft>
                  <a:spcPct val="0"/>
                </a:spcAft>
              </a:pPr>
              <a:t>6</a:t>
            </a:fld>
            <a:endParaRPr lang="en-US" altLang="en-US" smtClean="0"/>
          </a:p>
        </p:txBody>
      </p:sp>
    </p:spTree>
    <p:extLst>
      <p:ext uri="{BB962C8B-B14F-4D97-AF65-F5344CB8AC3E}">
        <p14:creationId xmlns:p14="http://schemas.microsoft.com/office/powerpoint/2010/main" val="3824637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eaLnBrk="1" hangingPunct="1">
              <a:spcBef>
                <a:spcPct val="0"/>
              </a:spcBef>
            </a:pPr>
            <a:r>
              <a:rPr lang="en-US" altLang="en-US" i="1" dirty="0" smtClean="0"/>
              <a:t>Person-Centered Counseling professionals will provide streamlined access to long-term services and supports. Some people may want support throughout the entire process. Others may want less help. In order to provide the best support for people, Person-Centered Counseling professionals need to be familiar with eligibility requirements and application processes for common services and programs. They also need to work closely with the staff members who process the applications. However, they will also be skilled in person-centered discovery, which is a process of understanding each individual, before sharing information about programs or eligibility.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CC84241-BB8F-4458-8153-F1683D13B9D8}" type="slidenum">
              <a:rPr lang="en-US" altLang="en-US" smtClean="0"/>
              <a:pPr fontAlgn="base">
                <a:spcBef>
                  <a:spcPct val="0"/>
                </a:spcBef>
                <a:spcAft>
                  <a:spcPct val="0"/>
                </a:spcAft>
              </a:pPr>
              <a:t>7</a:t>
            </a:fld>
            <a:endParaRPr lang="en-US" altLang="en-US" smtClean="0"/>
          </a:p>
        </p:txBody>
      </p:sp>
    </p:spTree>
    <p:extLst>
      <p:ext uri="{BB962C8B-B14F-4D97-AF65-F5344CB8AC3E}">
        <p14:creationId xmlns:p14="http://schemas.microsoft.com/office/powerpoint/2010/main" val="17391395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eaLnBrk="1" hangingPunct="1">
              <a:spcBef>
                <a:spcPct val="0"/>
              </a:spcBef>
            </a:pPr>
            <a:r>
              <a:rPr lang="en-US" altLang="en-US" i="1" dirty="0" smtClean="0"/>
              <a:t>Each state has the flexibility to decide which organizations will provide person-centered counseling. Anyone serving in a Person-Centered Counseling professional role will need training. The federal partners have been working in collaboration with states and federal contractors to develop this training. This core training program supports states in assuring these professionals have a consistent set of information. In addition to this training program, person-centered counseling professionals will be supported locally with information about resources and training on local procedures.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D202E6D-B75D-455A-904F-61084E1D078A}" type="slidenum">
              <a:rPr lang="en-US" altLang="en-US" smtClean="0"/>
              <a:pPr fontAlgn="base">
                <a:spcBef>
                  <a:spcPct val="0"/>
                </a:spcBef>
                <a:spcAft>
                  <a:spcPct val="0"/>
                </a:spcAft>
              </a:pPr>
              <a:t>8</a:t>
            </a:fld>
            <a:endParaRPr lang="en-US" altLang="en-US" smtClean="0"/>
          </a:p>
        </p:txBody>
      </p:sp>
    </p:spTree>
    <p:extLst>
      <p:ext uri="{BB962C8B-B14F-4D97-AF65-F5344CB8AC3E}">
        <p14:creationId xmlns:p14="http://schemas.microsoft.com/office/powerpoint/2010/main" val="35589459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i="1" dirty="0" smtClean="0"/>
          </a:p>
          <a:p>
            <a:pPr eaLnBrk="1" hangingPunct="1">
              <a:spcBef>
                <a:spcPct val="0"/>
              </a:spcBef>
            </a:pPr>
            <a:r>
              <a:rPr lang="en-US" altLang="en-US" i="1" dirty="0" smtClean="0"/>
              <a:t>Person-centered counseling is a flexible process guided by the person seeking long-term services and supports. Person-Centered Counseling professionals should be skilled in five basic areas.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8B65441-DF95-46E8-AC2F-AE3707BB74B9}" type="slidenum">
              <a:rPr lang="en-US" altLang="en-US" smtClean="0"/>
              <a:pPr fontAlgn="base">
                <a:spcBef>
                  <a:spcPct val="0"/>
                </a:spcBef>
                <a:spcAft>
                  <a:spcPct val="0"/>
                </a:spcAft>
              </a:pPr>
              <a:t>9</a:t>
            </a:fld>
            <a:endParaRPr lang="en-US" altLang="en-US" smtClean="0"/>
          </a:p>
        </p:txBody>
      </p:sp>
    </p:spTree>
    <p:extLst>
      <p:ext uri="{BB962C8B-B14F-4D97-AF65-F5344CB8AC3E}">
        <p14:creationId xmlns:p14="http://schemas.microsoft.com/office/powerpoint/2010/main" val="884336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eaLnBrk="1" hangingPunct="1">
              <a:spcBef>
                <a:spcPct val="0"/>
              </a:spcBef>
            </a:pPr>
            <a:r>
              <a:rPr lang="en-US" altLang="en-US" i="1" dirty="0" smtClean="0"/>
              <a:t>No Wrong Door systems must serve all people and all payers. In order to reach everyone, the network of Person-Centered Counseling professionals will include generalists. However, some may also serve a specific population or have a specific area of expertise. States can decide how to best use their workforce to carry out the key functions of the No Wrong Door system.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41A57E5-18CD-4C63-839D-C66EF8531273}" type="slidenum">
              <a:rPr lang="en-US" altLang="en-US" smtClean="0"/>
              <a:pPr fontAlgn="base">
                <a:spcBef>
                  <a:spcPct val="0"/>
                </a:spcBef>
                <a:spcAft>
                  <a:spcPct val="0"/>
                </a:spcAft>
              </a:pPr>
              <a:t>10</a:t>
            </a:fld>
            <a:endParaRPr lang="en-US" altLang="en-US" smtClean="0"/>
          </a:p>
        </p:txBody>
      </p:sp>
    </p:spTree>
    <p:extLst>
      <p:ext uri="{BB962C8B-B14F-4D97-AF65-F5344CB8AC3E}">
        <p14:creationId xmlns:p14="http://schemas.microsoft.com/office/powerpoint/2010/main" val="2041667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a:t>
            </a:r>
            <a:r>
              <a:rPr lang="en-US" altLang="en-US" baseline="0" dirty="0" smtClean="0"/>
              <a:t> text:</a:t>
            </a:r>
            <a:endParaRPr lang="en-US" altLang="en-US" dirty="0" smtClean="0"/>
          </a:p>
          <a:p>
            <a:pPr eaLnBrk="1" hangingPunct="1">
              <a:spcBef>
                <a:spcPct val="0"/>
              </a:spcBef>
            </a:pPr>
            <a:r>
              <a:rPr lang="en-US" altLang="en-US" i="1" dirty="0" smtClean="0"/>
              <a:t>Person-Centered Counseling professionals are responsible for carrying out two key functions in the No Wrong Door system. First, they are responsible for using a person-centered counseling approach when working with people. Second, they are responsible for supporting streamlined access to long-term services and supports. These roles and responsibilities make the Person-Centered Counseling professional’s job unique.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AC96DD8-7B39-407E-9E43-3CED3D322DDA}" type="slidenum">
              <a:rPr lang="en-US" altLang="en-US" smtClean="0"/>
              <a:pPr fontAlgn="base">
                <a:spcBef>
                  <a:spcPct val="0"/>
                </a:spcBef>
                <a:spcAft>
                  <a:spcPct val="0"/>
                </a:spcAft>
              </a:pPr>
              <a:t>11</a:t>
            </a:fld>
            <a:endParaRPr lang="en-US" altLang="en-US" smtClean="0"/>
          </a:p>
        </p:txBody>
      </p:sp>
    </p:spTree>
    <p:extLst>
      <p:ext uri="{BB962C8B-B14F-4D97-AF65-F5344CB8AC3E}">
        <p14:creationId xmlns:p14="http://schemas.microsoft.com/office/powerpoint/2010/main" val="7706456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56865947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3805785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3451703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51003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10338289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3803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1839301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1380186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3820057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3074294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1561894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376031492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altLang="en-US" smtClean="0"/>
              <a:t>An Introduction to the No Wrong Door System</a:t>
            </a:r>
          </a:p>
        </p:txBody>
      </p:sp>
      <p:sp>
        <p:nvSpPr>
          <p:cNvPr id="3075" name="Subtitle 2"/>
          <p:cNvSpPr>
            <a:spLocks noGrp="1"/>
          </p:cNvSpPr>
          <p:nvPr>
            <p:ph type="subTitle" idx="1"/>
          </p:nvPr>
        </p:nvSpPr>
        <p:spPr/>
        <p:txBody>
          <a:bodyPr/>
          <a:lstStyle/>
          <a:p>
            <a:pPr eaLnBrk="1" hangingPunct="1"/>
            <a:r>
              <a:rPr lang="en-US" altLang="en-US" smtClean="0"/>
              <a:t>4 The Role of the Person-Centered Counseling Professional in a Successful No Wrong Door System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altLang="en-US" smtClean="0"/>
              <a:t>Person-Centered Counseling (PCC) Specialties</a:t>
            </a:r>
          </a:p>
        </p:txBody>
      </p:sp>
      <p:sp>
        <p:nvSpPr>
          <p:cNvPr id="14339" name="Content Placeholder 2"/>
          <p:cNvSpPr>
            <a:spLocks noGrp="1"/>
          </p:cNvSpPr>
          <p:nvPr>
            <p:ph idx="1"/>
          </p:nvPr>
        </p:nvSpPr>
        <p:spPr/>
        <p:txBody>
          <a:bodyPr/>
          <a:lstStyle/>
          <a:p>
            <a:pPr marL="0" indent="0" eaLnBrk="1" hangingPunct="1">
              <a:lnSpc>
                <a:spcPct val="100000"/>
              </a:lnSpc>
              <a:buNone/>
            </a:pPr>
            <a:r>
              <a:rPr lang="en-US" altLang="en-US" sz="2400" dirty="0" smtClean="0"/>
              <a:t>NWD System is designed to serve all people and all payers regardless of age, income or disability. In practice, states might assign PCC professionals to a specialty area, for example a specific population or service. All PCC professionals will need to be skilled in person-centered counseling and discovery. In addition, some PCC professionals develop or have skills in a specialty area. Specialties may focus on life transitions such as returning home from a hospital or transitioning from school to work. Others may focus on populations with unique disabilities, such as those that are intellectual, developmental, physical, or cognitive.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en-US" smtClean="0"/>
              <a:t>Streamlined Access to Public Programs</a:t>
            </a:r>
          </a:p>
        </p:txBody>
      </p:sp>
      <p:sp>
        <p:nvSpPr>
          <p:cNvPr id="16387" name="Content Placeholder 2"/>
          <p:cNvSpPr>
            <a:spLocks noGrp="1"/>
          </p:cNvSpPr>
          <p:nvPr>
            <p:ph idx="1"/>
          </p:nvPr>
        </p:nvSpPr>
        <p:spPr/>
        <p:txBody>
          <a:bodyPr/>
          <a:lstStyle/>
          <a:p>
            <a:pPr marL="0" indent="0" eaLnBrk="1" hangingPunct="1">
              <a:lnSpc>
                <a:spcPct val="100000"/>
              </a:lnSpc>
              <a:buNone/>
            </a:pPr>
            <a:r>
              <a:rPr lang="en-US" altLang="en-US" sz="2400" dirty="0" smtClean="0"/>
              <a:t>Public long-term services and support (LTSS) programs typically have staff members trained in processing applications and determining eligibility. In order to streamline access, Person-Centered Counseling (PCC) professionals should work closely with these staff members. PCC professionals should know how to assist people in navigating the entire application process.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ltLang="en-US" dirty="0" smtClean="0"/>
              <a:t>Conclusion and Lesson Review (1/2)</a:t>
            </a:r>
          </a:p>
        </p:txBody>
      </p:sp>
      <p:sp>
        <p:nvSpPr>
          <p:cNvPr id="3" name="Content Placeholder 2"/>
          <p:cNvSpPr>
            <a:spLocks noGrp="1"/>
          </p:cNvSpPr>
          <p:nvPr>
            <p:ph idx="1"/>
          </p:nvPr>
        </p:nvSpPr>
        <p:spPr/>
        <p:txBody>
          <a:bodyPr rtlCol="0">
            <a:normAutofit/>
          </a:bodyPr>
          <a:lstStyle/>
          <a:p>
            <a:pPr eaLnBrk="1" fontAlgn="auto" hangingPunct="1">
              <a:spcAft>
                <a:spcPts val="0"/>
              </a:spcAft>
              <a:defRPr/>
            </a:pPr>
            <a:r>
              <a:rPr lang="en-US" sz="2400" dirty="0" smtClean="0"/>
              <a:t>Person-Centered Counseling (PCC) professionals play an important role in carrying out person-centered counseling and streamlined access to long-term services and supports (LTSS) in the No Wrong Door (NWD) system. </a:t>
            </a:r>
          </a:p>
          <a:p>
            <a:pPr eaLnBrk="1" fontAlgn="auto" hangingPunct="1">
              <a:spcAft>
                <a:spcPts val="0"/>
              </a:spcAft>
              <a:defRPr/>
            </a:pPr>
            <a:r>
              <a:rPr lang="en-US" sz="2400" dirty="0" smtClean="0"/>
              <a:t>Person-centered counseling is a framework to empower people to make meaningful and informed decisions about LTSS. </a:t>
            </a:r>
          </a:p>
          <a:p>
            <a:pPr eaLnBrk="1" fontAlgn="auto" hangingPunct="1">
              <a:spcAft>
                <a:spcPts val="0"/>
              </a:spcAft>
              <a:defRPr/>
            </a:pPr>
            <a:r>
              <a:rPr lang="en-US" sz="2400" dirty="0" smtClean="0"/>
              <a:t>Each state can leverage the strengths of its workforce to reach all populations and all payers. This might include training PCC professionals to support specific populations or services. </a:t>
            </a:r>
          </a:p>
          <a:p>
            <a:pPr eaLnBrk="1" fontAlgn="auto" hangingPunct="1">
              <a:spcAft>
                <a:spcPts val="0"/>
              </a:spcAft>
              <a:defRPr/>
            </a:pPr>
            <a:r>
              <a:rPr lang="en-US" sz="2400" dirty="0" smtClean="0"/>
              <a:t>Streamlining access can save time by eliminating repetitive steps when people access LTSS.</a:t>
            </a:r>
          </a:p>
        </p:txBody>
      </p:sp>
    </p:spTree>
    <p:extLst>
      <p:ext uri="{BB962C8B-B14F-4D97-AF65-F5344CB8AC3E}">
        <p14:creationId xmlns:p14="http://schemas.microsoft.com/office/powerpoint/2010/main" val="28609201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ltLang="en-US" dirty="0" smtClean="0"/>
              <a:t>Conclusion and Lesson Review (2/2)</a:t>
            </a:r>
          </a:p>
        </p:txBody>
      </p:sp>
      <p:sp>
        <p:nvSpPr>
          <p:cNvPr id="3" name="Content Placeholder 2"/>
          <p:cNvSpPr>
            <a:spLocks noGrp="1"/>
          </p:cNvSpPr>
          <p:nvPr>
            <p:ph sz="half" idx="1"/>
          </p:nvPr>
        </p:nvSpPr>
        <p:spPr/>
        <p:txBody>
          <a:bodyPr rtlCol="0">
            <a:normAutofit/>
          </a:bodyPr>
          <a:lstStyle/>
          <a:p>
            <a:pPr marL="0" indent="0" algn="ctr" eaLnBrk="1" fontAlgn="auto" hangingPunct="1">
              <a:spcAft>
                <a:spcPts val="0"/>
              </a:spcAft>
              <a:buNone/>
              <a:defRPr/>
            </a:pPr>
            <a:r>
              <a:rPr lang="en-US" sz="2400" b="1" dirty="0" smtClean="0"/>
              <a:t>Learning Objective</a:t>
            </a:r>
          </a:p>
          <a:p>
            <a:pPr marL="0" indent="0" eaLnBrk="1" fontAlgn="auto" hangingPunct="1">
              <a:spcAft>
                <a:spcPts val="0"/>
              </a:spcAft>
              <a:buNone/>
              <a:defRPr/>
            </a:pPr>
            <a:r>
              <a:rPr lang="en-US" sz="2400" dirty="0" smtClean="0"/>
              <a:t>After completing this lesson, you will be able to describe the PCC professional’s role in person-centered counseling and streamlining access to public programs within the NWD system.</a:t>
            </a:r>
          </a:p>
        </p:txBody>
      </p:sp>
      <p:sp>
        <p:nvSpPr>
          <p:cNvPr id="2" name="Content Placeholder 1"/>
          <p:cNvSpPr>
            <a:spLocks noGrp="1"/>
          </p:cNvSpPr>
          <p:nvPr>
            <p:ph sz="half" idx="2"/>
          </p:nvPr>
        </p:nvSpPr>
        <p:spPr>
          <a:xfrm>
            <a:off x="6172200" y="1847659"/>
            <a:ext cx="5181600" cy="4351338"/>
          </a:xfrm>
        </p:spPr>
        <p:txBody>
          <a:bodyPr/>
          <a:lstStyle/>
          <a:p>
            <a:pPr marL="0" indent="0" algn="ctr" eaLnBrk="1" fontAlgn="auto" hangingPunct="1">
              <a:spcAft>
                <a:spcPts val="0"/>
              </a:spcAft>
              <a:buNone/>
              <a:defRPr/>
            </a:pPr>
            <a:r>
              <a:rPr lang="en-US" sz="2400" b="1" dirty="0"/>
              <a:t>Reflection on Learning Objective </a:t>
            </a:r>
            <a:endParaRPr lang="en-US" sz="2400" b="1" dirty="0" smtClean="0"/>
          </a:p>
          <a:p>
            <a:pPr marL="0" indent="0" eaLnBrk="1" fontAlgn="auto" hangingPunct="1">
              <a:spcAft>
                <a:spcPts val="0"/>
              </a:spcAft>
              <a:buNone/>
              <a:defRPr/>
            </a:pPr>
            <a:r>
              <a:rPr lang="en-US" sz="2400" dirty="0" smtClean="0"/>
              <a:t>Directions</a:t>
            </a:r>
            <a:r>
              <a:rPr lang="en-US" sz="2400" dirty="0"/>
              <a:t>: Review the objective(s) on this page. Write down your answers to the following questions. </a:t>
            </a:r>
          </a:p>
          <a:p>
            <a:pPr marL="514350" indent="-514350" eaLnBrk="1" fontAlgn="auto" hangingPunct="1">
              <a:spcAft>
                <a:spcPts val="0"/>
              </a:spcAft>
              <a:buFont typeface="+mj-lt"/>
              <a:buAutoNum type="arabicPeriod"/>
              <a:defRPr/>
            </a:pPr>
            <a:r>
              <a:rPr lang="en-US" sz="2400" dirty="0" smtClean="0"/>
              <a:t>What </a:t>
            </a:r>
            <a:r>
              <a:rPr lang="en-US" sz="2400" dirty="0"/>
              <a:t>did you learn in this lesson that you felt was important? </a:t>
            </a:r>
          </a:p>
          <a:p>
            <a:pPr marL="514350" indent="-514350" eaLnBrk="1" fontAlgn="auto" hangingPunct="1">
              <a:spcAft>
                <a:spcPts val="0"/>
              </a:spcAft>
              <a:buFont typeface="+mj-lt"/>
              <a:buAutoNum type="arabicPeriod"/>
              <a:defRPr/>
            </a:pPr>
            <a:r>
              <a:rPr lang="en-US" sz="2400" dirty="0" smtClean="0"/>
              <a:t>What </a:t>
            </a:r>
            <a:r>
              <a:rPr lang="en-US" sz="2400" dirty="0"/>
              <a:t>will you do differently because of the content in this lesson</a:t>
            </a:r>
            <a:r>
              <a:rPr lang="en-US" sz="2400" dirty="0" smtClean="0"/>
              <a:t>?</a:t>
            </a:r>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1762009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dirty="0" smtClean="0"/>
              <a:t>Welcome! (1/2)</a:t>
            </a:r>
          </a:p>
        </p:txBody>
      </p:sp>
      <p:sp>
        <p:nvSpPr>
          <p:cNvPr id="3" name="Content Placeholder 2"/>
          <p:cNvSpPr>
            <a:spLocks noGrp="1"/>
          </p:cNvSpPr>
          <p:nvPr>
            <p:ph idx="1"/>
          </p:nvPr>
        </p:nvSpPr>
        <p:spPr/>
        <p:txBody>
          <a:bodyPr rtlCol="0">
            <a:normAutofit/>
          </a:bodyPr>
          <a:lstStyle/>
          <a:p>
            <a:pPr marL="0" indent="0" eaLnBrk="1" fontAlgn="auto" hangingPunct="1">
              <a:lnSpc>
                <a:spcPct val="100000"/>
              </a:lnSpc>
              <a:spcAft>
                <a:spcPts val="0"/>
              </a:spcAft>
              <a:buNone/>
              <a:defRPr/>
            </a:pPr>
            <a:r>
              <a:rPr lang="en-US" sz="2400" dirty="0"/>
              <a:t>A previous lesson discussed the major system level changes that each state may implement as part of the No Wrong Door (NWD) system. The role of individual professionals will also change. One of the most significant changes will be the development of the Person-Centered Counseling (PCC) professional role. </a:t>
            </a:r>
            <a:endParaRPr lang="en-US" sz="2400" dirty="0" smtClean="0"/>
          </a:p>
          <a:p>
            <a:pPr marL="0" indent="0" eaLnBrk="1" fontAlgn="auto" hangingPunct="1">
              <a:lnSpc>
                <a:spcPct val="100000"/>
              </a:lnSpc>
              <a:spcAft>
                <a:spcPts val="0"/>
              </a:spcAft>
              <a:buNone/>
              <a:defRPr/>
            </a:pPr>
            <a:r>
              <a:rPr lang="en-US" sz="2400" dirty="0" smtClean="0"/>
              <a:t>This </a:t>
            </a:r>
            <a:r>
              <a:rPr lang="en-US" sz="2400" dirty="0"/>
              <a:t>lesson gives a short overview of the PCC professional role, including their two key functions in the NWD system. The two key functions are person-centered counseling and streamlining access to public programs. Specific training for the skills a PCC professional needs are completed in the remaining courses of this training program</a:t>
            </a:r>
            <a:r>
              <a:rPr lang="en-US" sz="2400" dirty="0" smtClean="0"/>
              <a:t>.</a:t>
            </a:r>
            <a:endParaRPr lang="en-US" sz="2400" dirty="0"/>
          </a:p>
        </p:txBody>
      </p:sp>
    </p:spTree>
    <p:extLst>
      <p:ext uri="{BB962C8B-B14F-4D97-AF65-F5344CB8AC3E}">
        <p14:creationId xmlns:p14="http://schemas.microsoft.com/office/powerpoint/2010/main" val="3529077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dirty="0" smtClean="0"/>
              <a:t>Welcome! (2/2) </a:t>
            </a:r>
          </a:p>
        </p:txBody>
      </p:sp>
      <p:sp>
        <p:nvSpPr>
          <p:cNvPr id="3" name="Content Placeholder 2"/>
          <p:cNvSpPr>
            <a:spLocks noGrp="1"/>
          </p:cNvSpPr>
          <p:nvPr>
            <p:ph idx="1"/>
          </p:nvPr>
        </p:nvSpPr>
        <p:spPr/>
        <p:txBody>
          <a:bodyPr rtlCol="0">
            <a:normAutofit/>
          </a:bodyPr>
          <a:lstStyle/>
          <a:p>
            <a:pPr marL="0" indent="0" eaLnBrk="1" fontAlgn="auto" hangingPunct="1">
              <a:spcAft>
                <a:spcPts val="0"/>
              </a:spcAft>
              <a:buNone/>
              <a:defRPr/>
            </a:pPr>
            <a:r>
              <a:rPr lang="en-US" sz="2400" b="1" dirty="0" smtClean="0"/>
              <a:t>Learning Objective</a:t>
            </a:r>
          </a:p>
          <a:p>
            <a:pPr marL="0" indent="0" eaLnBrk="1" fontAlgn="auto" hangingPunct="1">
              <a:spcAft>
                <a:spcPts val="0"/>
              </a:spcAft>
              <a:buNone/>
              <a:defRPr/>
            </a:pPr>
            <a:r>
              <a:rPr lang="en-US" sz="2400" dirty="0" smtClean="0"/>
              <a:t>After </a:t>
            </a:r>
            <a:r>
              <a:rPr lang="en-US" sz="2400" dirty="0"/>
              <a:t>completing this lesson: You will be able to describe the PCC professional’s role in person-centered counseling and streamlining access to public programs within the NWD system. </a:t>
            </a:r>
          </a:p>
        </p:txBody>
      </p:sp>
    </p:spTree>
    <p:extLst>
      <p:ext uri="{BB962C8B-B14F-4D97-AF65-F5344CB8AC3E}">
        <p14:creationId xmlns:p14="http://schemas.microsoft.com/office/powerpoint/2010/main" val="12747842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altLang="en-US" dirty="0" smtClean="0"/>
              <a:t>What is a Person-Centered Counseling (PCC) Professional? (1/2)</a:t>
            </a:r>
          </a:p>
        </p:txBody>
      </p:sp>
      <p:sp>
        <p:nvSpPr>
          <p:cNvPr id="3" name="Content Placeholder 2"/>
          <p:cNvSpPr>
            <a:spLocks noGrp="1"/>
          </p:cNvSpPr>
          <p:nvPr>
            <p:ph idx="1"/>
          </p:nvPr>
        </p:nvSpPr>
        <p:spPr/>
        <p:txBody>
          <a:bodyPr rtlCol="0">
            <a:normAutofit/>
          </a:bodyPr>
          <a:lstStyle/>
          <a:p>
            <a:pPr marL="0" indent="0" eaLnBrk="1" fontAlgn="auto" hangingPunct="1">
              <a:lnSpc>
                <a:spcPct val="100000"/>
              </a:lnSpc>
              <a:spcAft>
                <a:spcPts val="0"/>
              </a:spcAft>
              <a:buNone/>
              <a:defRPr/>
            </a:pPr>
            <a:r>
              <a:rPr lang="en-US" sz="2400" dirty="0" smtClean="0"/>
              <a:t>States will need to make some system-level changes to reduce fragmentation when people wish to access long-term services and supports (LTSS). States will also need to train Person-Centered Counseling (PCC) professionals to carry out the other key functions of the No Wrong Door (NWD) system.</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altLang="en-US" dirty="0" smtClean="0"/>
              <a:t>What is a Person-Centered Counseling (PCC) Professional? (2/2)</a:t>
            </a:r>
          </a:p>
        </p:txBody>
      </p:sp>
      <p:sp>
        <p:nvSpPr>
          <p:cNvPr id="3" name="Content Placeholder 2"/>
          <p:cNvSpPr>
            <a:spLocks noGrp="1"/>
          </p:cNvSpPr>
          <p:nvPr>
            <p:ph idx="1"/>
          </p:nvPr>
        </p:nvSpPr>
        <p:spPr/>
        <p:txBody>
          <a:bodyPr rtlCol="0">
            <a:normAutofit/>
          </a:bodyPr>
          <a:lstStyle/>
          <a:p>
            <a:pPr marL="0" indent="0" eaLnBrk="1" fontAlgn="auto" hangingPunct="1">
              <a:lnSpc>
                <a:spcPct val="100000"/>
              </a:lnSpc>
              <a:spcAft>
                <a:spcPts val="0"/>
              </a:spcAft>
              <a:buNone/>
              <a:defRPr/>
            </a:pPr>
            <a:r>
              <a:rPr lang="en-US" sz="2400" dirty="0" smtClean="0"/>
              <a:t>PCC professionals will be a key part of the NWD system. They will be the face of the NWD system and a central part of its success. They will have a special set of skills and duties designed to support the goals of the NWD system. Each state NWD system will also include partners and other organizations, such as those that support people of diverse cultures or advocacy groups, to ensure all populations are well supported.</a:t>
            </a:r>
          </a:p>
        </p:txBody>
      </p:sp>
    </p:spTree>
    <p:extLst>
      <p:ext uri="{BB962C8B-B14F-4D97-AF65-F5344CB8AC3E}">
        <p14:creationId xmlns:p14="http://schemas.microsoft.com/office/powerpoint/2010/main" val="15582760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tLang="en-US" smtClean="0"/>
              <a:t>What Makes the Person-Centered Counseling (PCC) Professional Role Unique?</a:t>
            </a:r>
          </a:p>
        </p:txBody>
      </p:sp>
      <p:sp>
        <p:nvSpPr>
          <p:cNvPr id="8195" name="Content Placeholder 2"/>
          <p:cNvSpPr>
            <a:spLocks noGrp="1"/>
          </p:cNvSpPr>
          <p:nvPr>
            <p:ph idx="1"/>
          </p:nvPr>
        </p:nvSpPr>
        <p:spPr/>
        <p:txBody>
          <a:bodyPr/>
          <a:lstStyle/>
          <a:p>
            <a:pPr marL="0" indent="0" eaLnBrk="1" hangingPunct="1">
              <a:lnSpc>
                <a:spcPct val="100000"/>
              </a:lnSpc>
              <a:buNone/>
            </a:pPr>
            <a:r>
              <a:rPr lang="en-US" altLang="en-US" sz="2400" dirty="0" smtClean="0"/>
              <a:t>The PCC professional role builds on some of the best practices that have developed over the years, including options counseling, decision support, motivational interviewing, and other person-centered approaches. Many professionals who assist people in accessing long-term services and supports (LTSS) already know how to support individual needs. In the No Wrong Door (NWD) system, they will also need to understand everything from Medicaid to locally based resources. PCC professionals will have the enhanced skills and training to support these new roles.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n-US" smtClean="0"/>
              <a:t>Becoming a Person-Centered Counseling (PCC) Professional</a:t>
            </a:r>
          </a:p>
        </p:txBody>
      </p:sp>
      <p:sp>
        <p:nvSpPr>
          <p:cNvPr id="3" name="Content Placeholder 2"/>
          <p:cNvSpPr>
            <a:spLocks noGrp="1"/>
          </p:cNvSpPr>
          <p:nvPr>
            <p:ph idx="1"/>
          </p:nvPr>
        </p:nvSpPr>
        <p:spPr>
          <a:xfrm>
            <a:off x="838200" y="1825625"/>
            <a:ext cx="10515600" cy="2698750"/>
          </a:xfrm>
        </p:spPr>
        <p:txBody>
          <a:bodyPr rtlCol="0">
            <a:normAutofit/>
          </a:bodyPr>
          <a:lstStyle/>
          <a:p>
            <a:pPr marL="0" indent="0" eaLnBrk="1" fontAlgn="auto" hangingPunct="1">
              <a:lnSpc>
                <a:spcPct val="100000"/>
              </a:lnSpc>
              <a:spcAft>
                <a:spcPts val="0"/>
              </a:spcAft>
              <a:buNone/>
              <a:defRPr/>
            </a:pPr>
            <a:r>
              <a:rPr lang="en-US" sz="2400" dirty="0" smtClean="0"/>
              <a:t>PCC professionals will need training in order to perform responsibilities. They must complete the approved Person-Centered Counseling Training Program. This program is a competency-based training program. It is delivered online with an in-person component. The six required courses include foundational and core skills only. States will need to supplement them with local training on aspects of the No Wrong Door (NWD) system.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tLang="en-US" smtClean="0"/>
              <a:t>The Five Basic Components of Person-Centered Counseling (PCC)</a:t>
            </a:r>
          </a:p>
        </p:txBody>
      </p:sp>
      <p:sp>
        <p:nvSpPr>
          <p:cNvPr id="12291" name="Content Placeholder 2"/>
          <p:cNvSpPr>
            <a:spLocks noGrp="1"/>
          </p:cNvSpPr>
          <p:nvPr>
            <p:ph idx="1"/>
          </p:nvPr>
        </p:nvSpPr>
        <p:spPr/>
        <p:txBody>
          <a:bodyPr/>
          <a:lstStyle/>
          <a:p>
            <a:pPr marL="0" indent="0" eaLnBrk="1" hangingPunct="1">
              <a:lnSpc>
                <a:spcPct val="100000"/>
              </a:lnSpc>
              <a:buNone/>
            </a:pPr>
            <a:r>
              <a:rPr lang="en-US" altLang="en-US" sz="2400" dirty="0" smtClean="0"/>
              <a:t>PCC gives people choice, direction, and control as they pursue their goals. To be effective, PCC professionals must be skilled in the five basic support areas. These supports do not have to occur sequentially. The person seeking long-term services and supports (LTSS) should guide the process.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YI+4PlME8AdJiPqRvGXO2x5cL74="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F31F72AF-4E76-41B7-A967-05EFB8A2AD7F}">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77</TotalTime>
  <Words>1616</Words>
  <Application>Microsoft Office PowerPoint</Application>
  <PresentationFormat>Widescreen</PresentationFormat>
  <Paragraphs>66</Paragraphs>
  <Slides>13</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Myriad Pro</vt:lpstr>
      <vt:lpstr>Myriad Pro Semibold</vt:lpstr>
      <vt:lpstr>Times New Roman</vt:lpstr>
      <vt:lpstr>Office Theme</vt:lpstr>
      <vt:lpstr>An Introduction to the No Wrong Door System</vt:lpstr>
      <vt:lpstr>Introduction</vt:lpstr>
      <vt:lpstr>Welcome! (1/2)</vt:lpstr>
      <vt:lpstr>Welcome! (2/2) </vt:lpstr>
      <vt:lpstr>What is a Person-Centered Counseling (PCC) Professional? (1/2)</vt:lpstr>
      <vt:lpstr>What is a Person-Centered Counseling (PCC) Professional? (2/2)</vt:lpstr>
      <vt:lpstr>What Makes the Person-Centered Counseling (PCC) Professional Role Unique?</vt:lpstr>
      <vt:lpstr>Becoming a Person-Centered Counseling (PCC) Professional</vt:lpstr>
      <vt:lpstr>The Five Basic Components of Person-Centered Counseling (PCC)</vt:lpstr>
      <vt:lpstr>Person-Centered Counseling (PCC) Specialties</vt:lpstr>
      <vt:lpstr>Streamlined Access to Public Programs</vt:lpstr>
      <vt:lpstr>Conclusion and Lesson Review (1/2)</vt:lpstr>
      <vt:lpstr>Conclusion and Lesson Review (2/2)</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the No Wrong Door System: The Role of the Person-Centerd Counseling Professional in a Successful No Wrong Door System</dc:title>
  <dc:subject>The Role of the Person-Centered Counseling Professional in a Successful No Wrong Door System</dc:subject>
  <dc:creator>Administration for Community Living (ACL)</dc:creator>
  <cp:keywords>NWD, PCC, role, professional</cp:keywords>
  <cp:lastModifiedBy>Weiss, Falyn</cp:lastModifiedBy>
  <cp:revision>19</cp:revision>
  <dcterms:created xsi:type="dcterms:W3CDTF">2019-08-27T12:42:13Z</dcterms:created>
  <dcterms:modified xsi:type="dcterms:W3CDTF">2019-12-27T17:02:36Z</dcterms:modified>
</cp:coreProperties>
</file>