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1"/>
  </p:notesMasterIdLst>
  <p:sldIdLst>
    <p:sldId id="256" r:id="rId3"/>
    <p:sldId id="285" r:id="rId4"/>
    <p:sldId id="268" r:id="rId5"/>
    <p:sldId id="257" r:id="rId6"/>
    <p:sldId id="267" r:id="rId7"/>
    <p:sldId id="258" r:id="rId8"/>
    <p:sldId id="269" r:id="rId9"/>
    <p:sldId id="270" r:id="rId10"/>
    <p:sldId id="271" r:id="rId11"/>
    <p:sldId id="272" r:id="rId12"/>
    <p:sldId id="259" r:id="rId13"/>
    <p:sldId id="273" r:id="rId14"/>
    <p:sldId id="275" r:id="rId15"/>
    <p:sldId id="274" r:id="rId16"/>
    <p:sldId id="260" r:id="rId17"/>
    <p:sldId id="276" r:id="rId18"/>
    <p:sldId id="278" r:id="rId19"/>
    <p:sldId id="261" r:id="rId20"/>
    <p:sldId id="262" r:id="rId21"/>
    <p:sldId id="279" r:id="rId22"/>
    <p:sldId id="263" r:id="rId23"/>
    <p:sldId id="280" r:id="rId24"/>
    <p:sldId id="264" r:id="rId25"/>
    <p:sldId id="281" r:id="rId26"/>
    <p:sldId id="265" r:id="rId27"/>
    <p:sldId id="282" r:id="rId28"/>
    <p:sldId id="283" r:id="rId29"/>
    <p:sldId id="266" r:id="rId3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0" autoAdjust="0"/>
    <p:restoredTop sz="82080" autoAdjust="0"/>
  </p:normalViewPr>
  <p:slideViewPr>
    <p:cSldViewPr snapToGrid="0">
      <p:cViewPr varScale="1">
        <p:scale>
          <a:sx n="61" d="100"/>
          <a:sy n="61" d="100"/>
        </p:scale>
        <p:origin x="37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C28A2F4-B840-4B4F-91AF-2F9BDE21D442}"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3B709E7-75D1-490A-ACD4-36989AB8FC00}" type="slidenum">
              <a:rPr lang="en-US"/>
              <a:pPr>
                <a:defRPr/>
              </a:pPr>
              <a:t>‹#›</a:t>
            </a:fld>
            <a:endParaRPr lang="en-US"/>
          </a:p>
        </p:txBody>
      </p:sp>
    </p:spTree>
    <p:extLst>
      <p:ext uri="{BB962C8B-B14F-4D97-AF65-F5344CB8AC3E}">
        <p14:creationId xmlns:p14="http://schemas.microsoft.com/office/powerpoint/2010/main" val="22018094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the Protection and Advocacy System. This lesson is part of the course on Protection and Advocacy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0CF72C6-C997-42A3-A290-B72EA61484C2}"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604079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BDD20A-C3D7-4891-9383-F684CB58F447}"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23967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BDD20A-C3D7-4891-9383-F684CB58F447}"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672376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BDD20A-C3D7-4891-9383-F684CB58F447}"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3815582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Protection and Advocacy agencies focus on many advocacy issues. Some of them include reducing the likelihood of abuse and neglect of people with disabilities. They also include ensuring access to education, voting, and state and federal benefits, supporting full participation in the community, and ending discrimination around housing, healthcare, and employment.</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88FD6FD-A8D6-4256-89B4-2208AB992634}"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107146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88FD6FD-A8D6-4256-89B4-2208AB992634}"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673830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88FD6FD-A8D6-4256-89B4-2208AB992634}"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230924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Person-Centered Counseling professional may find the need to talk to someone at a Protection and Advocacy agency about someone they serve. It’s important to always talk with the person seeking services about potential referrals first. You should also check with your supervisor about privacy and confidentiality practices before discussing someone’s case with anyone outside of your organization.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15E1996-7A3F-4237-8B68-7E9A70428B5D}"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979593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Many Protection and Advocacy agencies focus on community integration of people with disabilities. Community integration involves the following features: presence, choice, control, competence, respected and valued roles, participation, and belonging.</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F11451-F87A-4121-8D10-8861240CEAD0}"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4229982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F11451-F87A-4121-8D10-8861240CEAD0}"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519833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People with disabilities continue to fight for the right to receive long-term services and supports and live in their communities. Protection and Advocacy staff and people working in the No Wrong Door system play an important role in helping people get the services they need so they can live in the community independently and be in control of their daily lives.</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44025B-80F4-46DF-B177-BA78A87DC1BA}"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275196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0CF72C6-C997-42A3-A290-B72EA61484C2}"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445981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44025B-80F4-46DF-B177-BA78A87DC1BA}"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2728318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Accessible and affordable housing is a key part of community integration for people with disabilities of all ages, and older adults. Unfortunately, it’s still hard for many people with disabilities to find an accessible place to live in the community or to find helpful housing resources.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10B27B-A6D7-4179-85E7-076988E662E2}"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386096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10B27B-A6D7-4179-85E7-076988E662E2}"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1740398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Being integrated in the community means being able to get around and participate in community life. The Americans with Disabilities Act requires all public transit services to be accessible for people with different kinds of disabilities, including people who use wheelchairs or other mobility devices. Some cities also have paratransit services. Most paratransit services offer on-demand and door-to-door services, unlike public transportation, which has fixed-routes.</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8A92BA9-0596-4284-81E9-6C4A380AB592}"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4237931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8A92BA9-0596-4284-81E9-6C4A380AB592}"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4996978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Protection and Advocacy agencies are in every state and territory in the United States. There are many agencies and programs within the Protection and Advocacy System, such as programs that advocate for services related to employment, assistive technology, and voting accessibility to name a few. They all advocate for and protect the rights of people with disabilities of all ages. They all focus on such issues as community integration, accessible housing, transportation, and healthcare. They also share many of the same values as person-centered thinking</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A9592B-7C59-4F2F-944E-821ED876D8D0}"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1719347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A9592B-7C59-4F2F-944E-821ED876D8D0}"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245663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0CF72C6-C997-42A3-A290-B72EA61484C2}"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060653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As a No Wrong Door Person-Centered Counseling professional, it is useful for you to understand what the Protection and Advocacy System is and what your local Protection and Advocacy agency does, since they also focus on disability rights and community living. The people you serve in the No Wrong Door system may benefit from their services, which include monitoring facilities that care for people with disabilities and ensuring full access to inclusive educational programs, financial entitlements, health care, accessible housing, and productive employment opportunities.</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82539D-3431-4D82-8A82-C859BD5E4FA5}"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92141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82539D-3431-4D82-8A82-C859BD5E4FA5}"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825683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82539D-3431-4D82-8A82-C859BD5E4FA5}"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680829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82539D-3431-4D82-8A82-C859BD5E4FA5}"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003295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082539D-3431-4D82-8A82-C859BD5E4FA5}"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996553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Protection and Advocacy agencies believe that people with disabilities of all ages should be free from abuse, neglect, and discrimination. While each Protection and Advocacy agency is unique, many of these agencies provide a variety of services that support people with disabilities of all ages in having the same choices, rights, and opportunities as everyone else.</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BDD20A-C3D7-4891-9383-F684CB58F447}"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151101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7083478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97424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340974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24510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6490046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880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62327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069324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07996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95638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781369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3181082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drn.org/en/about/paacap-network.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ndrn.org/en/ndrn-member-agencies.html"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drn.org/en/issues.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access-board.gov/guidelines-and-standards/transportation"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Protection and Advocacy</a:t>
            </a:r>
          </a:p>
        </p:txBody>
      </p:sp>
      <p:sp>
        <p:nvSpPr>
          <p:cNvPr id="3075" name="Subtitle 2"/>
          <p:cNvSpPr>
            <a:spLocks noGrp="1"/>
          </p:cNvSpPr>
          <p:nvPr>
            <p:ph type="subTitle" idx="1"/>
          </p:nvPr>
        </p:nvSpPr>
        <p:spPr/>
        <p:txBody>
          <a:bodyPr/>
          <a:lstStyle/>
          <a:p>
            <a:r>
              <a:rPr lang="en-US" altLang="en-US" smtClean="0"/>
              <a:t>1 The Protection and Advocacy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Protection and Advocacy and No Wrong Door Systems (5/5)</a:t>
            </a:r>
          </a:p>
        </p:txBody>
      </p:sp>
      <p:sp>
        <p:nvSpPr>
          <p:cNvPr id="3" name="Content Placeholder 2"/>
          <p:cNvSpPr>
            <a:spLocks noGrp="1"/>
          </p:cNvSpPr>
          <p:nvPr>
            <p:ph idx="1"/>
          </p:nvPr>
        </p:nvSpPr>
        <p:spPr>
          <a:xfrm>
            <a:off x="838200" y="1848343"/>
            <a:ext cx="10515600" cy="4797425"/>
          </a:xfrm>
        </p:spPr>
        <p:txBody>
          <a:bodyPr rtlCol="0">
            <a:normAutofit/>
          </a:bodyPr>
          <a:lstStyle/>
          <a:p>
            <a:pPr marL="0" indent="0">
              <a:buNone/>
            </a:pPr>
            <a:r>
              <a:rPr lang="en-US" dirty="0"/>
              <a:t>To learn more about the specific programs in the Protection and </a:t>
            </a:r>
            <a:r>
              <a:rPr lang="en-US" dirty="0" smtClean="0"/>
              <a:t>Advocacy System </a:t>
            </a:r>
            <a:r>
              <a:rPr lang="en-US" dirty="0"/>
              <a:t>visit the National Disability Rights Network: </a:t>
            </a:r>
            <a:r>
              <a:rPr lang="en-US" dirty="0">
                <a:hlinkClick r:id="rId3"/>
              </a:rPr>
              <a:t>http://</a:t>
            </a:r>
            <a:r>
              <a:rPr lang="en-US" dirty="0" smtClean="0">
                <a:hlinkClick r:id="rId3"/>
              </a:rPr>
              <a:t>www.ndrn.org/en/about/paacap-network.html</a:t>
            </a:r>
            <a:endParaRPr lang="en-US" dirty="0"/>
          </a:p>
          <a:p>
            <a:pPr marL="0" indent="0">
              <a:buNone/>
            </a:pPr>
            <a:r>
              <a:rPr lang="en-US" dirty="0"/>
              <a:t>If you are interested in finding a list of the programs and agencies under </a:t>
            </a:r>
            <a:r>
              <a:rPr lang="en-US" dirty="0" smtClean="0"/>
              <a:t>the Protection </a:t>
            </a:r>
            <a:r>
              <a:rPr lang="en-US" dirty="0"/>
              <a:t>and Advocacy System in your state, the National Disability </a:t>
            </a:r>
            <a:r>
              <a:rPr lang="en-US" dirty="0" smtClean="0"/>
              <a:t>Rights Network </a:t>
            </a:r>
            <a:r>
              <a:rPr lang="en-US" dirty="0"/>
              <a:t>has a link where you can locate them by state</a:t>
            </a:r>
            <a:r>
              <a:rPr lang="en-US" dirty="0" smtClean="0"/>
              <a:t>: </a:t>
            </a:r>
            <a:r>
              <a:rPr lang="en-US" dirty="0" smtClean="0">
                <a:hlinkClick r:id="rId4"/>
              </a:rPr>
              <a:t>http</a:t>
            </a:r>
            <a:r>
              <a:rPr lang="en-US" dirty="0">
                <a:hlinkClick r:id="rId4"/>
              </a:rPr>
              <a:t>://</a:t>
            </a:r>
            <a:r>
              <a:rPr lang="en-US" dirty="0" smtClean="0">
                <a:hlinkClick r:id="rId4"/>
              </a:rPr>
              <a:t>www.ndrn.org/en/ndrn-member-agencies.html</a:t>
            </a:r>
            <a:endParaRPr lang="en-US" dirty="0" smtClean="0"/>
          </a:p>
        </p:txBody>
      </p:sp>
    </p:spTree>
    <p:extLst>
      <p:ext uri="{BB962C8B-B14F-4D97-AF65-F5344CB8AC3E}">
        <p14:creationId xmlns:p14="http://schemas.microsoft.com/office/powerpoint/2010/main" val="4169401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Protection and Advocacy Services (1/4)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Protection and Advocacy agencies serve people with disabilities of all ages, including veterans, children, older adults, and people who experience trauma. They believe that each person should have the same choices, rights, and opportunities as everyone else. This philosophy mirrors the values of the person-centered approach: choice, direction, and control.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Protection and Advocacy Services (2/4)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In addition to agencies and programs that are a part of the Protection and Advocacy System, there are also other agencies and resources that work to protect and advocate for people with disabilities, older adults, veterans, children and other vulnerable populations. Depending on the state in which you work, this might include your State’s Long-Term Care Ombudsman, transition staff within an agency or Center for Independent Living, or State Survey Agencies.</a:t>
            </a:r>
          </a:p>
        </p:txBody>
      </p:sp>
    </p:spTree>
    <p:extLst>
      <p:ext uri="{BB962C8B-B14F-4D97-AF65-F5344CB8AC3E}">
        <p14:creationId xmlns:p14="http://schemas.microsoft.com/office/powerpoint/2010/main" val="352828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Protection and Advocacy Services (3/4) </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Each Protection and Advocacy System is unique and the services they provide vary depending on the state. However, many of these agencies provide the following services to people with disabilities of all ages: </a:t>
            </a:r>
          </a:p>
          <a:p>
            <a:pPr fontAlgn="auto">
              <a:spcBef>
                <a:spcPts val="500"/>
              </a:spcBef>
              <a:spcAft>
                <a:spcPts val="0"/>
              </a:spcAft>
              <a:defRPr/>
            </a:pPr>
            <a:r>
              <a:rPr lang="en-US" sz="2200" dirty="0" smtClean="0"/>
              <a:t>Education, outreach, and training on the rights of people with disabilities </a:t>
            </a:r>
          </a:p>
          <a:p>
            <a:pPr fontAlgn="auto">
              <a:spcBef>
                <a:spcPts val="500"/>
              </a:spcBef>
              <a:spcAft>
                <a:spcPts val="0"/>
              </a:spcAft>
              <a:defRPr/>
            </a:pPr>
            <a:r>
              <a:rPr lang="en-US" sz="2200" dirty="0" smtClean="0"/>
              <a:t>Monitoring and investigation of facilities that serve people with disabilities, such as mental health facilities and other institutions </a:t>
            </a:r>
          </a:p>
          <a:p>
            <a:pPr fontAlgn="auto">
              <a:spcBef>
                <a:spcPts val="500"/>
              </a:spcBef>
              <a:spcAft>
                <a:spcPts val="0"/>
              </a:spcAft>
              <a:defRPr/>
            </a:pPr>
            <a:r>
              <a:rPr lang="en-US" sz="2200" dirty="0" smtClean="0"/>
              <a:t>Individual and class-action litigation </a:t>
            </a:r>
          </a:p>
          <a:p>
            <a:pPr fontAlgn="auto">
              <a:spcBef>
                <a:spcPts val="500"/>
              </a:spcBef>
              <a:spcAft>
                <a:spcPts val="0"/>
              </a:spcAft>
              <a:defRPr/>
            </a:pPr>
            <a:r>
              <a:rPr lang="en-US" sz="2200" dirty="0" smtClean="0"/>
              <a:t>Information and referral services </a:t>
            </a:r>
          </a:p>
          <a:p>
            <a:pPr fontAlgn="auto">
              <a:spcBef>
                <a:spcPts val="500"/>
              </a:spcBef>
              <a:spcAft>
                <a:spcPts val="0"/>
              </a:spcAft>
              <a:defRPr/>
            </a:pPr>
            <a:r>
              <a:rPr lang="en-US" sz="2200" dirty="0" smtClean="0"/>
              <a:t>Advocacy on local and state laws that affect people with disabilities</a:t>
            </a:r>
          </a:p>
        </p:txBody>
      </p:sp>
    </p:spTree>
    <p:extLst>
      <p:ext uri="{BB962C8B-B14F-4D97-AF65-F5344CB8AC3E}">
        <p14:creationId xmlns:p14="http://schemas.microsoft.com/office/powerpoint/2010/main" val="922848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Protection and Advocacy Services (4/4) </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Be sure to check the privacy policies of your organization, as well as those of the Protection and Advocacy agencies and programs in your area, before sharing any identifiable information about someone you serve. You will learn more about privacy concerns as it relates to documentation and reporting in Lesson 5: Reporting Abuse and other Legal Requirements for Mandated Reporters.</a:t>
            </a:r>
          </a:p>
        </p:txBody>
      </p:sp>
    </p:spTree>
    <p:extLst>
      <p:ext uri="{BB962C8B-B14F-4D97-AF65-F5344CB8AC3E}">
        <p14:creationId xmlns:p14="http://schemas.microsoft.com/office/powerpoint/2010/main" val="2963942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Protection and Advocacy Issues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While Protection and Advocacy agencies may vary from state to state, they focus on many similar advocacy issues. You already learned a little bit about advocacy and levels of change in Lesson 4: Supporting Positive Change in Service Delivery and Systems in the Person-Centered Thinking and Practice course. Along with organizational and systems advocacy, there are other specific issues that Protection and Advocacy agencies work on (keep in mind that you will learn more about advocacy and disability organizations in Lesson 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Protection and Advocacy Issues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following are some examples of Protection and Advocacy agency advocacy issues: </a:t>
            </a:r>
          </a:p>
          <a:p>
            <a:pPr fontAlgn="auto">
              <a:spcBef>
                <a:spcPts val="500"/>
              </a:spcBef>
              <a:spcAft>
                <a:spcPts val="0"/>
              </a:spcAft>
              <a:defRPr/>
            </a:pPr>
            <a:r>
              <a:rPr lang="en-US" sz="2200" dirty="0" smtClean="0"/>
              <a:t>Reducing the likelihood of abuse and neglect of people with disabilities, in both institutions and the community. </a:t>
            </a:r>
          </a:p>
          <a:p>
            <a:pPr fontAlgn="auto">
              <a:spcBef>
                <a:spcPts val="500"/>
              </a:spcBef>
              <a:spcAft>
                <a:spcPts val="0"/>
              </a:spcAft>
              <a:defRPr/>
            </a:pPr>
            <a:r>
              <a:rPr lang="en-US" sz="2200" dirty="0" smtClean="0"/>
              <a:t>Making sure people with disabilities have the right to live and participate in the community. </a:t>
            </a:r>
          </a:p>
          <a:p>
            <a:pPr fontAlgn="auto">
              <a:spcBef>
                <a:spcPts val="500"/>
              </a:spcBef>
              <a:spcAft>
                <a:spcPts val="0"/>
              </a:spcAft>
              <a:defRPr/>
            </a:pPr>
            <a:r>
              <a:rPr lang="en-US" sz="2200" dirty="0" smtClean="0"/>
              <a:t>Making sure people with disabilities receive access to assistive technology. </a:t>
            </a:r>
          </a:p>
          <a:p>
            <a:pPr fontAlgn="auto">
              <a:spcBef>
                <a:spcPts val="500"/>
              </a:spcBef>
              <a:spcAft>
                <a:spcPts val="0"/>
              </a:spcAft>
              <a:defRPr/>
            </a:pPr>
            <a:r>
              <a:rPr lang="en-US" sz="2200" dirty="0" smtClean="0"/>
              <a:t>Making sure people with disabilities have voting rights and the ability to cast their votes privately, independently, and in an accessible manner. </a:t>
            </a:r>
          </a:p>
        </p:txBody>
      </p:sp>
    </p:spTree>
    <p:extLst>
      <p:ext uri="{BB962C8B-B14F-4D97-AF65-F5344CB8AC3E}">
        <p14:creationId xmlns:p14="http://schemas.microsoft.com/office/powerpoint/2010/main" val="2747020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Protection and Advocacy Issues (3/3)</a:t>
            </a:r>
          </a:p>
        </p:txBody>
      </p:sp>
      <p:sp>
        <p:nvSpPr>
          <p:cNvPr id="3" name="Content Placeholder 2"/>
          <p:cNvSpPr>
            <a:spLocks noGrp="1"/>
          </p:cNvSpPr>
          <p:nvPr>
            <p:ph idx="1"/>
          </p:nvPr>
        </p:nvSpPr>
        <p:spPr/>
        <p:txBody>
          <a:bodyPr rtlCol="0">
            <a:normAutofit/>
          </a:bodyPr>
          <a:lstStyle/>
          <a:p>
            <a:pPr fontAlgn="auto">
              <a:spcBef>
                <a:spcPts val="500"/>
              </a:spcBef>
              <a:spcAft>
                <a:spcPts val="0"/>
              </a:spcAft>
              <a:defRPr/>
            </a:pPr>
            <a:r>
              <a:rPr lang="en-US" sz="2200" dirty="0" smtClean="0"/>
              <a:t>Changing the criminal and juvenile justice system to meet the needs of people with disabilities. </a:t>
            </a:r>
          </a:p>
          <a:p>
            <a:pPr fontAlgn="auto">
              <a:spcBef>
                <a:spcPts val="500"/>
              </a:spcBef>
              <a:spcAft>
                <a:spcPts val="0"/>
              </a:spcAft>
              <a:defRPr/>
            </a:pPr>
            <a:r>
              <a:rPr lang="en-US" sz="2200" dirty="0" smtClean="0"/>
              <a:t>Helping people with disabilities receive an appropriate education. </a:t>
            </a:r>
          </a:p>
          <a:p>
            <a:pPr fontAlgn="auto">
              <a:spcBef>
                <a:spcPts val="500"/>
              </a:spcBef>
              <a:spcAft>
                <a:spcPts val="0"/>
              </a:spcAft>
              <a:defRPr/>
            </a:pPr>
            <a:r>
              <a:rPr lang="en-US" sz="2200" dirty="0" smtClean="0"/>
              <a:t>Ending housing, transportation, healthcare, and employment discrimination of people with disabilities. </a:t>
            </a:r>
          </a:p>
          <a:p>
            <a:pPr fontAlgn="auto">
              <a:spcBef>
                <a:spcPts val="500"/>
              </a:spcBef>
              <a:spcAft>
                <a:spcPts val="0"/>
              </a:spcAft>
              <a:defRPr/>
            </a:pPr>
            <a:r>
              <a:rPr lang="en-US" sz="2200" dirty="0" smtClean="0"/>
              <a:t>Helping people who receive Medicare, Medicaid, Social Security, or Vocational Rehabilitation services.</a:t>
            </a:r>
          </a:p>
          <a:p>
            <a:pPr marL="0" indent="0" fontAlgn="auto">
              <a:spcBef>
                <a:spcPts val="500"/>
              </a:spcBef>
              <a:spcAft>
                <a:spcPts val="0"/>
              </a:spcAft>
              <a:buNone/>
              <a:defRPr/>
            </a:pPr>
            <a:r>
              <a:rPr lang="en-US" dirty="0" smtClean="0"/>
              <a:t>For more information on these issues, go to: </a:t>
            </a:r>
            <a:r>
              <a:rPr lang="en-US" dirty="0" smtClean="0">
                <a:hlinkClick r:id="rId3"/>
              </a:rPr>
              <a:t>http://www.ndrn.org/en/issues.html</a:t>
            </a:r>
            <a:endParaRPr lang="en-US" dirty="0" smtClean="0"/>
          </a:p>
        </p:txBody>
      </p:sp>
    </p:spTree>
    <p:extLst>
      <p:ext uri="{BB962C8B-B14F-4D97-AF65-F5344CB8AC3E}">
        <p14:creationId xmlns:p14="http://schemas.microsoft.com/office/powerpoint/2010/main" val="976179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Contacting a Protection and Advocacy Agency </a:t>
            </a:r>
          </a:p>
        </p:txBody>
      </p:sp>
      <p:sp>
        <p:nvSpPr>
          <p:cNvPr id="12291" name="Content Placeholder 2"/>
          <p:cNvSpPr>
            <a:spLocks noGrp="1"/>
          </p:cNvSpPr>
          <p:nvPr>
            <p:ph idx="1"/>
          </p:nvPr>
        </p:nvSpPr>
        <p:spPr/>
        <p:txBody>
          <a:bodyPr/>
          <a:lstStyle/>
          <a:p>
            <a:pPr marL="0" indent="0">
              <a:buNone/>
            </a:pPr>
            <a:r>
              <a:rPr lang="en-US" altLang="en-US" dirty="0" smtClean="0"/>
              <a:t>A Person-Centered Counseling (PCC) professional may find the need to talk to someone at a Protection and Advocacy agency about a person they’re working with. But before making any referrals or discussing someone’s concerns outside of your agency, it is important to first talk about potential next steps with the person seeking services. Also, review your organization’s privacy and confidentiality policies before seeking additional resources.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Community Integration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Many Protection and Advocacy agencies focus on the community integration of people with disabilities. Community integration is something many advocates strive for. This is also the goal of many of the people who may seek services through the No Wrong Door (NWD) system.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7141045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Community Integration (2/2)</a:t>
            </a:r>
          </a:p>
        </p:txBody>
      </p:sp>
      <p:sp>
        <p:nvSpPr>
          <p:cNvPr id="3" name="Content Placeholder 2"/>
          <p:cNvSpPr>
            <a:spLocks noGrp="1"/>
          </p:cNvSpPr>
          <p:nvPr>
            <p:ph idx="1"/>
          </p:nvPr>
        </p:nvSpPr>
        <p:spPr/>
        <p:txBody>
          <a:bodyPr rtlCol="0">
            <a:normAutofit fontScale="92500" lnSpcReduction="10000"/>
          </a:bodyPr>
          <a:lstStyle/>
          <a:p>
            <a:pPr marL="0" indent="0" fontAlgn="auto">
              <a:spcAft>
                <a:spcPts val="0"/>
              </a:spcAft>
              <a:buNone/>
              <a:defRPr/>
            </a:pPr>
            <a:r>
              <a:rPr lang="en-US" sz="2600" dirty="0" smtClean="0"/>
              <a:t>Here are some features of community integration: </a:t>
            </a:r>
          </a:p>
          <a:p>
            <a:pPr fontAlgn="auto">
              <a:spcAft>
                <a:spcPts val="0"/>
              </a:spcAft>
              <a:defRPr/>
            </a:pPr>
            <a:r>
              <a:rPr lang="en-US" dirty="0" smtClean="0"/>
              <a:t>Presence </a:t>
            </a:r>
          </a:p>
          <a:p>
            <a:pPr fontAlgn="auto">
              <a:spcAft>
                <a:spcPts val="0"/>
              </a:spcAft>
              <a:defRPr/>
            </a:pPr>
            <a:r>
              <a:rPr lang="en-US" dirty="0" smtClean="0"/>
              <a:t>Choice </a:t>
            </a:r>
          </a:p>
          <a:p>
            <a:pPr fontAlgn="auto">
              <a:spcAft>
                <a:spcPts val="0"/>
              </a:spcAft>
              <a:defRPr/>
            </a:pPr>
            <a:r>
              <a:rPr lang="en-US" dirty="0" smtClean="0"/>
              <a:t>Control </a:t>
            </a:r>
          </a:p>
          <a:p>
            <a:pPr fontAlgn="auto">
              <a:spcAft>
                <a:spcPts val="0"/>
              </a:spcAft>
              <a:defRPr/>
            </a:pPr>
            <a:r>
              <a:rPr lang="en-US" dirty="0" smtClean="0"/>
              <a:t>Competence </a:t>
            </a:r>
          </a:p>
          <a:p>
            <a:pPr fontAlgn="auto">
              <a:spcAft>
                <a:spcPts val="0"/>
              </a:spcAft>
              <a:defRPr/>
            </a:pPr>
            <a:r>
              <a:rPr lang="en-US" dirty="0" smtClean="0"/>
              <a:t>Respected and Valued Roles </a:t>
            </a:r>
          </a:p>
          <a:p>
            <a:pPr fontAlgn="auto">
              <a:spcAft>
                <a:spcPts val="0"/>
              </a:spcAft>
              <a:defRPr/>
            </a:pPr>
            <a:r>
              <a:rPr lang="en-US" dirty="0" smtClean="0"/>
              <a:t>Participation </a:t>
            </a:r>
          </a:p>
          <a:p>
            <a:pPr fontAlgn="auto">
              <a:spcAft>
                <a:spcPts val="0"/>
              </a:spcAft>
              <a:defRPr/>
            </a:pPr>
            <a:r>
              <a:rPr lang="en-US" dirty="0" smtClean="0"/>
              <a:t>Belonging </a:t>
            </a:r>
          </a:p>
          <a:p>
            <a:pPr marL="0" indent="0" fontAlgn="auto">
              <a:spcAft>
                <a:spcPts val="0"/>
              </a:spcAft>
              <a:buNone/>
              <a:defRPr/>
            </a:pPr>
            <a:r>
              <a:rPr lang="en-US" sz="2600" dirty="0" smtClean="0"/>
              <a:t>This is not a complete list, but it broadly describes the major aspects of community integration. </a:t>
            </a:r>
          </a:p>
        </p:txBody>
      </p:sp>
    </p:spTree>
    <p:extLst>
      <p:ext uri="{BB962C8B-B14F-4D97-AF65-F5344CB8AC3E}">
        <p14:creationId xmlns:p14="http://schemas.microsoft.com/office/powerpoint/2010/main" val="312546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Community Living and Choice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Accessible and affordable housing and transportation are related to community integration. People with disabilities continue to fight for the right to receive long-term services and supports (LTSS) and with the passage of the Americans with Disabilities Act, the Supreme Court’s Olmstead Decision, and various laws in states and municipalities, people also continue to fight for their right to live in the community. You will learn more about the Olmstead Decision in Lesson 6: Disability-Related Laws and Policies.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Community Living and Choice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who live in institutions are entitled by law to appropriate services and the option to transition into the community if they choose. There will be more support and resources for them to live independently in the community if appropriate services, an adequate personal assistance workforce, and accessible housing are available. Protection and Advocacy staff and people working in the NWD system play an important role in helping people get the services they need so they can live in the community independently and be in control of their daily lives.</a:t>
            </a:r>
          </a:p>
        </p:txBody>
      </p:sp>
    </p:spTree>
    <p:extLst>
      <p:ext uri="{BB962C8B-B14F-4D97-AF65-F5344CB8AC3E}">
        <p14:creationId xmlns:p14="http://schemas.microsoft.com/office/powerpoint/2010/main" val="2792977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Accessible Housing in the Community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Fair Housing Act says that housing providers should make reasonable accommodations for people with disabilities to have full access to community housing. These reasonable accommodations are usually made at the expense of the person. The act also says that people with disabilities cannot be denied housing because of their disability.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Accessible Housing in the Community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Many people with disabilities still struggle to find an accessible place to live in the community. This can be even more difficult for someone who is moving out of a nursing home and is not aware of community housing services that might be available to them. Making a home accessible can also cost a lot for someone with limited finances and resources. You will learn more about the Fair Housing Act and other resources in Lesson 6.</a:t>
            </a:r>
          </a:p>
        </p:txBody>
      </p:sp>
    </p:spTree>
    <p:extLst>
      <p:ext uri="{BB962C8B-B14F-4D97-AF65-F5344CB8AC3E}">
        <p14:creationId xmlns:p14="http://schemas.microsoft.com/office/powerpoint/2010/main" val="22470123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Accessible Public Transportation and Paratransit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Being integrated in the community means being able to get around and participate in community life. The Americans with Disabilities Act (ADA) requires all public transit services to be accessible for people with different kinds of disabilities, such as people with invisible disabilities and chronic conditions, and people who use wheelchairs or other mobility devices. Most public transportation systems also have reduced-cost fares for older adults and people with disabilities. Accessible public transportation systems are essential for full community integration. They help people do all the things they need to do in life, such as running errands, socializing, volunteering, working, and going to appointments.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Accessible Public Transportation and Paratransit (2/2) </a:t>
            </a:r>
          </a:p>
        </p:txBody>
      </p:sp>
      <p:sp>
        <p:nvSpPr>
          <p:cNvPr id="3" name="Content Placeholder 2"/>
          <p:cNvSpPr>
            <a:spLocks noGrp="1"/>
          </p:cNvSpPr>
          <p:nvPr>
            <p:ph idx="1"/>
          </p:nvPr>
        </p:nvSpPr>
        <p:spPr/>
        <p:txBody>
          <a:bodyPr rtlCol="0">
            <a:normAutofit lnSpcReduction="10000"/>
          </a:bodyPr>
          <a:lstStyle/>
          <a:p>
            <a:pPr marL="0" indent="0" fontAlgn="auto">
              <a:spcAft>
                <a:spcPts val="0"/>
              </a:spcAft>
              <a:buNone/>
              <a:defRPr/>
            </a:pPr>
            <a:r>
              <a:rPr lang="en-US" dirty="0" smtClean="0"/>
              <a:t>Many larger and more urban cities might also have paratransit services in addition to public transportation. Unfortunately, smaller towns and rural areas may lack one or both of these types of transportation, which can present a barrier to community integration. Most paratransit services offer on-demand and door-to-door services, unlike public transportation, which has fixed-routes. Generally, a person who needs paratransit services will need to make reservations in advance. The pickup place is a specific location, such as a home or doctor’s office. The bus or van will come directly to that location. This is another way to get around, but there are eligibility requirements for paratransit services.</a:t>
            </a:r>
          </a:p>
          <a:p>
            <a:pPr marL="0" indent="0" fontAlgn="auto">
              <a:spcAft>
                <a:spcPts val="0"/>
              </a:spcAft>
              <a:buNone/>
              <a:defRPr/>
            </a:pPr>
            <a:r>
              <a:rPr lang="en-US" dirty="0" smtClean="0"/>
              <a:t>To learn more about accessible transportation guidelines and standards under the ADA, visit the U.S. Access Board:</a:t>
            </a:r>
            <a:br>
              <a:rPr lang="en-US" dirty="0" smtClean="0"/>
            </a:br>
            <a:r>
              <a:rPr lang="en-US" dirty="0" smtClean="0">
                <a:hlinkClick r:id="rId3"/>
              </a:rPr>
              <a:t>http://www.access-board.gov/guidelines-and-standards/transportation</a:t>
            </a:r>
            <a:endParaRPr lang="en-US" dirty="0" smtClean="0"/>
          </a:p>
        </p:txBody>
      </p:sp>
    </p:spTree>
    <p:extLst>
      <p:ext uri="{BB962C8B-B14F-4D97-AF65-F5344CB8AC3E}">
        <p14:creationId xmlns:p14="http://schemas.microsoft.com/office/powerpoint/2010/main" val="2309617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There is a Protection and Advocacy agency in every state and territory in the United States.</a:t>
            </a:r>
          </a:p>
          <a:p>
            <a:pPr fontAlgn="auto">
              <a:spcAft>
                <a:spcPts val="0"/>
              </a:spcAft>
              <a:defRPr/>
            </a:pPr>
            <a:r>
              <a:rPr lang="en-US" dirty="0" smtClean="0"/>
              <a:t>There are Protection and Advocacy agencies and programs specifically for services related to employment, assistive technology, and voting accessibility, among others. </a:t>
            </a:r>
          </a:p>
          <a:p>
            <a:pPr fontAlgn="auto">
              <a:spcAft>
                <a:spcPts val="0"/>
              </a:spcAft>
              <a:defRPr/>
            </a:pPr>
            <a:r>
              <a:rPr lang="en-US" dirty="0" smtClean="0"/>
              <a:t>Protection and Advocacy agencies advocate for and protect the rights of people with disabilities of all ages around issues such as community integration, accessible housing, transportation, and healthcare.</a:t>
            </a:r>
          </a:p>
        </p:txBody>
      </p:sp>
    </p:spTree>
    <p:extLst>
      <p:ext uri="{BB962C8B-B14F-4D97-AF65-F5344CB8AC3E}">
        <p14:creationId xmlns:p14="http://schemas.microsoft.com/office/powerpoint/2010/main" val="1291585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780241"/>
            <a:ext cx="10515600" cy="910447"/>
          </a:xfrm>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describe the Protection and Advocacy system and how Protection and Advocacy agencies protect and help people served by the No Wrong Door system. You will also be able to name three types of services Protection and Advocacy agencies provide and three advocacy issues they work on.</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Write 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this lesson Person-Centered Counseling (PCC) professionals will learn about the Protection and Advocacy System, Protection and Advocacy agencies, and the programs and services they provide. The Protection and Advocacy System is a federally mandated network of agencies that provide protection and advocacy services for people with disabilities of all ages, including older adults. There is one Protection and Advocacy agency in every state and territory in the US, including a Native American Protection and Advocacy agency.</a:t>
            </a:r>
          </a:p>
        </p:txBody>
      </p:sp>
    </p:spTree>
    <p:extLst>
      <p:ext uri="{BB962C8B-B14F-4D97-AF65-F5344CB8AC3E}">
        <p14:creationId xmlns:p14="http://schemas.microsoft.com/office/powerpoint/2010/main" val="567229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As a PCC professional, you might already engage in some protection and advocacy duties, but keep in mind that for this lesson the term ‘Protection and Advocacy’ refers to this formal and specific system of agencies. Also keep in mind that this system and the agencies that are part of it are different from Adult Protective Services, although you might work with both Adult Protective Services and Protection and Advocacy agencies in your role as a PCC professional. You will learn more about Adult Protective Services in Lesson 5 of this course.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describe the Protection and Advocacy system and how Protection and Advocacy agencies protect and help people served by the No Wrong Door system. You will also be able to name three types of services Protection and Advocacy agencies provide and three advocacy issues they work on.</a:t>
            </a:r>
          </a:p>
        </p:txBody>
      </p:sp>
    </p:spTree>
    <p:extLst>
      <p:ext uri="{BB962C8B-B14F-4D97-AF65-F5344CB8AC3E}">
        <p14:creationId xmlns:p14="http://schemas.microsoft.com/office/powerpoint/2010/main" val="3862174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Protection and Advocacy and No Wrong Door Systems (1/5)</a:t>
            </a:r>
          </a:p>
        </p:txBody>
      </p:sp>
      <p:sp>
        <p:nvSpPr>
          <p:cNvPr id="3" name="Content Placeholder 2"/>
          <p:cNvSpPr>
            <a:spLocks noGrp="1"/>
          </p:cNvSpPr>
          <p:nvPr>
            <p:ph idx="1"/>
          </p:nvPr>
        </p:nvSpPr>
        <p:spPr>
          <a:xfrm>
            <a:off x="838200" y="1848344"/>
            <a:ext cx="10515600" cy="4797425"/>
          </a:xfrm>
        </p:spPr>
        <p:txBody>
          <a:bodyPr rtlCol="0">
            <a:normAutofit/>
          </a:bodyPr>
          <a:lstStyle/>
          <a:p>
            <a:pPr marL="0" indent="0" fontAlgn="auto">
              <a:spcAft>
                <a:spcPts val="0"/>
              </a:spcAft>
              <a:buNone/>
              <a:defRPr/>
            </a:pPr>
            <a:r>
              <a:rPr lang="en-US" dirty="0" smtClean="0"/>
              <a:t>As a Person-Centered Counseling (PCC) professional, it is useful for you to be familiar with the Protection and Advocacy System and to understand what your local Protection and Advocacy agency does. Among other responsibilities, they help advocate for disability rights and community living, so the people you serve may benefit from their services.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Protection and Advocacy and No Wrong Door Systems (2/5)</a:t>
            </a:r>
          </a:p>
        </p:txBody>
      </p:sp>
      <p:sp>
        <p:nvSpPr>
          <p:cNvPr id="3" name="Content Placeholder 2"/>
          <p:cNvSpPr>
            <a:spLocks noGrp="1"/>
          </p:cNvSpPr>
          <p:nvPr>
            <p:ph idx="1"/>
          </p:nvPr>
        </p:nvSpPr>
        <p:spPr>
          <a:xfrm>
            <a:off x="838200" y="1824092"/>
            <a:ext cx="10515600" cy="4797425"/>
          </a:xfrm>
        </p:spPr>
        <p:txBody>
          <a:bodyPr rtlCol="0">
            <a:normAutofit/>
          </a:bodyPr>
          <a:lstStyle/>
          <a:p>
            <a:pPr marL="0" indent="0" fontAlgn="auto">
              <a:spcAft>
                <a:spcPts val="0"/>
              </a:spcAft>
              <a:buNone/>
              <a:defRPr/>
            </a:pPr>
            <a:r>
              <a:rPr lang="en-US" dirty="0" smtClean="0"/>
              <a:t>According to the National Disability Rights Network, a nonprofit membership organization for Protection and Advocacy agencies: “Protection and Advocacy agencies have the authority to provide legal representation and other advocacy services, under all federal and state laws, to all people with disabilities (based on a system of priorities for services). All Protection and Advocacy agencies maintain a presence in facilities that care for people with disabilities, where they monitor, investigate, and attempt to remedy adverse conditions. These agencies also devote considerable resources to ensuring full access to inclusive educational programs, financial entitlements, health care, accessible housing, and productive employment opportunities.”</a:t>
            </a:r>
          </a:p>
        </p:txBody>
      </p:sp>
    </p:spTree>
    <p:extLst>
      <p:ext uri="{BB962C8B-B14F-4D97-AF65-F5344CB8AC3E}">
        <p14:creationId xmlns:p14="http://schemas.microsoft.com/office/powerpoint/2010/main" val="643509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Protection and Advocacy and No Wrong Door Systems (3/5)</a:t>
            </a:r>
          </a:p>
        </p:txBody>
      </p:sp>
      <p:sp>
        <p:nvSpPr>
          <p:cNvPr id="3" name="Content Placeholder 2"/>
          <p:cNvSpPr>
            <a:spLocks noGrp="1"/>
          </p:cNvSpPr>
          <p:nvPr>
            <p:ph idx="1"/>
          </p:nvPr>
        </p:nvSpPr>
        <p:spPr>
          <a:xfrm>
            <a:off x="838200" y="1848343"/>
            <a:ext cx="10515600" cy="4797425"/>
          </a:xfrm>
        </p:spPr>
        <p:txBody>
          <a:bodyPr rtlCol="0">
            <a:normAutofit/>
          </a:bodyPr>
          <a:lstStyle/>
          <a:p>
            <a:pPr marL="0" indent="0" fontAlgn="auto">
              <a:spcAft>
                <a:spcPts val="0"/>
              </a:spcAft>
              <a:buNone/>
              <a:defRPr/>
            </a:pPr>
            <a:r>
              <a:rPr lang="en-US" dirty="0" smtClean="0"/>
              <a:t>There are many programs in the Protection and Advocacy System that may administer services. As a PCC professional, you should familiarize yourself with each of them so that you can coordinate appropriate services as needed. Other agencies include one for people seeking vocational rehabilitation services called Client Assistance Program (CAP).</a:t>
            </a:r>
          </a:p>
        </p:txBody>
      </p:sp>
    </p:spTree>
    <p:extLst>
      <p:ext uri="{BB962C8B-B14F-4D97-AF65-F5344CB8AC3E}">
        <p14:creationId xmlns:p14="http://schemas.microsoft.com/office/powerpoint/2010/main" val="213342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Protection and Advocacy and No Wrong Door Systems (4/5)</a:t>
            </a:r>
          </a:p>
        </p:txBody>
      </p:sp>
      <p:sp>
        <p:nvSpPr>
          <p:cNvPr id="3" name="Content Placeholder 2"/>
          <p:cNvSpPr>
            <a:spLocks noGrp="1"/>
          </p:cNvSpPr>
          <p:nvPr>
            <p:ph idx="1"/>
          </p:nvPr>
        </p:nvSpPr>
        <p:spPr>
          <a:xfrm>
            <a:off x="838200" y="1848343"/>
            <a:ext cx="10515600" cy="4797425"/>
          </a:xfrm>
        </p:spPr>
        <p:txBody>
          <a:bodyPr rtlCol="0">
            <a:normAutofit/>
          </a:bodyPr>
          <a:lstStyle/>
          <a:p>
            <a:pPr marL="0" indent="0" fontAlgn="auto">
              <a:spcAft>
                <a:spcPts val="0"/>
              </a:spcAft>
              <a:buNone/>
              <a:defRPr/>
            </a:pPr>
            <a:r>
              <a:rPr lang="en-US" dirty="0" smtClean="0"/>
              <a:t>There are also separate protection and advocacy programs for the following: </a:t>
            </a:r>
          </a:p>
          <a:p>
            <a:pPr fontAlgn="auto">
              <a:spcBef>
                <a:spcPts val="500"/>
              </a:spcBef>
              <a:spcAft>
                <a:spcPts val="0"/>
              </a:spcAft>
              <a:defRPr/>
            </a:pPr>
            <a:r>
              <a:rPr lang="en-US" sz="2200" dirty="0" smtClean="0"/>
              <a:t>Protection and Advocacy for Individuals with Developmental Disabilities (PADD) </a:t>
            </a:r>
          </a:p>
          <a:p>
            <a:pPr fontAlgn="auto">
              <a:spcBef>
                <a:spcPts val="500"/>
              </a:spcBef>
              <a:spcAft>
                <a:spcPts val="0"/>
              </a:spcAft>
              <a:defRPr/>
            </a:pPr>
            <a:r>
              <a:rPr lang="en-US" sz="2200" dirty="0" smtClean="0"/>
              <a:t>Protection and Advocacy for Individuals with Mental Illness (PAIMI) </a:t>
            </a:r>
          </a:p>
          <a:p>
            <a:pPr fontAlgn="auto">
              <a:spcBef>
                <a:spcPts val="500"/>
              </a:spcBef>
              <a:spcAft>
                <a:spcPts val="0"/>
              </a:spcAft>
              <a:defRPr/>
            </a:pPr>
            <a:r>
              <a:rPr lang="en-US" sz="2200" dirty="0" smtClean="0"/>
              <a:t>Protection and Advocacy for Individual Rights (PAIR) </a:t>
            </a:r>
          </a:p>
          <a:p>
            <a:pPr fontAlgn="auto">
              <a:spcBef>
                <a:spcPts val="500"/>
              </a:spcBef>
              <a:spcAft>
                <a:spcPts val="0"/>
              </a:spcAft>
              <a:defRPr/>
            </a:pPr>
            <a:r>
              <a:rPr lang="en-US" sz="2200" dirty="0" smtClean="0"/>
              <a:t>Protection and Advocacy for Assistive Technology (PAAT) </a:t>
            </a:r>
          </a:p>
          <a:p>
            <a:pPr fontAlgn="auto">
              <a:spcBef>
                <a:spcPts val="500"/>
              </a:spcBef>
              <a:spcAft>
                <a:spcPts val="0"/>
              </a:spcAft>
              <a:defRPr/>
            </a:pPr>
            <a:r>
              <a:rPr lang="en-US" sz="2200" dirty="0" smtClean="0"/>
              <a:t>Protection and Advocacy for Beneficiaries of Social Security (PABSS) </a:t>
            </a:r>
          </a:p>
          <a:p>
            <a:pPr fontAlgn="auto">
              <a:spcBef>
                <a:spcPts val="500"/>
              </a:spcBef>
              <a:spcAft>
                <a:spcPts val="0"/>
              </a:spcAft>
              <a:defRPr/>
            </a:pPr>
            <a:r>
              <a:rPr lang="en-US" sz="2200" dirty="0" smtClean="0"/>
              <a:t>Protection and Advocacy for Individuals with Traumatic Brain Injury (PATBI) </a:t>
            </a:r>
          </a:p>
          <a:p>
            <a:pPr fontAlgn="auto">
              <a:spcBef>
                <a:spcPts val="500"/>
              </a:spcBef>
              <a:spcAft>
                <a:spcPts val="0"/>
              </a:spcAft>
              <a:defRPr/>
            </a:pPr>
            <a:r>
              <a:rPr lang="en-US" sz="2200" dirty="0" smtClean="0"/>
              <a:t>Protection and Advocacy for Voting Accessibility (PAVA)</a:t>
            </a:r>
          </a:p>
        </p:txBody>
      </p:sp>
    </p:spTree>
    <p:extLst>
      <p:ext uri="{BB962C8B-B14F-4D97-AF65-F5344CB8AC3E}">
        <p14:creationId xmlns:p14="http://schemas.microsoft.com/office/powerpoint/2010/main" val="4275604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Order="_x0032_" bookmark="no"/>
  <Shape xmlns="" ID="20jnvu+okcz0cVTq+L/F5RLVhfo=" pdftag="" Order="_x0031_" bookmark="no"/>
  <Shape xmlns="" ID="NIbW+c/ov9J1iAiCPOC6JVLEomw=" pdftag="" Order="_x0032_" bookmark="no"/>
  <Shape xmlns="" ID="x8Y+YE6XBFic4wCNlYIdWiF9Sng=" pdftag="" Order="_x0031_" bookmark="no"/>
  <Shape xmlns="" ID="/n2YQJmv9ITE/ltauEcyk/6AW1w=" pdftag="" Order="_x0032_" bookmark="no"/>
  <Shape xmlns="" ID="eECAQ8dAT/1i3FG+mSrzrtBZr3Y=" pdftag="" Order="_x0031_" bookmark="no"/>
  <Shape xmlns="" ID="HEbBEsLbcBfZXxXFCafZ4jvZ2OA=" pdftag="" Order="_x0032_" bookmark="no"/>
  <Shape xmlns="" ID="OmR8BCIsG8Jleplf6moWfCLO0Dg=" pdftag="" Order="_x0031_" bookmark="no"/>
  <Shape xmlns="" ID="/d1fiARB7U36VJPkWpgVRH2hMmo=" pdftag="" Order="_x0032_" bookmark="no"/>
  <Shape xmlns="" ID="Mz078sTcFYzVfJtnlusloJwN/SM=" pdftag="" Order="_x0031_" bookmark="no"/>
  <Shape xmlns="" ID="U8a2wPA/6FC93xEaviWcsQ3gJ5A=" pdftag="" Order="_x0032_" bookmark="no"/>
  <Shape xmlns="" ID="qJNUhWvxbfEI0P4Whci0VJrcpI0=" pdftag="" Order="_x0031_" bookmark="no"/>
  <Shape xmlns="" ID="9LkwFO8IGZcC9ju2udJYFPDmJG0=" pdftag="" Order="_x0032_" bookmark="no"/>
  <Shape xmlns="" ID="SmPdD4NfjdhWP6po08Zj3ihttb8=" pdftag="" Order="_x0031_" bookmark="no"/>
  <Shape xmlns="" ID="4qSE1lGBNc59gNo66kddu1hp/u8=" pdftag="" Order="_x0032_" bookmark="no"/>
  <Shape xmlns="" ID="2il/UJ8J44GmI+KYPdagVTLEsw8=" pdftag="" Order="_x0031_" bookmark="no"/>
  <Shape xmlns="" ID="46mUCsmC2ceIddlg4znoHxV4jzY=" pdftag="" Order="_x0032_" bookmark="no"/>
  <Shape xmlns="" ID="jvp4LmpfQv6KWuUfyoc4Pf1+u7A=" pdftag="" Order="_x0031_" bookmark="no"/>
  <Shape xmlns="" ID="u8dtD0FypFIthLQwzEGKLKur8cM=" pdftag="" Order="_x0032_" bookmark="no"/>
  <Shape xmlns="" ID="LPchGBzwafkTTXWjECOTY5H3pzA=" pdftag="" Order="_x0031_" bookmark="no"/>
  <Shape xmlns="" ID="YP/ktMJqzJE6z5tkbuxtc4VwpkM=" pdftag="" Order="_x0032_" bookmark="no"/>
  <Shape xmlns="" ID="9OqESmNzq1karIdlYoWTZDjKP0g=" pdftag="" Order="_x0031_" bookmark="no"/>
  <Shape xmlns="" ID="DzGmM5c2+5n1oU4yL529IC6ArRs=" pdftag="" Order="_x0032_" bookmark="no"/>
  <Shape xmlns="" ID="Pb3DTgzuNeg7voZG+nGuUm01k3Q=" pdftag="" Order="_x0031_" bookmark="no"/>
  <Shape xmlns="" ID="Vo7SBRrC9e9GwTAA9h74kY9R73g=" pdftag="" Order="_x0032_" bookmark="no"/>
  <Shape xmlns="" ID="EOtMrn0O0kcXZM9t+SDj/2hNV5c=" pdftag="" Order="_x0031_" bookmark="no"/>
  <Shape xmlns="" ID="dNZPbQ51aC2hg7/2+TlNtD0IfVE=" pdftag="" Order="_x0032_" bookmark="no"/>
  <Shape xmlns="" ID="8afDNNdT7zAmFaSrBADyhq0rfgk=" pdftag="" Order="_x0031_" bookmark="no"/>
  <Shape xmlns="" ID="0feKAQxuBQMZ+QiW4uszK2TBT3c=" pdftag="" Order="_x0032_" bookmark="no"/>
  <Shape xmlns="" ID="VnxB7a+MEpZwT4KBdBPJyGuMYcc=" pdftag="" Order="_x0031_" bookmark="no"/>
  <Shape xmlns="" ID="BGYyUYTJdBQZnBaka+O7w6m4coY=" pdftag="" Order="_x0032_" bookmark="no"/>
  <Shape xmlns="" ID="YCgfd3svOtTcnLo6YDfBLLvtfz4=" pdftag="" Order="_x0031_" bookmark="no"/>
  <Shape xmlns="" ID="do9qtI9ZPMhZ9vHd4p8w9s1GT4c=" pdftag="" Order="_x0032_" bookmark="no"/>
  <Shape xmlns="" ID="iuuRm6lfl//1qR3Vl519Cal3EK0=" pdftag="" Order="_x0031_" bookmark="no"/>
  <Shape xmlns="" ID="jlwamLhkzhHa4LHiVFJ7/4VqySI=" pdftag="" Order="_x0032_" bookmark="no"/>
  <Shape xmlns="" ID="t8h0u1Hpb1NNQZwatULeFYnLNuA=" pdftag="" Order="_x0031_" bookmark="no"/>
  <Shape xmlns="" ID="TNT2hIhgL4/ZVi0s+LLh/UxYslo=" pdftag="" Order="_x0032_" bookmark="no"/>
  <Shape xmlns="" ID="+9XIO7mqPhFxLzZ6/4QZ2x8Q31o=" pdftag="" Order="_x0031_" bookmark="no"/>
  <Shape xmlns="" ID="TffGB7+12vdNmS3SGUA0cs/p56Y=" pdftag="" Order="_x0032_" bookmark="no"/>
  <Shape xmlns="" ID="dHJev87sUvSF1O/NEacj8LHkjV0=" pdftag="" Order="_x0031_" bookmark="no"/>
  <Shape xmlns="" ID="R8hLIJnu+YV55KYNiowh9JccX6Y=" pdftag="" Order="_x0032_" bookmark="no"/>
  <Shape xmlns="" ID="Ld6PJc5GX8U3wvVXD97chMS9SWg=" pdftag="" Order="_x0031_" bookmark="no"/>
  <Shape xmlns="" ID="sL30p3/FZKiiRRbmCiRqPy0MK0o=" pdftag="" Order="_x0032_" bookmark="no"/>
  <Shape xmlns="" ID="rqXj9hXygM1FJFbyke/R1Bas0t0=" pdftag="" Order="_x0031_" bookmark="no"/>
  <Shape xmlns="" ID="QUtpQMdmTAtTY/Vkczybily45aQ=" pdftag="" Order="_x0032_" bookmark="no"/>
  <Shape xmlns="" ID="h0XEBl4FBP2gfXK2nxVzqUxVzOo=" pdftag="" Order="_x0031_" bookmark="no"/>
  <Shape xmlns="" ID="vPiGwEv1vQHvqBWh3kmmWwuFbJw=" pdftag="" Order="_x0032_" bookmark="no"/>
  <Shape xmlns="" ID="LwQOkvnVj3R/z4YJ0BsDrXzDn1M=" pdftag="" Order="_x0031_" bookmark="no"/>
  <Shape xmlns="" ID="gzjgmNd2niXWjcl3kY5iKkPMSPk=" pdftag="" Order="_x0032_" bookmark="no"/>
  <Shape xmlns="" ID="bJHGfDa+MO7DYeD3RVARA8Cln+0=" pdftag="" Order="_x0033_" bookmark="no"/>
  <HyperLink xmlns="" ID="lKC7AsQR2LnfutCAY//hkJepCKA=83829789537.85_233.75" plainAltText="NoWrongDoor_x0040_acl.hhs.gov" language="" Lang=""/>
  <HyperLink xmlns="" ID="9LkwFO8IGZcC9ju2udJYFPDmJG0=-173045948373.2_200.9788" plainAltText="http:_x002F__x002F_www.ndrn.org_x002F_en_x002F_about_x002F_paacap-network.html" Lang=""/>
  <HyperLink xmlns="" ID="9LkwFO8IGZcC9ju2udJYFPDmJG0=-48613162573.2_314.6588" plainAltText="http:_x002F__x002F_www.ndrn.org_x002F_en_x002F_ndrn-member-agencies.html" Lang=""/>
  <HyperLink xmlns="" ID="dNZPbQ51aC2hg7/2+TlNtD0IfVE=508782613508.66_328.67" plainAltText="http:_x002F__x002F_www.ndrn.org_x002F_en_x002F_issues.html" Lang=""/>
  <HyperLink xmlns="" ID="QUtpQMdmTAtTY/Vkczybily45aQ=1208641402392.65_416.55" plainAltText="http:_x002F__x002F_www.access-board.gov_x002F_guidelines-and-"/>
  <HyperLink xmlns="" ID="QUtpQMdmTAtTY/Vkczybily45aQ=207475878773.2_442.47" plainAltText="standards_x002F_transportation"/>
  <HyperLink xmlns="" ID="QUtpQMdmTAtTY/Vkczybily45aQ=118727644473.2_442.47" plainAltText="http:_x002F__x002F_www.access-board.gov_x002F_guidelines-and-standards_x002F_transportation" Lang=""/>
</PAW>
</file>

<file path=customXml/itemProps1.xml><?xml version="1.0" encoding="utf-8"?>
<ds:datastoreItem xmlns:ds="http://schemas.openxmlformats.org/officeDocument/2006/customXml" ds:itemID="{BB909DD5-900A-4766-8324-EC52DFE1F3AD}">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56</TotalTime>
  <Words>3043</Words>
  <Application>Microsoft Office PowerPoint</Application>
  <PresentationFormat>Widescreen</PresentationFormat>
  <Paragraphs>141</Paragraphs>
  <Slides>28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(1/3)</vt:lpstr>
      <vt:lpstr>Welcome! (2/3)</vt:lpstr>
      <vt:lpstr>Welcome! (3/3)</vt:lpstr>
      <vt:lpstr>The Protection and Advocacy and No Wrong Door Systems (1/5)</vt:lpstr>
      <vt:lpstr>The Protection and Advocacy and No Wrong Door Systems (2/5)</vt:lpstr>
      <vt:lpstr>The Protection and Advocacy and No Wrong Door Systems (3/5)</vt:lpstr>
      <vt:lpstr>The Protection and Advocacy and No Wrong Door Systems (4/5)</vt:lpstr>
      <vt:lpstr>The Protection and Advocacy and No Wrong Door Systems (5/5)</vt:lpstr>
      <vt:lpstr>Protection and Advocacy Services (1/4)</vt:lpstr>
      <vt:lpstr>Protection and Advocacy Services (2/4)</vt:lpstr>
      <vt:lpstr>Protection and Advocacy Services (3/4) </vt:lpstr>
      <vt:lpstr>Protection and Advocacy Services (4/4) </vt:lpstr>
      <vt:lpstr>Protection and Advocacy Issues (1/3)</vt:lpstr>
      <vt:lpstr>Protection and Advocacy Issues (2/3)</vt:lpstr>
      <vt:lpstr>Protection and Advocacy Issues (3/3)</vt:lpstr>
      <vt:lpstr>Contacting a Protection and Advocacy Agency </vt:lpstr>
      <vt:lpstr>Community Integration (1/2)</vt:lpstr>
      <vt:lpstr>Community Integration (2/2)</vt:lpstr>
      <vt:lpstr>Community Living and Choice (1/2) </vt:lpstr>
      <vt:lpstr>Community Living and Choice (2/2) </vt:lpstr>
      <vt:lpstr>Accessible Housing in the Community (1/2)</vt:lpstr>
      <vt:lpstr>Accessible Housing in the Community (2/2)</vt:lpstr>
      <vt:lpstr>Accessible Public Transportation and Paratransit (1/2)</vt:lpstr>
      <vt:lpstr>Accessible Public Transportation and Paratransit (2/2)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The Protection and Advocacy System</dc:title>
  <dc:subject>Person-Centered Counseling (PCC) Training Program</dc:subject>
  <dc:creator>Administration for Community Living (ACL)</dc:creator>
  <cp:keywords>P&amp;A; PCC; NWD; no wrong door; person-centered; training</cp:keywords>
  <cp:lastModifiedBy>Chang, Rebecca</cp:lastModifiedBy>
  <cp:revision>12</cp:revision>
  <dcterms:created xsi:type="dcterms:W3CDTF">2019-09-12T14:13:28Z</dcterms:created>
  <dcterms:modified xsi:type="dcterms:W3CDTF">2019-12-24T16:17:16Z</dcterms:modified>
</cp:coreProperties>
</file>