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6"/>
  </p:notesMasterIdLst>
  <p:sldIdLst>
    <p:sldId id="256" r:id="rId3"/>
    <p:sldId id="281" r:id="rId4"/>
    <p:sldId id="257" r:id="rId5"/>
    <p:sldId id="268" r:id="rId6"/>
    <p:sldId id="258" r:id="rId7"/>
    <p:sldId id="269" r:id="rId8"/>
    <p:sldId id="270" r:id="rId9"/>
    <p:sldId id="259" r:id="rId10"/>
    <p:sldId id="271" r:id="rId11"/>
    <p:sldId id="272" r:id="rId12"/>
    <p:sldId id="273" r:id="rId13"/>
    <p:sldId id="260" r:id="rId14"/>
    <p:sldId id="261" r:id="rId15"/>
    <p:sldId id="274" r:id="rId16"/>
    <p:sldId id="275" r:id="rId17"/>
    <p:sldId id="276" r:id="rId18"/>
    <p:sldId id="263" r:id="rId19"/>
    <p:sldId id="264" r:id="rId20"/>
    <p:sldId id="277" r:id="rId21"/>
    <p:sldId id="278" r:id="rId22"/>
    <p:sldId id="265" r:id="rId23"/>
    <p:sldId id="267" r:id="rId24"/>
    <p:sldId id="279" r:id="rId25"/>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78319" autoAdjust="0"/>
  </p:normalViewPr>
  <p:slideViewPr>
    <p:cSldViewPr snapToGrid="0">
      <p:cViewPr varScale="1">
        <p:scale>
          <a:sx n="42" d="100"/>
          <a:sy n="42"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6E452DB8-53CA-4CF2-8AE5-DB25BC2DAD88}"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D0310D83-0FA9-4766-888C-BE9210366561}" type="slidenum">
              <a:rPr lang="en-US"/>
              <a:pPr>
                <a:defRPr/>
              </a:pPr>
              <a:t>‹#›</a:t>
            </a:fld>
            <a:endParaRPr lang="en-US"/>
          </a:p>
        </p:txBody>
      </p:sp>
    </p:spTree>
    <p:extLst>
      <p:ext uri="{BB962C8B-B14F-4D97-AF65-F5344CB8AC3E}">
        <p14:creationId xmlns:p14="http://schemas.microsoft.com/office/powerpoint/2010/main" val="344223711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Working with Diverse Populations. This lesson is part of the course Who We Serve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BD4533C-81E1-4053-AFB1-7624BAA62C8F}"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1360640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7655A15-525D-4FEA-A795-51432C7F540F}"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2535361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The practice of cultural humility is another way that Person-Centered Counseling professionals can work towards becoming more responsive to and culturally supportive of different groups of people. Cultural humility entails lifelong self-evaluation to increase awareness of your biases. It also entails working towards fixing power imbalances. It aspires toward care and advocacy that extends beyond the individual to the community.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D4FA037-5640-4BA8-A6C9-C4065825FF72}"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512485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D4FA037-5640-4BA8-A6C9-C4065825FF72}"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343293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D4FA037-5640-4BA8-A6C9-C4065825FF72}"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9463109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Cultural reciprocity is the process of becoming aware of and understanding the subtle, deep-seated values in our professional beliefs and practice. Doing so allows us to explain them to families from culturally and linguistically diverse backgrounds who might not share these same values. Cultural reciprocity also asks Person-Centered Counseling professionals to question why particular recommendations and services are offered to a person seeking services. Cultural reciprocity can help bridge social and cultural gaps between the Person-Centered Counseling professional and the person being served.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9FAA939-BA78-455A-9C34-04FA757AADB8}"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2706363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9FAA939-BA78-455A-9C34-04FA757AADB8}"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126908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i="0" dirty="0" smtClean="0"/>
              <a:t>Original</a:t>
            </a:r>
            <a:r>
              <a:rPr lang="en-US" altLang="en-US" i="0" baseline="0" dirty="0" smtClean="0"/>
              <a:t> narration text:</a:t>
            </a:r>
            <a:endParaRPr lang="en-US" altLang="en-US" i="0" dirty="0" smtClean="0"/>
          </a:p>
          <a:p>
            <a:pPr>
              <a:spcBef>
                <a:spcPct val="0"/>
              </a:spcBef>
            </a:pPr>
            <a:r>
              <a:rPr lang="en-US" altLang="en-US" i="1" dirty="0" smtClean="0"/>
              <a:t>The process of cultural reciprocity can help Person-Centered Counseling professionals serve diverse populations more effectively by trying to get a better understanding of culturally diverse backgrounds. There are four steps to utilizing cultural reciprocity: 1. Stop and identify self. 2. Take time to gather and learn. 3. Exchange views with respect. 4. Participate and collaborate.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B1E5D2-7296-47C1-889A-8F1D10E0DCBE}"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40123935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B1E5D2-7296-47C1-889A-8F1D10E0DCBE}"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1921211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3B1E5D2-7296-47C1-889A-8F1D10E0DCBE}"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9170591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There are several benefits to using cultural reciprocity effectively in your work as a Person-Centered Counseling professional. They include </a:t>
            </a:r>
            <a:r>
              <a:rPr lang="en-US" altLang="en-US" i="1" dirty="0" err="1" smtClean="0"/>
              <a:t>selfawareness</a:t>
            </a:r>
            <a:r>
              <a:rPr lang="en-US" altLang="en-US" i="1" dirty="0" smtClean="0"/>
              <a:t> and acknowledgment of differences. Another benefit is universal applicability, which avoids stereotypical solutions and empowers both the Person-Centered Counseling professional and the person being served.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DCF21D2-D003-4DD9-B211-70E7FAED8A27}"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3570952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BD4533C-81E1-4053-AFB1-7624BAA62C8F}"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635781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p>
          <a:p>
            <a:pPr>
              <a:spcBef>
                <a:spcPct val="0"/>
              </a:spcBef>
            </a:pPr>
            <a:r>
              <a:rPr lang="en-US" altLang="en-US" i="1" dirty="0" smtClean="0"/>
              <a:t>Congratulations! You have now finished the lesson. Let’s take a few moments to review the key ideas and learning objectives. Culture is more than just race or ethnicity. It includes shared knowledge, beliefs, values, attitudes, rules of behavior, language, skills, and worldview. Cultural assumptions can lead to stereotypes and cultural biases, which can have a negative impact on the work you do in the No Wrong Door system. Therefore, it’s important to be aware of these assumptions so that you can become more culturally sensitive in your work. One way to do this is through the process of cultural reciprocity.</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DFF7CD5-58D1-4C2C-BEF0-0ED355AA52BD}"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3773421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DFF7CD5-58D1-4C2C-BEF0-0ED355AA52BD}"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3583994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In your work as a Person-Centered Counseling professional, it’s important to use person-centered thinking skills so that you can see everyone you work with as the unique and diverse people they are. Diversity can be seen in groups of people, where there are such differences as age, type of disability, race, culture, beliefs, background, and experiences. Culture is the way of life of a particular social group, nation, or people. That includes shared knowledge, beliefs, values, attitudes, rules of behavior, language, skills, and worldview. Culture can be an expansive notion, constantly changing and expressed in many different ways.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8792AAF-9FDF-4877-BF4C-6810A10A11A0}"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3461948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8792AAF-9FDF-4877-BF4C-6810A10A11A0}"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814454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8792AAF-9FDF-4877-BF4C-6810A10A11A0}"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286872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text narration:</a:t>
            </a:r>
          </a:p>
          <a:p>
            <a:pPr>
              <a:spcBef>
                <a:spcPct val="0"/>
              </a:spcBef>
            </a:pPr>
            <a:r>
              <a:rPr lang="en-US" altLang="en-US" i="1" dirty="0" smtClean="0"/>
              <a:t>Everyone makes cultural assumptions and generalizations whether they are aware of it or not. These cultural assumptions can lead to stereotypes and cultural biases, which can have a negative impact on the work you do in the No Wrong Door system. Therefore, it’s important to try to understand the impact of these assumptions to help you become more culturally aware and sensitive in your work.</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F7994FE-A251-4270-81D9-11D38A61AE69}"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795718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F7994FE-A251-4270-81D9-11D38A61AE69}"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2533355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F7994FE-A251-4270-81D9-11D38A61AE69}"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269416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Cultural competence is being knowledgeable, appreciative, and sensitive to a group's beliefs. That includes their values, traditions, expressions, ethnicity, culture, and race. In the No Wrong Door system, you will be working with diverse individuals from many different backgrounds. It’s important to try to be knowledgeable about their cultures and respectful and sensitive to their perspectives and life circumstances.</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7655A15-525D-4FEA-A795-51432C7F540F}"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698774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37548480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650671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416242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01463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14992138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4069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964775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663828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487526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266054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486304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5857946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archive.brookespublishing.com/author-interviews/kalyanpur-72315-interview.ht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Who We Serve</a:t>
            </a:r>
          </a:p>
        </p:txBody>
      </p:sp>
      <p:sp>
        <p:nvSpPr>
          <p:cNvPr id="3075" name="Subtitle 2"/>
          <p:cNvSpPr>
            <a:spLocks noGrp="1"/>
          </p:cNvSpPr>
          <p:nvPr>
            <p:ph type="subTitle" idx="1"/>
          </p:nvPr>
        </p:nvSpPr>
        <p:spPr/>
        <p:txBody>
          <a:bodyPr/>
          <a:lstStyle/>
          <a:p>
            <a:r>
              <a:rPr lang="en-US" altLang="en-US" smtClean="0"/>
              <a:t>2 Working with Diverse Populations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Assumptions and Biases (3/3)</a:t>
            </a:r>
          </a:p>
        </p:txBody>
      </p:sp>
      <p:sp>
        <p:nvSpPr>
          <p:cNvPr id="3" name="Content Placeholder 2"/>
          <p:cNvSpPr>
            <a:spLocks noGrp="1"/>
          </p:cNvSpPr>
          <p:nvPr>
            <p:ph idx="1"/>
          </p:nvPr>
        </p:nvSpPr>
        <p:spPr>
          <a:xfrm>
            <a:off x="838200" y="1825625"/>
            <a:ext cx="10515600" cy="5032375"/>
          </a:xfrm>
        </p:spPr>
        <p:txBody>
          <a:bodyPr rtlCol="0">
            <a:normAutofit/>
          </a:bodyPr>
          <a:lstStyle/>
          <a:p>
            <a:pPr fontAlgn="auto">
              <a:spcAft>
                <a:spcPts val="0"/>
              </a:spcAft>
              <a:defRPr/>
            </a:pPr>
            <a:r>
              <a:rPr lang="en-US" sz="2200" dirty="0" smtClean="0"/>
              <a:t>Lead to discriminatory actions, beliefs, and practices. These may be subtle or overt, but they can result in conflict with the person being served and a failure to serve them adequately and equitably. </a:t>
            </a:r>
          </a:p>
          <a:p>
            <a:pPr fontAlgn="auto">
              <a:spcAft>
                <a:spcPts val="0"/>
              </a:spcAft>
              <a:defRPr/>
            </a:pPr>
            <a:r>
              <a:rPr lang="en-US" sz="2200" dirty="0" smtClean="0"/>
              <a:t>Lead to systemic discrimination in the form of organizational processes, policies, or decision-making that excludes and marginalizes certain groups. </a:t>
            </a:r>
          </a:p>
          <a:p>
            <a:pPr marL="0" indent="0" fontAlgn="auto">
              <a:spcAft>
                <a:spcPts val="0"/>
              </a:spcAft>
              <a:buNone/>
              <a:defRPr/>
            </a:pPr>
            <a:r>
              <a:rPr lang="en-US" sz="2400" dirty="0" smtClean="0"/>
              <a:t>As a PCC professional, any biases you have can also negatively affect how you interact and communicate. There are implicit and explicit biases. </a:t>
            </a:r>
          </a:p>
        </p:txBody>
      </p:sp>
    </p:spTree>
    <p:extLst>
      <p:ext uri="{BB962C8B-B14F-4D97-AF65-F5344CB8AC3E}">
        <p14:creationId xmlns:p14="http://schemas.microsoft.com/office/powerpoint/2010/main" val="1032089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Cultural Competence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Cultural competence is being knowledgeable, appreciative, and sensitive to a group's beliefs, values, traditions, expressions, ethnicity, culture, and race. In the No Wrong Door (NWD) system, you will be working with diverse individuals from many different backgrounds. It’s important to try to be knowledgeable about their cultures and respectful and sensitive to their perspectives and life circumstances. </a:t>
            </a:r>
          </a:p>
        </p:txBody>
      </p:sp>
    </p:spTree>
    <p:extLst>
      <p:ext uri="{BB962C8B-B14F-4D97-AF65-F5344CB8AC3E}">
        <p14:creationId xmlns:p14="http://schemas.microsoft.com/office/powerpoint/2010/main" val="1203233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Cultural Competence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Keep in mind that no one can become an expert in all cultures. Becoming culturally competent is an ongoing process that you can practice. As a Person-Centered Counseling (PCC) professional, it will help you work with all the different groups of people seeking services and supports through the NWD system.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Cultural Humility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As you have just learned, cultural competence begins with knowledge and understanding. Cultural competence also involves knowing how to use that knowledge to change behavior and attitudes. The practice of cultural humility is another way that Person-Centered Counseling (PCC) professionals can work towards becoming more responsive to and culturally supportive of different groups of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Cultural Humility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According to </a:t>
            </a:r>
            <a:r>
              <a:rPr lang="en-US" sz="2400" dirty="0" err="1" smtClean="0"/>
              <a:t>Tervalon</a:t>
            </a:r>
            <a:r>
              <a:rPr lang="en-US" sz="2400" dirty="0" smtClean="0"/>
              <a:t> and Murray-Garcia (1998), cultural humility involves constant self-evaluation and self-reflection to help increase awareness of your biases. This includes practicing humility. That means not only knowing that there is much to be learned from others, but also being open to learning from them. Another feature of cultural humility is working to fix the power imbalances that exist between people. As a PCC professional, part of your job is recognizing that the people you are working with are the experts on their own lives. They understand their own strengths and needs. Although you will have knowledge and expertise in areas they will not, it’s just as important for you to learn from them. You can work together to minimize power imbalances.</a:t>
            </a:r>
          </a:p>
        </p:txBody>
      </p:sp>
    </p:spTree>
    <p:extLst>
      <p:ext uri="{BB962C8B-B14F-4D97-AF65-F5344CB8AC3E}">
        <p14:creationId xmlns:p14="http://schemas.microsoft.com/office/powerpoint/2010/main" val="2382062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Cultural Humility (3/3)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Lastly, cultural humility aspires towards assistance and advocacy that extends beyond the individual to the community (</a:t>
            </a:r>
            <a:r>
              <a:rPr lang="en-US" sz="2400" dirty="0" err="1" smtClean="0"/>
              <a:t>Tervalon</a:t>
            </a:r>
            <a:r>
              <a:rPr lang="en-US" sz="2400" dirty="0" smtClean="0"/>
              <a:t> &amp; Murray-Garcia, 1998). Biases and power imbalances also have to be addressed at the larger community or organizational levels. Part of cultural humility is knowing that you can learn from the strengths of any community and its members. </a:t>
            </a:r>
          </a:p>
        </p:txBody>
      </p:sp>
    </p:spTree>
    <p:extLst>
      <p:ext uri="{BB962C8B-B14F-4D97-AF65-F5344CB8AC3E}">
        <p14:creationId xmlns:p14="http://schemas.microsoft.com/office/powerpoint/2010/main" val="82489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Cultural Reciprocity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In 2012, Beth Harry and Maya </a:t>
            </a:r>
            <a:r>
              <a:rPr lang="en-US" sz="2400" dirty="0" err="1" smtClean="0"/>
              <a:t>Kalyanpur</a:t>
            </a:r>
            <a:r>
              <a:rPr lang="en-US" sz="2400" dirty="0" smtClean="0"/>
              <a:t>, both professors of special education, published Cultural Reciprocity in Special Education: Building Family–Professional Relationships. In this book, they outlined the concept of cultural reciprocity. In a recent interview, they described cultural reciprocity as</a:t>
            </a:r>
            <a:r>
              <a:rPr lang="en-US" sz="2400" dirty="0"/>
              <a:t> </a:t>
            </a:r>
            <a:r>
              <a:rPr lang="en-US" sz="2400" dirty="0" smtClean="0"/>
              <a:t>“…the process of becoming aware and understanding these subtle, deep-seated values in our professional beliefs and practice so that we can explain them to families from culturally and linguistically diverse backgrounds who might not share these same values…. It not only helps us as professionals to identify our values and differences in families' values, it also helps families to understand these differences and make informed decisions.”</a:t>
            </a:r>
          </a:p>
        </p:txBody>
      </p:sp>
    </p:spTree>
    <p:extLst>
      <p:ext uri="{BB962C8B-B14F-4D97-AF65-F5344CB8AC3E}">
        <p14:creationId xmlns:p14="http://schemas.microsoft.com/office/powerpoint/2010/main" val="601708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Cultural Reciprocity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Cultural reciprocity is a two-way process. Practicing cultural reciprocity means that Person-Centered Counseling (PCC) professionals question why a particular recommendation or service was offered to a person seeking services in the NWD system. Reflecting on your cultural assumptions can help you realize there are multiple viewpoints and ways of accomplishing a goal. Cultural reciprocity can help bridge social and cultural gaps between the PCC professional and the person being served. </a:t>
            </a:r>
          </a:p>
          <a:p>
            <a:pPr marL="0" indent="0" fontAlgn="auto">
              <a:lnSpc>
                <a:spcPct val="100000"/>
              </a:lnSpc>
              <a:spcAft>
                <a:spcPts val="0"/>
              </a:spcAft>
              <a:buNone/>
              <a:defRPr/>
            </a:pPr>
            <a:r>
              <a:rPr lang="en-US" sz="2400" dirty="0" smtClean="0"/>
              <a:t>To learn more, go to this interview with Harry and </a:t>
            </a:r>
            <a:r>
              <a:rPr lang="en-US" sz="2400" dirty="0" err="1" smtClean="0"/>
              <a:t>Kalyanpur</a:t>
            </a:r>
            <a:r>
              <a:rPr lang="en-US" sz="2400" dirty="0" smtClean="0"/>
              <a:t>: </a:t>
            </a:r>
            <a:endParaRPr lang="en-US" sz="2400" dirty="0" smtClean="0"/>
          </a:p>
          <a:p>
            <a:pPr marL="0" indent="0" fontAlgn="auto">
              <a:lnSpc>
                <a:spcPct val="100000"/>
              </a:lnSpc>
              <a:spcAft>
                <a:spcPts val="0"/>
              </a:spcAft>
              <a:buNone/>
              <a:defRPr/>
            </a:pPr>
            <a:r>
              <a:rPr lang="en-US" sz="2400" dirty="0" smtClean="0">
                <a:hlinkClick r:id="rId3"/>
              </a:rPr>
              <a:t>http</a:t>
            </a:r>
            <a:r>
              <a:rPr lang="en-US" sz="2400" dirty="0" smtClean="0">
                <a:hlinkClick r:id="rId3"/>
              </a:rPr>
              <a:t>://</a:t>
            </a:r>
            <a:r>
              <a:rPr lang="en-US" sz="2400" dirty="0" smtClean="0">
                <a:hlinkClick r:id="rId3"/>
              </a:rPr>
              <a:t>archive.brookespublishing.com/author-interviews/kalyanpur-72315-interview.htm</a:t>
            </a:r>
            <a:endParaRPr lang="en-US" sz="24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Four Steps to Cultural Reciprocity (1/3)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sz="2400" dirty="0" smtClean="0"/>
              <a:t>Everyone brings their own sets of beliefs, values, and cultural assumptions to the table. That includes the Person-Centered Counseling (PCC) professional and the people who come to the No Wrong Door (NWD) system seeking services. The process of cultural reciprocity can help you meet the needs of diverse populations more effectively by cultivating a better understanding of culturally diverse backgrounds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Four Steps to Cultural Reciprocity (2/3)</a:t>
            </a:r>
          </a:p>
        </p:txBody>
      </p:sp>
      <p:sp>
        <p:nvSpPr>
          <p:cNvPr id="3" name="Content Placeholder 2"/>
          <p:cNvSpPr>
            <a:spLocks noGrp="1"/>
          </p:cNvSpPr>
          <p:nvPr>
            <p:ph idx="1"/>
          </p:nvPr>
        </p:nvSpPr>
        <p:spPr>
          <a:xfrm>
            <a:off x="838200" y="1690688"/>
            <a:ext cx="10515600" cy="5032375"/>
          </a:xfrm>
        </p:spPr>
        <p:txBody>
          <a:bodyPr rtlCol="0">
            <a:normAutofit/>
          </a:bodyPr>
          <a:lstStyle/>
          <a:p>
            <a:pPr marL="0" indent="0" fontAlgn="auto">
              <a:lnSpc>
                <a:spcPct val="100000"/>
              </a:lnSpc>
              <a:spcAft>
                <a:spcPts val="0"/>
              </a:spcAft>
              <a:buNone/>
              <a:defRPr/>
            </a:pPr>
            <a:r>
              <a:rPr lang="en-US" sz="2400" dirty="0" smtClean="0"/>
              <a:t>Here are four steps you can follow to use cultural reciprocity in the NWD system: </a:t>
            </a:r>
          </a:p>
          <a:p>
            <a:pPr marL="514350" indent="-514350" fontAlgn="auto">
              <a:spcBef>
                <a:spcPts val="500"/>
              </a:spcBef>
              <a:spcAft>
                <a:spcPts val="0"/>
              </a:spcAft>
              <a:buFont typeface="+mj-lt"/>
              <a:buAutoNum type="arabicPeriod"/>
              <a:defRPr/>
            </a:pPr>
            <a:r>
              <a:rPr lang="en-US" sz="2200" dirty="0" smtClean="0"/>
              <a:t>Stop and identify self: The PCC professional identifies the cultural assumptions they have that may inform the interactions with the person being served.</a:t>
            </a:r>
          </a:p>
          <a:p>
            <a:pPr marL="514350" indent="-514350" fontAlgn="auto">
              <a:spcBef>
                <a:spcPts val="500"/>
              </a:spcBef>
              <a:spcAft>
                <a:spcPts val="0"/>
              </a:spcAft>
              <a:buFont typeface="+mj-lt"/>
              <a:buAutoNum type="arabicPeriod"/>
              <a:defRPr/>
            </a:pPr>
            <a:r>
              <a:rPr lang="en-US" sz="2200" dirty="0" smtClean="0"/>
              <a:t>Take time to gather and learn: The PCC professional explores how the person being served understands and views the concepts and issues raised during their interactions.</a:t>
            </a:r>
          </a:p>
          <a:p>
            <a:pPr marL="514350" indent="-514350" fontAlgn="auto">
              <a:spcBef>
                <a:spcPts val="500"/>
              </a:spcBef>
              <a:spcAft>
                <a:spcPts val="0"/>
              </a:spcAft>
              <a:buFont typeface="+mj-lt"/>
              <a:buAutoNum type="arabicPeriod"/>
              <a:defRPr/>
            </a:pPr>
            <a:r>
              <a:rPr lang="en-US" sz="2200" dirty="0" smtClean="0"/>
              <a:t>Exchange views with respect: The PCC professional acknowledges their cultural assumptions with the person being served. That starts a dialogue on both differences and possible commonalities, helping the person understand the cultural basis for person-centered thinking and planning.</a:t>
            </a:r>
          </a:p>
          <a:p>
            <a:pPr marL="514350" indent="-514350" fontAlgn="auto">
              <a:spcBef>
                <a:spcPts val="500"/>
              </a:spcBef>
              <a:spcAft>
                <a:spcPts val="0"/>
              </a:spcAft>
              <a:buFont typeface="+mj-lt"/>
              <a:buAutoNum type="arabicPeriod"/>
              <a:defRPr/>
            </a:pPr>
            <a:r>
              <a:rPr lang="en-US" sz="2200" dirty="0" smtClean="0"/>
              <a:t>Participate and collaborate: The PCC professional and the person being served reach an agreement on goals and recommendations that are appropriate and culturally sensitive for the person.</a:t>
            </a:r>
          </a:p>
        </p:txBody>
      </p:sp>
    </p:spTree>
    <p:extLst>
      <p:ext uri="{BB962C8B-B14F-4D97-AF65-F5344CB8AC3E}">
        <p14:creationId xmlns:p14="http://schemas.microsoft.com/office/powerpoint/2010/main" val="3418015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3255412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Four Steps to Cultural Reciprocity (3/3)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sz="2400" dirty="0" smtClean="0"/>
              <a:t>The process of cultural reciprocity can incorporate some of the practices involved in both cultural competency and cultural humility. The focus of cultural reciprocity is to make sure the person seeking services is able to express themselves. This is important even if their goals, needs, and desires are different from the concepts and approaches used in the NWD system. This may require additional time, patience, understanding, openness, and mutual respect from both the PCC professional and the person. It’s worth the time because it leads to more effective communication and services. </a:t>
            </a:r>
          </a:p>
        </p:txBody>
      </p:sp>
    </p:spTree>
    <p:extLst>
      <p:ext uri="{BB962C8B-B14F-4D97-AF65-F5344CB8AC3E}">
        <p14:creationId xmlns:p14="http://schemas.microsoft.com/office/powerpoint/2010/main" val="24752530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Benefits of Cultural Reciprocity</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There are several beneficial outcomes to effectively using cultural reciprocity in your work as a Person-Centered Counseling (PCC) professional. Cultural reciprocity goes beyond awareness of others’ differences, to awareness of your own culture and differences. It also helps you become aware of the more subtle kinds of differences that might not be immediately obvious or visible. Cultural reciprocity also has universal applicability, which means that it can be used in any situation where people are communicating and working together. It avoids stereotypical solutions, since each person is seen in the context of their unique wants, needs, and lived experiences. Lastly, cultural reciprocity ensures that both the person and the PCC professional are empowered. It ensures that everyone involved gains more knowledge and understanding of themselves and each other.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a:xfrm>
            <a:off x="838200" y="1825625"/>
            <a:ext cx="10515600" cy="4911725"/>
          </a:xfrm>
        </p:spPr>
        <p:txBody>
          <a:bodyPr rtlCol="0">
            <a:normAutofit/>
          </a:bodyPr>
          <a:lstStyle/>
          <a:p>
            <a:pPr fontAlgn="auto">
              <a:lnSpc>
                <a:spcPct val="100000"/>
              </a:lnSpc>
              <a:spcAft>
                <a:spcPts val="0"/>
              </a:spcAft>
              <a:defRPr/>
            </a:pPr>
            <a:r>
              <a:rPr lang="en-US" sz="2400" dirty="0" smtClean="0"/>
              <a:t>Long-term services and supports provided through the No Wrong Door (NWD) system should reflect the diversity of the people seeking services so that what’s important to them and for them can be addressed in a meaningful way. </a:t>
            </a:r>
          </a:p>
          <a:p>
            <a:pPr fontAlgn="auto">
              <a:lnSpc>
                <a:spcPct val="100000"/>
              </a:lnSpc>
              <a:spcAft>
                <a:spcPts val="0"/>
              </a:spcAft>
              <a:defRPr/>
            </a:pPr>
            <a:r>
              <a:rPr lang="en-US" sz="2400" dirty="0" smtClean="0"/>
              <a:t>Cultural assumptions can lead to stereotypes, cultural biases, and microaggressions, all of which can hamper a Person-Centered Counseling (PCC) professional’s ability to serve a person effectively. </a:t>
            </a:r>
          </a:p>
          <a:p>
            <a:pPr fontAlgn="auto">
              <a:lnSpc>
                <a:spcPct val="100000"/>
              </a:lnSpc>
              <a:spcAft>
                <a:spcPts val="0"/>
              </a:spcAft>
              <a:defRPr/>
            </a:pPr>
            <a:r>
              <a:rPr lang="en-US" sz="2400" dirty="0" smtClean="0"/>
              <a:t>Cultural competence, cultural humility, and cultural reciprocity are all practices that can help bridge cultural gaps between a PCC professional and the person being 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describe the practices of cultural competence, cultural humility, and cultural reciprocity. They will also be able explain how these practices, and a respect for diversity, can help PCC professionals better address the “to/for balance” for people being served in the NWD system.</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Objective </a:t>
            </a:r>
            <a:endParaRPr lang="en-US" sz="2400" b="1" dirty="0" smtClean="0"/>
          </a:p>
          <a:p>
            <a:pPr marL="0" indent="0" fontAlgn="auto">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514350" indent="-514350" fontAlgn="auto">
              <a:spcAft>
                <a:spcPts val="0"/>
              </a:spcAft>
              <a:buFont typeface="+mj-lt"/>
              <a:buAutoNum type="arabicPeriod"/>
              <a:defRPr/>
            </a:pPr>
            <a:r>
              <a:rPr lang="en-US" sz="2200" dirty="0" smtClean="0"/>
              <a:t>What </a:t>
            </a:r>
            <a:r>
              <a:rPr lang="en-US" sz="2200" dirty="0"/>
              <a:t>did you learn in this lesson that you felt was important? </a:t>
            </a:r>
          </a:p>
          <a:p>
            <a:pPr marL="514350" indent="-514350" fontAlgn="auto">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1771566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The No Wrong Door (NWD) system is designed to serve all people who may need any type of long-term services and supports regardless of their age, type of disability, income, or source of payer. That being said, everyone served in the NWD system is unique. They will represent different cultures, races, ethnicities, ages, disabilities, and lived experiences. They will have different needs and wants. In this lesson, you will learn about diversity, bias, cultural competence, cultural humility, and cultural reciprocity. Learning about diversity and culture will help Person-Centered Counseling (PCC) professionals better engage with and listen to each person seeking services in the NWD system. Awareness and increased understanding of each person’s diverse culture, background, and situation will help PCC professionals identify the services and supports they need.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describe the practices of cultural competence, cultural humility, and cultural reciprocity. They will also be able explain how these practices, and a respect for diversity, can help PCC professionals better address the “to/for balance” for people being served in the NWD system. </a:t>
            </a:r>
          </a:p>
        </p:txBody>
      </p:sp>
    </p:spTree>
    <p:extLst>
      <p:ext uri="{BB962C8B-B14F-4D97-AF65-F5344CB8AC3E}">
        <p14:creationId xmlns:p14="http://schemas.microsoft.com/office/powerpoint/2010/main" val="1140077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Importance of Diversity and Culture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Diversity can be seen in groups of people where there are differences in such things as age, race, culture, beliefs, background, and experiences. Diversity adds richness to the human experience by introducing a person to new or different perspectives that they might not usually see. It’s important that all services and supports provided through the No Wrong Door (NWD) system reflect the diversity of the people seeking services. Attention to diversity helps ensure that what’s important to them and for them is addressed in the most meaningful and appropriate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Importance of Diversity and Culture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Culture can be defined as the way of life of a particular social group, nation, or people. That includes its shared knowledge, beliefs, values, attitudes, rules of behavior, language, skills, and worldview. Culture can also be influenced by sexual orientation, geography, age, type of disability, health status, and education, among other things. Cultures can be quite diverse, can change constantly, and can be expressed in many different ways. Members of the same group may express their culture differently. Subcultures can also exist, reflecting further variation in the expression of cultures.</a:t>
            </a:r>
          </a:p>
        </p:txBody>
      </p:sp>
    </p:spTree>
    <p:extLst>
      <p:ext uri="{BB962C8B-B14F-4D97-AF65-F5344CB8AC3E}">
        <p14:creationId xmlns:p14="http://schemas.microsoft.com/office/powerpoint/2010/main" val="3048743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The Importance of Diversity and Culture (3/3)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As a Person-Centered Counseling (PCC) professional, being culturally sensitive includes understanding that culture can be an expansive and fluid notion. For example, for people with disabilities, culture might include shared language, social experiences, identities, histories, or experiences of being discriminated against. For others, the culture they relate to might change depending on the community, region, or country where they live. Keep this in mind whenever you use the term “culture” in your work.</a:t>
            </a:r>
          </a:p>
        </p:txBody>
      </p:sp>
    </p:spTree>
    <p:extLst>
      <p:ext uri="{BB962C8B-B14F-4D97-AF65-F5344CB8AC3E}">
        <p14:creationId xmlns:p14="http://schemas.microsoft.com/office/powerpoint/2010/main" val="82882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Assumptions and Biases (1/3)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sz="2400" dirty="0" smtClean="0"/>
              <a:t>Everyone makes cultural assumptions and generalizations whether they are aware of it or not. We learn about different groups and cultures from our families and communities, direct interactions, popular culture, and the media. All of these inform some of the assumptions and generalizations that we make. Cultural assumptions can lead to stereotypes, cultural biases, and even microaggressions based on age, race, disability, or gender. They can hamper a Person-Centered Counseling (PCC) professional’s ability to work with a person in identifying those services and supports that are important to a person and for a person. Therefore, it’s important to try to understand the impact of these assumptions and to become more culturally aware and sensitive in your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Assumptions and Biases (2/3)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sz="2400" dirty="0" smtClean="0"/>
              <a:t>Cultural assumptions can negatively impact and interfere with the work of PCC professionals in the following ways. They can:</a:t>
            </a:r>
          </a:p>
          <a:p>
            <a:pPr fontAlgn="auto">
              <a:spcBef>
                <a:spcPts val="400"/>
              </a:spcBef>
              <a:spcAft>
                <a:spcPts val="0"/>
              </a:spcAft>
              <a:defRPr/>
            </a:pPr>
            <a:r>
              <a:rPr lang="en-US" sz="2200" dirty="0" smtClean="0"/>
              <a:t>Affect the quality of communication with people being served. </a:t>
            </a:r>
          </a:p>
          <a:p>
            <a:pPr fontAlgn="auto">
              <a:spcBef>
                <a:spcPts val="400"/>
              </a:spcBef>
              <a:spcAft>
                <a:spcPts val="0"/>
              </a:spcAft>
              <a:defRPr/>
            </a:pPr>
            <a:r>
              <a:rPr lang="en-US" sz="2200" dirty="0" smtClean="0"/>
              <a:t>Create negative labels or beliefs about an entire group of people being served. </a:t>
            </a:r>
          </a:p>
          <a:p>
            <a:pPr fontAlgn="auto">
              <a:spcBef>
                <a:spcPts val="400"/>
              </a:spcBef>
              <a:spcAft>
                <a:spcPts val="0"/>
              </a:spcAft>
              <a:defRPr/>
            </a:pPr>
            <a:r>
              <a:rPr lang="en-US" sz="2200" dirty="0" smtClean="0"/>
              <a:t>Create stereotypes about populations being served. This is done by taking some of the attributes and characteristics of a specific individual and placing them on the generalized group they belong to. </a:t>
            </a:r>
          </a:p>
          <a:p>
            <a:pPr fontAlgn="auto">
              <a:spcBef>
                <a:spcPts val="400"/>
              </a:spcBef>
              <a:spcAft>
                <a:spcPts val="0"/>
              </a:spcAft>
              <a:defRPr/>
            </a:pPr>
            <a:r>
              <a:rPr lang="en-US" sz="2200" dirty="0" smtClean="0"/>
              <a:t>Cause PCC professionals to overlook and devalue people, their rights, and abilities.</a:t>
            </a:r>
          </a:p>
        </p:txBody>
      </p:sp>
    </p:spTree>
    <p:extLst>
      <p:ext uri="{BB962C8B-B14F-4D97-AF65-F5344CB8AC3E}">
        <p14:creationId xmlns:p14="http://schemas.microsoft.com/office/powerpoint/2010/main" val="10371811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aeDo/aUifIkQjtzThjIkAAtc71E="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TvH4y3KXh0MKh/+i76+9sZGjPZA=" pdftag="P" isBookmarkSet="no" bookmark="no" Order="_x0033_"/>
  <HyperLink xmlns="" ID="lKC7AsQR2LnfutCAY//hkJepCKA=83829789537.85_233.75" plainAltText="NoWrongDoor_x0040_acl.hhs.gov" language="" Lang=""/>
  <HyperLink xmlns="" ID="dNZPbQ51aC2hg7/2+TlNtD0IfVE=92918397473.2_387.75" plainAltText="http:_x002F__x002F_archive.brookespublishing.com_x002F_author-interviews_x002F_kalyanpur-72315-" Lang=""/>
  <HyperLink xmlns="" ID="dNZPbQ51aC2hg7/2+TlNtD0IfVE=101618557973.2_426.55" plainAltText="interview.htm"/>
</PAW>
</file>

<file path=customXml/itemProps1.xml><?xml version="1.0" encoding="utf-8"?>
<ds:datastoreItem xmlns:ds="http://schemas.openxmlformats.org/officeDocument/2006/customXml" ds:itemID="{A2E29EE2-FE93-47B0-9658-5E9A4AAC6EB4}">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65</TotalTime>
  <Words>3011</Words>
  <Application>Microsoft Office PowerPoint</Application>
  <PresentationFormat>Widescreen</PresentationFormat>
  <Paragraphs>106</Paragraphs>
  <Slides>23</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Calibri Light</vt:lpstr>
      <vt:lpstr>Myriad Pro</vt:lpstr>
      <vt:lpstr>Myriad Pro Semibold</vt:lpstr>
      <vt:lpstr>Times New Roman</vt:lpstr>
      <vt:lpstr>Office Theme</vt:lpstr>
      <vt:lpstr>Who We Serve</vt:lpstr>
      <vt:lpstr>Introduction</vt:lpstr>
      <vt:lpstr>Welcome! (1/2)</vt:lpstr>
      <vt:lpstr>Welcome! (2/2)</vt:lpstr>
      <vt:lpstr>The Importance of Diversity and Culture (1/3)</vt:lpstr>
      <vt:lpstr>The Importance of Diversity and Culture (2/3)</vt:lpstr>
      <vt:lpstr>The Importance of Diversity and Culture (3/3)</vt:lpstr>
      <vt:lpstr>Assumptions and Biases (1/3)</vt:lpstr>
      <vt:lpstr>Assumptions and Biases (2/3)</vt:lpstr>
      <vt:lpstr>Assumptions and Biases (3/3)</vt:lpstr>
      <vt:lpstr>Cultural Competence (1/2)</vt:lpstr>
      <vt:lpstr>Cultural Competence (2/2)</vt:lpstr>
      <vt:lpstr>Cultural Humility (1/3)</vt:lpstr>
      <vt:lpstr>Cultural Humility (2/3)</vt:lpstr>
      <vt:lpstr>Cultural Humility (3/3)</vt:lpstr>
      <vt:lpstr>Cultural Reciprocity (1/2)</vt:lpstr>
      <vt:lpstr>Cultural Reciprocity (2/2)</vt:lpstr>
      <vt:lpstr>Four Steps to Cultural Reciprocity (1/3)</vt:lpstr>
      <vt:lpstr>Four Steps to Cultural Reciprocity (2/3)</vt:lpstr>
      <vt:lpstr>Four Steps to Cultural Reciprocity (3/3)</vt:lpstr>
      <vt:lpstr>Benefits of Cultural Reciprocity</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We Serve: Working with Diverse Populations</dc:title>
  <dc:subject>Person-Centered Counseling (PCC) Training Program</dc:subject>
  <dc:creator>Administration for Community Living (ACL)</dc:creator>
  <cp:keywords>PCC; NWD; diverse; cultural competence; competency</cp:keywords>
  <cp:lastModifiedBy>Chang, Rebecca</cp:lastModifiedBy>
  <cp:revision>14</cp:revision>
  <dcterms:created xsi:type="dcterms:W3CDTF">2019-09-09T15:18:58Z</dcterms:created>
  <dcterms:modified xsi:type="dcterms:W3CDTF">2019-12-24T21:50:12Z</dcterms:modified>
</cp:coreProperties>
</file>