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2"/>
  </p:sldMasterIdLst>
  <p:notesMasterIdLst>
    <p:notesMasterId r:id="rId23"/>
  </p:notesMasterIdLst>
  <p:sldIdLst>
    <p:sldId id="256" r:id="rId3"/>
    <p:sldId id="277" r:id="rId4"/>
    <p:sldId id="257" r:id="rId5"/>
    <p:sldId id="267" r:id="rId6"/>
    <p:sldId id="258" r:id="rId7"/>
    <p:sldId id="275" r:id="rId8"/>
    <p:sldId id="259" r:id="rId9"/>
    <p:sldId id="276" r:id="rId10"/>
    <p:sldId id="268" r:id="rId11"/>
    <p:sldId id="260" r:id="rId12"/>
    <p:sldId id="269" r:id="rId13"/>
    <p:sldId id="261" r:id="rId14"/>
    <p:sldId id="271" r:id="rId15"/>
    <p:sldId id="262" r:id="rId16"/>
    <p:sldId id="263" r:id="rId17"/>
    <p:sldId id="264" r:id="rId18"/>
    <p:sldId id="265" r:id="rId19"/>
    <p:sldId id="273" r:id="rId20"/>
    <p:sldId id="266" r:id="rId21"/>
    <p:sldId id="272" r:id="rId22"/>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53" autoAdjust="0"/>
    <p:restoredTop sz="85903" autoAdjust="0"/>
  </p:normalViewPr>
  <p:slideViewPr>
    <p:cSldViewPr snapToGrid="0">
      <p:cViewPr varScale="1">
        <p:scale>
          <a:sx n="64" d="100"/>
          <a:sy n="64" d="100"/>
        </p:scale>
        <p:origin x="786"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6EA97D06-D350-457F-8274-B6B7F8D88F1E}" type="datetimeFigureOut">
              <a:rPr lang="en-US"/>
              <a:pPr>
                <a:defRPr/>
              </a:pPr>
              <a:t>12/31/2019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DD97DC68-BEEB-4B84-A298-D3113208B803}" type="slidenum">
              <a:rPr lang="en-US"/>
              <a:pPr>
                <a:defRPr/>
              </a:pPr>
              <a:t>‹#›</a:t>
            </a:fld>
            <a:endParaRPr lang="en-US"/>
          </a:p>
        </p:txBody>
      </p:sp>
    </p:spTree>
    <p:extLst>
      <p:ext uri="{BB962C8B-B14F-4D97-AF65-F5344CB8AC3E}">
        <p14:creationId xmlns:p14="http://schemas.microsoft.com/office/powerpoint/2010/main" val="283398001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Welcome to the lesson on Applying the Skills Flexibly and in a Variety of Settings. This lesson is part of the course on Person-Centered Planning and Implementation in the Person-Centered Counseling Training Program.</a:t>
            </a: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A1048C2-AFE4-40C5-A436-8A75D21F3BA3}" type="slidenum">
              <a:rPr lang="en-US" altLang="en-US" smtClean="0"/>
              <a:pPr fontAlgn="base">
                <a:spcBef>
                  <a:spcPct val="0"/>
                </a:spcBef>
                <a:spcAft>
                  <a:spcPct val="0"/>
                </a:spcAft>
              </a:pPr>
              <a:t>3</a:t>
            </a:fld>
            <a:endParaRPr lang="en-US" altLang="en-US" smtClean="0"/>
          </a:p>
        </p:txBody>
      </p:sp>
    </p:spTree>
    <p:extLst>
      <p:ext uri="{BB962C8B-B14F-4D97-AF65-F5344CB8AC3E}">
        <p14:creationId xmlns:p14="http://schemas.microsoft.com/office/powerpoint/2010/main" val="35204757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The setting of an interaction and form of communication you chose can have a great impact on the quality of the information gathered. You have probably been in an uncomfortable situation before. How did you react? Did you feel like you could voice your true opinions? Did you feel patient and open to what was going on? Were you satisfied with the interaction? To ensure a positive interaction, careful consideration of the setting is important. The comfort of the Person-Centered Counseling professional, the person seeking a plan, and others involved must be considered. </a:t>
            </a:r>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65DC9BF-2602-4CBB-894F-599FE1A39196}" type="slidenum">
              <a:rPr lang="en-US" altLang="en-US" smtClean="0"/>
              <a:pPr fontAlgn="base">
                <a:spcBef>
                  <a:spcPct val="0"/>
                </a:spcBef>
                <a:spcAft>
                  <a:spcPct val="0"/>
                </a:spcAft>
              </a:pPr>
              <a:t>12</a:t>
            </a:fld>
            <a:endParaRPr lang="en-US" altLang="en-US" smtClean="0"/>
          </a:p>
        </p:txBody>
      </p:sp>
    </p:spTree>
    <p:extLst>
      <p:ext uri="{BB962C8B-B14F-4D97-AF65-F5344CB8AC3E}">
        <p14:creationId xmlns:p14="http://schemas.microsoft.com/office/powerpoint/2010/main" val="3930217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i="1"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E3C0780-37CA-4D7B-8995-F291A04C5F0E}" type="slidenum">
              <a:rPr lang="en-US" altLang="en-US" smtClean="0"/>
              <a:pPr fontAlgn="base">
                <a:spcBef>
                  <a:spcPct val="0"/>
                </a:spcBef>
                <a:spcAft>
                  <a:spcPct val="0"/>
                </a:spcAft>
              </a:pPr>
              <a:t>13</a:t>
            </a:fld>
            <a:endParaRPr lang="en-US" altLang="en-US" smtClean="0"/>
          </a:p>
        </p:txBody>
      </p:sp>
    </p:spTree>
    <p:extLst>
      <p:ext uri="{BB962C8B-B14F-4D97-AF65-F5344CB8AC3E}">
        <p14:creationId xmlns:p14="http://schemas.microsoft.com/office/powerpoint/2010/main" val="40157776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i="0" dirty="0" smtClean="0"/>
              <a:t>Original</a:t>
            </a:r>
            <a:r>
              <a:rPr lang="en-US" altLang="en-US" i="0" baseline="0" dirty="0" smtClean="0"/>
              <a:t> narration text:</a:t>
            </a:r>
            <a:endParaRPr lang="en-US" altLang="en-US" i="0" dirty="0" smtClean="0"/>
          </a:p>
          <a:p>
            <a:pPr eaLnBrk="1" hangingPunct="1">
              <a:spcBef>
                <a:spcPct val="0"/>
              </a:spcBef>
            </a:pPr>
            <a:r>
              <a:rPr lang="en-US" altLang="en-US" i="1" dirty="0" smtClean="0"/>
              <a:t>You may or may not have a lot of influence over the settings in which you conduct discovery or planning. However, when you do, you will want to consider several aspects of setting. When you have a choice about timing and setting, do your best to find one the works well for everyone. When you don’t, do whatever you can within your role to make it a comfortable and productive situation for everyone involved. </a:t>
            </a: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21F812E-26EA-4554-A92F-403DBAFDE2BB}" type="slidenum">
              <a:rPr lang="en-US" altLang="en-US" smtClean="0"/>
              <a:pPr fontAlgn="base">
                <a:spcBef>
                  <a:spcPct val="0"/>
                </a:spcBef>
                <a:spcAft>
                  <a:spcPct val="0"/>
                </a:spcAft>
              </a:pPr>
              <a:t>14</a:t>
            </a:fld>
            <a:endParaRPr lang="en-US" altLang="en-US" smtClean="0"/>
          </a:p>
        </p:txBody>
      </p:sp>
    </p:spTree>
    <p:extLst>
      <p:ext uri="{BB962C8B-B14F-4D97-AF65-F5344CB8AC3E}">
        <p14:creationId xmlns:p14="http://schemas.microsoft.com/office/powerpoint/2010/main" val="19026952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You have seen parts of plans and ways in which people have approached planning already. The next three pages are snippets of scenarios that are designed to illustrate how to engage in discovery and planning. You will have an opportunity to respond to questions along the way about what you might do. This can help you think through approaches that can be used in in your role.</a:t>
            </a:r>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2810554-0803-415F-94D4-B1849C432D44}" type="slidenum">
              <a:rPr lang="en-US" altLang="en-US" smtClean="0"/>
              <a:pPr fontAlgn="base">
                <a:spcBef>
                  <a:spcPct val="0"/>
                </a:spcBef>
                <a:spcAft>
                  <a:spcPct val="0"/>
                </a:spcAft>
              </a:pPr>
              <a:t>15</a:t>
            </a:fld>
            <a:endParaRPr lang="en-US" altLang="en-US" smtClean="0"/>
          </a:p>
        </p:txBody>
      </p:sp>
    </p:spTree>
    <p:extLst>
      <p:ext uri="{BB962C8B-B14F-4D97-AF65-F5344CB8AC3E}">
        <p14:creationId xmlns:p14="http://schemas.microsoft.com/office/powerpoint/2010/main" val="32054323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Everyone’s situation is unique. The previous plan include a variety of people including family and professionals. Not everyone has that much support. As a result, discovery, planning and actions will look different. They will be paced differently. </a:t>
            </a:r>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A0218B2-51BD-495B-9F25-915BFCA7C136}" type="slidenum">
              <a:rPr lang="en-US" altLang="en-US" smtClean="0"/>
              <a:pPr fontAlgn="base">
                <a:spcBef>
                  <a:spcPct val="0"/>
                </a:spcBef>
                <a:spcAft>
                  <a:spcPct val="0"/>
                </a:spcAft>
              </a:pPr>
              <a:t>16</a:t>
            </a:fld>
            <a:endParaRPr lang="en-US" altLang="en-US" smtClean="0"/>
          </a:p>
        </p:txBody>
      </p:sp>
    </p:spTree>
    <p:extLst>
      <p:ext uri="{BB962C8B-B14F-4D97-AF65-F5344CB8AC3E}">
        <p14:creationId xmlns:p14="http://schemas.microsoft.com/office/powerpoint/2010/main" val="28915650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Often the person contacting a No Wrong Door system may be a caregiver or concerned family member, or a friend or neighbor. They may be local or they may be calling from other communities. Family members can be supported in considering their own needs. They can also be supported in approaches that might work better for the person, if they are struggling with that. However, person-centered discovery with anyone who calls will ensure the Person-Centered Counseling professional stays on track. </a:t>
            </a:r>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51C3592-DF71-4F96-8F3B-8AA81FF6DD5A}" type="slidenum">
              <a:rPr lang="en-US" altLang="en-US" smtClean="0"/>
              <a:pPr fontAlgn="base">
                <a:spcBef>
                  <a:spcPct val="0"/>
                </a:spcBef>
                <a:spcAft>
                  <a:spcPct val="0"/>
                </a:spcAft>
              </a:pPr>
              <a:t>17</a:t>
            </a:fld>
            <a:endParaRPr lang="en-US" altLang="en-US" smtClean="0"/>
          </a:p>
        </p:txBody>
      </p:sp>
    </p:spTree>
    <p:extLst>
      <p:ext uri="{BB962C8B-B14F-4D97-AF65-F5344CB8AC3E}">
        <p14:creationId xmlns:p14="http://schemas.microsoft.com/office/powerpoint/2010/main" val="42807476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Congratulations! You have now finished the lesson. Let’s take a few moments to review the key ideas and learning objectives. Discovery and person-centered planning will draw on the skills and approaches of person-centered thinking. However, the pacing and organization of the plans will vary significantly depending on the person’s goals, background, assets and other factors. Working with family and other professionals will be part of achieving this. This lesson explained some situations that can come up in various settings. It also provided examples of how to handle these situations. Finally, this lesson gave examples of how person-centered planning skills can be used.</a:t>
            </a:r>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5511976-AA64-4696-B4CD-E810A191B386}" type="slidenum">
              <a:rPr lang="en-US" altLang="en-US" smtClean="0"/>
              <a:pPr fontAlgn="base">
                <a:spcBef>
                  <a:spcPct val="0"/>
                </a:spcBef>
                <a:spcAft>
                  <a:spcPct val="0"/>
                </a:spcAft>
              </a:pPr>
              <a:t>18</a:t>
            </a:fld>
            <a:endParaRPr lang="en-US" altLang="en-US" smtClean="0"/>
          </a:p>
        </p:txBody>
      </p:sp>
    </p:spTree>
    <p:extLst>
      <p:ext uri="{BB962C8B-B14F-4D97-AF65-F5344CB8AC3E}">
        <p14:creationId xmlns:p14="http://schemas.microsoft.com/office/powerpoint/2010/main" val="7675185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819FD5B-89F2-43B5-92BD-676C08A96C45}" type="slidenum">
              <a:rPr lang="en-US" altLang="en-US" smtClean="0"/>
              <a:pPr fontAlgn="base">
                <a:spcBef>
                  <a:spcPct val="0"/>
                </a:spcBef>
                <a:spcAft>
                  <a:spcPct val="0"/>
                </a:spcAft>
              </a:pPr>
              <a:t>19</a:t>
            </a:fld>
            <a:endParaRPr lang="en-US" altLang="en-US" smtClean="0"/>
          </a:p>
        </p:txBody>
      </p:sp>
    </p:spTree>
    <p:extLst>
      <p:ext uri="{BB962C8B-B14F-4D97-AF65-F5344CB8AC3E}">
        <p14:creationId xmlns:p14="http://schemas.microsoft.com/office/powerpoint/2010/main" val="24137035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77E9A04-81BC-4F95-94F0-3D1A30EE348A}" type="slidenum">
              <a:rPr lang="en-US" altLang="en-US" smtClean="0"/>
              <a:pPr fontAlgn="base">
                <a:spcBef>
                  <a:spcPct val="0"/>
                </a:spcBef>
                <a:spcAft>
                  <a:spcPct val="0"/>
                </a:spcAft>
              </a:pPr>
              <a:t>20</a:t>
            </a:fld>
            <a:endParaRPr lang="en-US" altLang="en-US" smtClean="0"/>
          </a:p>
        </p:txBody>
      </p:sp>
    </p:spTree>
    <p:extLst>
      <p:ext uri="{BB962C8B-B14F-4D97-AF65-F5344CB8AC3E}">
        <p14:creationId xmlns:p14="http://schemas.microsoft.com/office/powerpoint/2010/main" val="39653817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Welcome to the lesson on Applying the Skills Flexibly and in a Variety of Settings. This lesson is part of the course on Person-Centered Planning and Implementation in the Person-Centered Counseling Training Program. Please review the information on this screen and go to the next page when you are ready.</a:t>
            </a: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643CC88-E289-442E-9B3E-0E38E106AFA8}" type="slidenum">
              <a:rPr lang="en-US" altLang="en-US" smtClean="0"/>
              <a:pPr fontAlgn="base">
                <a:spcBef>
                  <a:spcPct val="0"/>
                </a:spcBef>
                <a:spcAft>
                  <a:spcPct val="0"/>
                </a:spcAft>
              </a:pPr>
              <a:t>4</a:t>
            </a:fld>
            <a:endParaRPr lang="en-US" altLang="en-US" smtClean="0"/>
          </a:p>
        </p:txBody>
      </p:sp>
    </p:spTree>
    <p:extLst>
      <p:ext uri="{BB962C8B-B14F-4D97-AF65-F5344CB8AC3E}">
        <p14:creationId xmlns:p14="http://schemas.microsoft.com/office/powerpoint/2010/main" val="17985591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A Person-Centered Counseling professional may work with people from a variety of backgrounds and in a variety of settings. Your particular role will depend on the organization you work for. It may also depend on your education, background, or credentials. Some organizations will expect Person-Centered Counseling professionals to work actively with anyone who contacts them. Others will have specialists or share responsibilities with other organizations in the area. </a:t>
            </a:r>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AD44D86-3A5A-427B-8E78-BC2040C9E4EA}" type="slidenum">
              <a:rPr lang="en-US" altLang="en-US" smtClean="0"/>
              <a:pPr fontAlgn="base">
                <a:spcBef>
                  <a:spcPct val="0"/>
                </a:spcBef>
                <a:spcAft>
                  <a:spcPct val="0"/>
                </a:spcAft>
              </a:pPr>
              <a:t>5</a:t>
            </a:fld>
            <a:endParaRPr lang="en-US" altLang="en-US" smtClean="0"/>
          </a:p>
        </p:txBody>
      </p:sp>
    </p:spTree>
    <p:extLst>
      <p:ext uri="{BB962C8B-B14F-4D97-AF65-F5344CB8AC3E}">
        <p14:creationId xmlns:p14="http://schemas.microsoft.com/office/powerpoint/2010/main" val="8688036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i="1" dirty="0" smtClean="0"/>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AD44D86-3A5A-427B-8E78-BC2040C9E4EA}" type="slidenum">
              <a:rPr lang="en-US" altLang="en-US" smtClean="0"/>
              <a:pPr fontAlgn="base">
                <a:spcBef>
                  <a:spcPct val="0"/>
                </a:spcBef>
                <a:spcAft>
                  <a:spcPct val="0"/>
                </a:spcAft>
              </a:pPr>
              <a:t>6</a:t>
            </a:fld>
            <a:endParaRPr lang="en-US" altLang="en-US" smtClean="0"/>
          </a:p>
        </p:txBody>
      </p:sp>
    </p:spTree>
    <p:extLst>
      <p:ext uri="{BB962C8B-B14F-4D97-AF65-F5344CB8AC3E}">
        <p14:creationId xmlns:p14="http://schemas.microsoft.com/office/powerpoint/2010/main" val="40055579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All the skills from the person-centered thinking course can be applied to planning. They are meant to support you in identifying what is important to people and the strengths they bring to a situation. A formal person-centered plan is when you help gather and document information in an organized way. This is done when the person believes a plan will help them experience more choice, direction, control, and opportunity. </a:t>
            </a:r>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011370E-3550-440D-9E18-10F2D072953D}" type="slidenum">
              <a:rPr lang="en-US" altLang="en-US" smtClean="0"/>
              <a:pPr fontAlgn="base">
                <a:spcBef>
                  <a:spcPct val="0"/>
                </a:spcBef>
                <a:spcAft>
                  <a:spcPct val="0"/>
                </a:spcAft>
              </a:pPr>
              <a:t>7</a:t>
            </a:fld>
            <a:endParaRPr lang="en-US" altLang="en-US" smtClean="0"/>
          </a:p>
        </p:txBody>
      </p:sp>
    </p:spTree>
    <p:extLst>
      <p:ext uri="{BB962C8B-B14F-4D97-AF65-F5344CB8AC3E}">
        <p14:creationId xmlns:p14="http://schemas.microsoft.com/office/powerpoint/2010/main" val="583489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i="1" dirty="0" smtClean="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011370E-3550-440D-9E18-10F2D072953D}" type="slidenum">
              <a:rPr lang="en-US" altLang="en-US" smtClean="0"/>
              <a:pPr fontAlgn="base">
                <a:spcBef>
                  <a:spcPct val="0"/>
                </a:spcBef>
                <a:spcAft>
                  <a:spcPct val="0"/>
                </a:spcAft>
              </a:pPr>
              <a:t>8</a:t>
            </a:fld>
            <a:endParaRPr lang="en-US" altLang="en-US" smtClean="0"/>
          </a:p>
        </p:txBody>
      </p:sp>
    </p:spTree>
    <p:extLst>
      <p:ext uri="{BB962C8B-B14F-4D97-AF65-F5344CB8AC3E}">
        <p14:creationId xmlns:p14="http://schemas.microsoft.com/office/powerpoint/2010/main" val="5059095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DF4449A-B188-440B-A857-F7F89C8E1A49}" type="slidenum">
              <a:rPr lang="en-US" altLang="en-US" smtClean="0"/>
              <a:pPr fontAlgn="base">
                <a:spcBef>
                  <a:spcPct val="0"/>
                </a:spcBef>
                <a:spcAft>
                  <a:spcPct val="0"/>
                </a:spcAft>
              </a:pPr>
              <a:t>9</a:t>
            </a:fld>
            <a:endParaRPr lang="en-US" altLang="en-US" smtClean="0"/>
          </a:p>
        </p:txBody>
      </p:sp>
    </p:spTree>
    <p:extLst>
      <p:ext uri="{BB962C8B-B14F-4D97-AF65-F5344CB8AC3E}">
        <p14:creationId xmlns:p14="http://schemas.microsoft.com/office/powerpoint/2010/main" val="29322311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People seeking support and services are in charge of their own person-centered plans. However, the Person-Centered Counseling professional has a role. This role is to help the individual and others keep a purposeful and person-centered focus and organize the process in ways that provide useful person-centered information. Their role is also to organize and document that information in ways that are meaningful to the person and helpful to those who will use the plan. </a:t>
            </a: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52F32EFB-3F73-489B-A627-DBABD991C51F}" type="slidenum">
              <a:rPr lang="en-US" altLang="en-US" smtClean="0"/>
              <a:pPr fontAlgn="base">
                <a:spcBef>
                  <a:spcPct val="0"/>
                </a:spcBef>
                <a:spcAft>
                  <a:spcPct val="0"/>
                </a:spcAft>
              </a:pPr>
              <a:t>10</a:t>
            </a:fld>
            <a:endParaRPr lang="en-US" altLang="en-US" smtClean="0"/>
          </a:p>
        </p:txBody>
      </p:sp>
    </p:spTree>
    <p:extLst>
      <p:ext uri="{BB962C8B-B14F-4D97-AF65-F5344CB8AC3E}">
        <p14:creationId xmlns:p14="http://schemas.microsoft.com/office/powerpoint/2010/main" val="27577631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A04846B-B28E-480B-B1A9-F5E4414CEE8E}" type="slidenum">
              <a:rPr lang="en-US" altLang="en-US" smtClean="0"/>
              <a:pPr fontAlgn="base">
                <a:spcBef>
                  <a:spcPct val="0"/>
                </a:spcBef>
                <a:spcAft>
                  <a:spcPct val="0"/>
                </a:spcAft>
              </a:pPr>
              <a:t>11</a:t>
            </a:fld>
            <a:endParaRPr lang="en-US" altLang="en-US" smtClean="0"/>
          </a:p>
        </p:txBody>
      </p:sp>
    </p:spTree>
    <p:extLst>
      <p:ext uri="{BB962C8B-B14F-4D97-AF65-F5344CB8AC3E}">
        <p14:creationId xmlns:p14="http://schemas.microsoft.com/office/powerpoint/2010/main" val="68712151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2EDEB82-1CBB-4CA4-849A-0448DA80AC3D}" type="slidenum">
              <a:rPr lang="en-US"/>
              <a:pPr>
                <a:defRPr/>
              </a:pPr>
              <a:t>‹#›</a:t>
            </a:fld>
            <a:endParaRPr lang="en-US"/>
          </a:p>
        </p:txBody>
      </p:sp>
      <p:pic>
        <p:nvPicPr>
          <p:cNvPr id="7" name="Picture 6">
            <a:extLst>
              <a:ext uri="{FF2B5EF4-FFF2-40B4-BE49-F238E27FC236}">
                <a16:creationId xmlns:a16="http://schemas.microsoft.com/office/drawing/2014/main" xmlns="" id="{50055F00-D181-224C-80F0-FB9757FEA833}"/>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0815201" y="5733913"/>
            <a:ext cx="657007" cy="717550"/>
          </a:xfrm>
          <a:prstGeom prst="rect">
            <a:avLst/>
          </a:prstGeom>
          <a:effectLst/>
        </p:spPr>
      </p:pic>
      <p:sp>
        <p:nvSpPr>
          <p:cNvPr id="8" name="Rectangle 7"/>
          <p:cNvSpPr/>
          <p:nvPr userDrawn="1"/>
        </p:nvSpPr>
        <p:spPr>
          <a:xfrm>
            <a:off x="8132064" y="0"/>
            <a:ext cx="4059936" cy="365125"/>
          </a:xfrm>
          <a:prstGeom prst="rect">
            <a:avLst/>
          </a:prstGeom>
          <a:solidFill>
            <a:srgbClr val="FBA91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4059936" y="0"/>
            <a:ext cx="4069080" cy="365125"/>
          </a:xfrm>
          <a:prstGeom prst="rect">
            <a:avLst/>
          </a:pr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Rectangle 9"/>
          <p:cNvSpPr/>
          <p:nvPr userDrawn="1"/>
        </p:nvSpPr>
        <p:spPr>
          <a:xfrm>
            <a:off x="0" y="0"/>
            <a:ext cx="4059936" cy="365125"/>
          </a:xfrm>
          <a:prstGeom prst="rect">
            <a:avLst/>
          </a:prstGeom>
          <a:solidFill>
            <a:srgbClr val="BA20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l="4270" t="17804" r="50208" b="13734"/>
          <a:stretch/>
        </p:blipFill>
        <p:spPr>
          <a:xfrm>
            <a:off x="5191845" y="5349875"/>
            <a:ext cx="1805261" cy="764241"/>
          </a:xfrm>
          <a:prstGeom prst="rect">
            <a:avLst/>
          </a:prstGeom>
        </p:spPr>
      </p:pic>
    </p:spTree>
    <p:extLst>
      <p:ext uri="{BB962C8B-B14F-4D97-AF65-F5344CB8AC3E}">
        <p14:creationId xmlns:p14="http://schemas.microsoft.com/office/powerpoint/2010/main" val="159351447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964C08-85A9-4683-BD8A-026B5D15D9FC}" type="slidenum">
              <a:rPr lang="en-US"/>
              <a:pPr>
                <a:defRPr/>
              </a:pPr>
              <a:t>‹#›</a:t>
            </a:fld>
            <a:endParaRPr lang="en-US"/>
          </a:p>
        </p:txBody>
      </p:sp>
    </p:spTree>
    <p:extLst>
      <p:ext uri="{BB962C8B-B14F-4D97-AF65-F5344CB8AC3E}">
        <p14:creationId xmlns:p14="http://schemas.microsoft.com/office/powerpoint/2010/main" val="14207119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034371-AF6F-48AE-A252-D2C31100B5B5}" type="slidenum">
              <a:rPr lang="en-US"/>
              <a:pPr>
                <a:defRPr/>
              </a:pPr>
              <a:t>‹#›</a:t>
            </a:fld>
            <a:endParaRPr lang="en-US"/>
          </a:p>
        </p:txBody>
      </p:sp>
    </p:spTree>
    <p:extLst>
      <p:ext uri="{BB962C8B-B14F-4D97-AF65-F5344CB8AC3E}">
        <p14:creationId xmlns:p14="http://schemas.microsoft.com/office/powerpoint/2010/main" val="23536200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a:lvl1pPr>
          </a:lstStyle>
          <a:p>
            <a:pPr>
              <a:defRPr/>
            </a:pPr>
            <a:fld id="{A88C8F8E-94C4-4485-A1FA-5063D6C194C8}" type="slidenum">
              <a:rPr lang="en-US"/>
              <a:pPr>
                <a:defRPr/>
              </a:pPr>
              <a:t>‹#›</a:t>
            </a:fld>
            <a:endParaRPr lang="en-US"/>
          </a:p>
        </p:txBody>
      </p:sp>
      <p:cxnSp>
        <p:nvCxnSpPr>
          <p:cNvPr id="5" name="Straight Connector 4"/>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68340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3CA507C-A444-4E62-870B-A7A872DA0E98}" type="slidenum">
              <a:rPr lang="en-US"/>
              <a:pPr>
                <a:defRPr/>
              </a:pPr>
              <a:t>‹#›</a:t>
            </a:fld>
            <a:endParaRPr lang="en-US"/>
          </a:p>
        </p:txBody>
      </p:sp>
    </p:spTree>
    <p:extLst>
      <p:ext uri="{BB962C8B-B14F-4D97-AF65-F5344CB8AC3E}">
        <p14:creationId xmlns:p14="http://schemas.microsoft.com/office/powerpoint/2010/main" val="305298602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5F2FF46-0AA0-43FC-8C59-51A9E231B11D}" type="slidenum">
              <a:rPr lang="en-US"/>
              <a:pPr>
                <a:defRPr/>
              </a:pPr>
              <a:t>‹#›</a:t>
            </a:fld>
            <a:endParaRPr lang="en-US"/>
          </a:p>
        </p:txBody>
      </p:sp>
      <p:cxnSp>
        <p:nvCxnSpPr>
          <p:cNvPr id="8" name="Straight Connector 7"/>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9003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223F5E9-D2E9-4340-A24C-39964E7D8F8C}" type="slidenum">
              <a:rPr lang="en-US"/>
              <a:pPr>
                <a:defRPr/>
              </a:pPr>
              <a:t>‹#›</a:t>
            </a:fld>
            <a:endParaRPr lang="en-US"/>
          </a:p>
        </p:txBody>
      </p:sp>
    </p:spTree>
    <p:extLst>
      <p:ext uri="{BB962C8B-B14F-4D97-AF65-F5344CB8AC3E}">
        <p14:creationId xmlns:p14="http://schemas.microsoft.com/office/powerpoint/2010/main" val="30704962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E8933D1-2A90-4CFA-B5F9-FFF8629642C0}" type="slidenum">
              <a:rPr lang="en-US"/>
              <a:pPr>
                <a:defRPr/>
              </a:pPr>
              <a:t>‹#›</a:t>
            </a:fld>
            <a:endParaRPr lang="en-US"/>
          </a:p>
        </p:txBody>
      </p:sp>
    </p:spTree>
    <p:extLst>
      <p:ext uri="{BB962C8B-B14F-4D97-AF65-F5344CB8AC3E}">
        <p14:creationId xmlns:p14="http://schemas.microsoft.com/office/powerpoint/2010/main" val="33237448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BA778F5-C7EE-4112-892D-DF7DB764C8CF}" type="slidenum">
              <a:rPr lang="en-US"/>
              <a:pPr>
                <a:defRPr/>
              </a:pPr>
              <a:t>‹#›</a:t>
            </a:fld>
            <a:endParaRPr lang="en-US"/>
          </a:p>
        </p:txBody>
      </p:sp>
    </p:spTree>
    <p:extLst>
      <p:ext uri="{BB962C8B-B14F-4D97-AF65-F5344CB8AC3E}">
        <p14:creationId xmlns:p14="http://schemas.microsoft.com/office/powerpoint/2010/main" val="34602686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CABDBE9-5A11-42D7-816C-2473DE1367BA}" type="slidenum">
              <a:rPr lang="en-US"/>
              <a:pPr>
                <a:defRPr/>
              </a:pPr>
              <a:t>‹#›</a:t>
            </a:fld>
            <a:endParaRPr lang="en-US"/>
          </a:p>
        </p:txBody>
      </p:sp>
    </p:spTree>
    <p:extLst>
      <p:ext uri="{BB962C8B-B14F-4D97-AF65-F5344CB8AC3E}">
        <p14:creationId xmlns:p14="http://schemas.microsoft.com/office/powerpoint/2010/main" val="12124178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024902-E352-49E6-9606-2D93B25BFF9A}" type="slidenum">
              <a:rPr lang="en-US"/>
              <a:pPr>
                <a:defRPr/>
              </a:pPr>
              <a:t>‹#›</a:t>
            </a:fld>
            <a:endParaRPr lang="en-US"/>
          </a:p>
        </p:txBody>
      </p:sp>
    </p:spTree>
    <p:extLst>
      <p:ext uri="{BB962C8B-B14F-4D97-AF65-F5344CB8AC3E}">
        <p14:creationId xmlns:p14="http://schemas.microsoft.com/office/powerpoint/2010/main" val="33982335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780241"/>
            <a:ext cx="10515600" cy="910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6" name="Slide Number Placeholder 5"/>
          <p:cNvSpPr>
            <a:spLocks noGrp="1"/>
          </p:cNvSpPr>
          <p:nvPr>
            <p:ph type="sldNum" sz="quarter" idx="4"/>
          </p:nvPr>
        </p:nvSpPr>
        <p:spPr>
          <a:xfrm>
            <a:off x="10933611" y="6318250"/>
            <a:ext cx="420189"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7EA7200F-FA20-4603-8A0D-496DE59E2204}" type="slidenum">
              <a:rPr lang="en-US"/>
              <a:pPr>
                <a:defRPr/>
              </a:pPr>
              <a:t>‹#›</a:t>
            </a:fld>
            <a:endParaRPr lang="en-US" dirty="0"/>
          </a:p>
        </p:txBody>
      </p:sp>
      <p:sp>
        <p:nvSpPr>
          <p:cNvPr id="9" name="Footer Placeholder 4"/>
          <p:cNvSpPr txBox="1">
            <a:spLocks/>
          </p:cNvSpPr>
          <p:nvPr userDrawn="1"/>
        </p:nvSpPr>
        <p:spPr>
          <a:xfrm>
            <a:off x="838200" y="6356350"/>
            <a:ext cx="9468394"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endParaRPr lang="en-US" dirty="0"/>
          </a:p>
        </p:txBody>
      </p:sp>
      <p:sp>
        <p:nvSpPr>
          <p:cNvPr id="13" name="Rectangle 12"/>
          <p:cNvSpPr/>
          <p:nvPr userDrawn="1"/>
        </p:nvSpPr>
        <p:spPr>
          <a:xfrm>
            <a:off x="9922933" y="6553200"/>
            <a:ext cx="2269067" cy="304800"/>
          </a:xfrm>
          <a:prstGeom prst="rect">
            <a:avLst/>
          </a:prstGeom>
          <a:solidFill>
            <a:srgbClr val="D6EA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452755" algn="r">
              <a:spcBef>
                <a:spcPts val="0"/>
              </a:spcBef>
              <a:spcAft>
                <a:spcPts val="0"/>
              </a:spcAft>
            </a:pPr>
            <a:r>
              <a:rPr lang="en-US" sz="1000" b="1" dirty="0">
                <a:solidFill>
                  <a:srgbClr val="000000"/>
                </a:solidFill>
                <a:effectLst/>
                <a:latin typeface="Myriad Pro Semibold"/>
                <a:ea typeface="Calibri" panose="020F0502020204030204" pitchFamily="34" charset="0"/>
                <a:cs typeface="Times New Roman" panose="02020603050405020304" pitchFamily="18" charset="0"/>
              </a:rPr>
              <a:t>Visit NWD.ACL.GOV</a:t>
            </a:r>
            <a:endParaRPr lang="en-US" sz="1200" dirty="0">
              <a:effectLst/>
              <a:ea typeface="Calibri" panose="020F0502020204030204" pitchFamily="34" charset="0"/>
              <a:cs typeface="Times New Roman" panose="02020603050405020304" pitchFamily="18" charset="0"/>
            </a:endParaRPr>
          </a:p>
        </p:txBody>
      </p:sp>
      <p:sp>
        <p:nvSpPr>
          <p:cNvPr id="14" name="Rectangle 13"/>
          <p:cNvSpPr/>
          <p:nvPr userDrawn="1"/>
        </p:nvSpPr>
        <p:spPr>
          <a:xfrm>
            <a:off x="0" y="6234641"/>
            <a:ext cx="10424161" cy="625475"/>
          </a:xfrm>
          <a:custGeom>
            <a:avLst/>
            <a:gdLst>
              <a:gd name="connsiteX0" fmla="*/ 0 w 4938395"/>
              <a:gd name="connsiteY0" fmla="*/ 0 h 542925"/>
              <a:gd name="connsiteX1" fmla="*/ 4938395 w 4938395"/>
              <a:gd name="connsiteY1" fmla="*/ 0 h 542925"/>
              <a:gd name="connsiteX2" fmla="*/ 4938395 w 4938395"/>
              <a:gd name="connsiteY2" fmla="*/ 542925 h 542925"/>
              <a:gd name="connsiteX3" fmla="*/ 0 w 4938395"/>
              <a:gd name="connsiteY3" fmla="*/ 542925 h 542925"/>
              <a:gd name="connsiteX4" fmla="*/ 0 w 4938395"/>
              <a:gd name="connsiteY4" fmla="*/ 0 h 542925"/>
              <a:gd name="connsiteX0" fmla="*/ 0 w 5532755"/>
              <a:gd name="connsiteY0" fmla="*/ 0 h 542925"/>
              <a:gd name="connsiteX1" fmla="*/ 4938395 w 5532755"/>
              <a:gd name="connsiteY1" fmla="*/ 0 h 542925"/>
              <a:gd name="connsiteX2" fmla="*/ 5532755 w 5532755"/>
              <a:gd name="connsiteY2" fmla="*/ 542925 h 542925"/>
              <a:gd name="connsiteX3" fmla="*/ 0 w 5532755"/>
              <a:gd name="connsiteY3" fmla="*/ 542925 h 542925"/>
              <a:gd name="connsiteX4" fmla="*/ 0 w 5532755"/>
              <a:gd name="connsiteY4" fmla="*/ 0 h 542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755" h="542925">
                <a:moveTo>
                  <a:pt x="0" y="0"/>
                </a:moveTo>
                <a:lnTo>
                  <a:pt x="4938395" y="0"/>
                </a:lnTo>
                <a:lnTo>
                  <a:pt x="5532755" y="542925"/>
                </a:lnTo>
                <a:lnTo>
                  <a:pt x="0" y="542925"/>
                </a:lnTo>
                <a:lnTo>
                  <a:pt x="0" y="0"/>
                </a:lnTo>
                <a:close/>
              </a:path>
            </a:pathLst>
          </a:cu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indent="342900">
              <a:spcBef>
                <a:spcPts val="0"/>
              </a:spcBef>
              <a:spcAft>
                <a:spcPts val="0"/>
              </a:spcAft>
            </a:pPr>
            <a:r>
              <a:rPr lang="en-US" sz="1000">
                <a:solidFill>
                  <a:srgbClr val="FFFFFF"/>
                </a:solidFill>
                <a:effectLst/>
                <a:latin typeface="Myriad Pro"/>
                <a:ea typeface="Calibri" panose="020F0502020204030204" pitchFamily="34" charset="0"/>
                <a:cs typeface="Times New Roman" panose="02020603050405020304" pitchFamily="18" charset="0"/>
              </a:rPr>
              <a:t> </a:t>
            </a:r>
            <a:endParaRPr lang="en-US" sz="1200">
              <a:effectLst/>
              <a:ea typeface="Calibri" panose="020F0502020204030204" pitchFamily="34" charset="0"/>
              <a:cs typeface="Times New Roman" panose="02020603050405020304" pitchFamily="18" charset="0"/>
            </a:endParaRPr>
          </a:p>
        </p:txBody>
      </p:sp>
      <p:sp>
        <p:nvSpPr>
          <p:cNvPr id="10" name="Footer Placeholder 4"/>
          <p:cNvSpPr txBox="1">
            <a:spLocks/>
          </p:cNvSpPr>
          <p:nvPr userDrawn="1"/>
        </p:nvSpPr>
        <p:spPr>
          <a:xfrm>
            <a:off x="82247" y="6325658"/>
            <a:ext cx="9585961"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sz="1200" dirty="0" smtClean="0">
                <a:solidFill>
                  <a:schemeClr val="bg1"/>
                </a:solidFill>
              </a:rPr>
              <a:t>Content is adapted from the Administration for Community Living No Wrong Door Person-Centered Counseling Training Program, Course 1, Lesson 1. Access original content here: </a:t>
            </a:r>
            <a:r>
              <a:rPr lang="en-US" sz="1200" u="sng" dirty="0" smtClean="0">
                <a:solidFill>
                  <a:schemeClr val="bg1"/>
                </a:solidFill>
              </a:rPr>
              <a:t>https://nwd.acl.gov/person-centered-counseling.html</a:t>
            </a:r>
            <a:endParaRPr lang="en-US" sz="1200" dirty="0" smtClean="0">
              <a:solidFill>
                <a:schemeClr val="bg1"/>
              </a:solidFill>
            </a:endParaRPr>
          </a:p>
          <a:p>
            <a:pPr>
              <a:defRPr/>
            </a:pPr>
            <a:endParaRPr lang="en-US" dirty="0"/>
          </a:p>
        </p:txBody>
      </p:sp>
    </p:spTree>
    <p:extLst>
      <p:ext uri="{BB962C8B-B14F-4D97-AF65-F5344CB8AC3E}">
        <p14:creationId xmlns:p14="http://schemas.microsoft.com/office/powerpoint/2010/main" val="7083548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100000"/>
        </a:lnSpc>
        <a:spcBef>
          <a:spcPts val="1000"/>
        </a:spcBef>
        <a:spcAft>
          <a:spcPct val="0"/>
        </a:spcAft>
        <a:buFont typeface="Arial" panose="020B0604020202020204" pitchFamily="34" charset="0"/>
        <a:buChar char="•"/>
        <a:defRPr sz="2400" kern="1200">
          <a:solidFill>
            <a:schemeClr val="tx1"/>
          </a:solidFill>
          <a:latin typeface="+mn-lt"/>
          <a:ea typeface="+mn-ea"/>
          <a:cs typeface="+mn-cs"/>
        </a:defRPr>
      </a:lvl1pPr>
      <a:lvl2pPr marL="685800" indent="-228600" algn="l" rtl="0" eaLnBrk="0" fontAlgn="base" hangingPunct="0">
        <a:lnSpc>
          <a:spcPct val="10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10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mailto:NoWrongDoor@acl.hhs.gov"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pPr eaLnBrk="1" hangingPunct="1"/>
            <a:r>
              <a:rPr lang="en-US" altLang="en-US" smtClean="0"/>
              <a:t>Person-Centered Planning and Implementation</a:t>
            </a:r>
          </a:p>
        </p:txBody>
      </p:sp>
      <p:sp>
        <p:nvSpPr>
          <p:cNvPr id="3075" name="Subtitle 2"/>
          <p:cNvSpPr>
            <a:spLocks noGrp="1"/>
          </p:cNvSpPr>
          <p:nvPr>
            <p:ph type="subTitle" idx="1"/>
          </p:nvPr>
        </p:nvSpPr>
        <p:spPr/>
        <p:txBody>
          <a:bodyPr/>
          <a:lstStyle/>
          <a:p>
            <a:pPr eaLnBrk="1" hangingPunct="1"/>
            <a:r>
              <a:rPr lang="en-US" altLang="en-US" dirty="0" smtClean="0"/>
              <a:t>5 Applying the Skills Flexibly and in a Variety of Settings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r>
              <a:rPr lang="en-US" altLang="en-US" smtClean="0"/>
              <a:t>Person-Centered Counseling Skills in Planning (1/2) </a:t>
            </a:r>
          </a:p>
        </p:txBody>
      </p:sp>
      <p:sp>
        <p:nvSpPr>
          <p:cNvPr id="3" name="Content Placeholder 2"/>
          <p:cNvSpPr>
            <a:spLocks noGrp="1"/>
          </p:cNvSpPr>
          <p:nvPr>
            <p:ph idx="1"/>
          </p:nvPr>
        </p:nvSpPr>
        <p:spPr/>
        <p:txBody>
          <a:bodyPr rtlCol="0">
            <a:normAutofit/>
          </a:bodyPr>
          <a:lstStyle/>
          <a:p>
            <a:pPr marL="0" indent="0" eaLnBrk="1" fontAlgn="auto" hangingPunct="1">
              <a:spcAft>
                <a:spcPts val="0"/>
              </a:spcAft>
              <a:buFont typeface="Arial" panose="020B0604020202020204" pitchFamily="34" charset="0"/>
              <a:buNone/>
              <a:defRPr/>
            </a:pPr>
            <a:r>
              <a:rPr lang="en-US" sz="2400" dirty="0" smtClean="0"/>
              <a:t>In creating a plan, it is important to keep the purpose of the plan in mind. It’s also helpful to keep in mind the core components of these plans as outlined in previous lessons. The following are questions the planner will want to consider and answer with the person about the process. With the answers, the Person-Centered Counseling (PCC) professional and the person can organize an approach that will make sense.</a:t>
            </a:r>
          </a:p>
          <a:p>
            <a:pPr eaLnBrk="1" fontAlgn="auto" hangingPunct="1">
              <a:spcAft>
                <a:spcPts val="0"/>
              </a:spcAft>
              <a:defRPr/>
            </a:pPr>
            <a:r>
              <a:rPr lang="en-US" sz="2200" dirty="0" smtClean="0"/>
              <a:t>How quickly does the first draft of the plan need to be completed? How comprehensive does the person want the plan to be? How quickly can we organize others who we need? What do we already know?</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altLang="en-US" smtClean="0"/>
              <a:t>Person-Centered Counseling Skills in Planning (2/2) </a:t>
            </a:r>
          </a:p>
        </p:txBody>
      </p:sp>
      <p:sp>
        <p:nvSpPr>
          <p:cNvPr id="16387" name="Content Placeholder 2"/>
          <p:cNvSpPr>
            <a:spLocks noGrp="1"/>
          </p:cNvSpPr>
          <p:nvPr>
            <p:ph idx="1"/>
          </p:nvPr>
        </p:nvSpPr>
        <p:spPr/>
        <p:txBody>
          <a:bodyPr/>
          <a:lstStyle/>
          <a:p>
            <a:pPr eaLnBrk="1" hangingPunct="1"/>
            <a:r>
              <a:rPr lang="en-US" sz="2200" dirty="0"/>
              <a:t>Who should be involved and in what way</a:t>
            </a:r>
            <a:r>
              <a:rPr lang="en-US" sz="2200" dirty="0" smtClean="0"/>
              <a:t>?</a:t>
            </a:r>
            <a:endParaRPr lang="en-US" altLang="en-US" sz="2200" dirty="0" smtClean="0"/>
          </a:p>
          <a:p>
            <a:pPr eaLnBrk="1" hangingPunct="1"/>
            <a:r>
              <a:rPr lang="en-US" altLang="en-US" sz="2200" dirty="0" smtClean="0"/>
              <a:t>How can we get this information efficiently but completely? How do we ensure helpful participation (comfort, timing, accommodations, translators, etc.)? Which skills and approaches will be helpful? How will we engage people in the action steps and the planning process? Do we anticipate any issues or concerns that may cause disagreements? How will those be handled? </a:t>
            </a:r>
          </a:p>
          <a:p>
            <a:pPr eaLnBrk="1" hangingPunct="1"/>
            <a:r>
              <a:rPr lang="en-US" altLang="en-US" sz="2200" dirty="0" smtClean="0"/>
              <a:t>How should we keep track of what we are learning during the process? How should the information be organized? What works for the person? What works for others who may use the plan?</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r>
              <a:rPr lang="en-US" altLang="en-US" smtClean="0"/>
              <a:t>The Influence of Settings (1/2) </a:t>
            </a:r>
          </a:p>
        </p:txBody>
      </p:sp>
      <p:sp>
        <p:nvSpPr>
          <p:cNvPr id="18435" name="Content Placeholder 2"/>
          <p:cNvSpPr>
            <a:spLocks noGrp="1"/>
          </p:cNvSpPr>
          <p:nvPr>
            <p:ph idx="1"/>
          </p:nvPr>
        </p:nvSpPr>
        <p:spPr>
          <a:xfrm>
            <a:off x="838200" y="1825625"/>
            <a:ext cx="10515600" cy="4879975"/>
          </a:xfrm>
        </p:spPr>
        <p:txBody>
          <a:bodyPr/>
          <a:lstStyle/>
          <a:p>
            <a:pPr marL="0" indent="0" eaLnBrk="1" hangingPunct="1">
              <a:lnSpc>
                <a:spcPct val="100000"/>
              </a:lnSpc>
              <a:buFont typeface="Arial" panose="020B0604020202020204" pitchFamily="34" charset="0"/>
              <a:buNone/>
            </a:pPr>
            <a:r>
              <a:rPr lang="en-US" altLang="en-US" sz="2400" dirty="0" smtClean="0"/>
              <a:t>The setting of an interaction can greatly impact the quality of communication. It is important to recognize how the setting may be affecting people you are meeting with and how it is affecting you. Each setting will have its own distractions and benefits.</a:t>
            </a:r>
          </a:p>
          <a:p>
            <a:pPr marL="0" indent="0" eaLnBrk="1" hangingPunct="1">
              <a:lnSpc>
                <a:spcPct val="100000"/>
              </a:lnSpc>
              <a:buNone/>
            </a:pPr>
            <a:r>
              <a:rPr lang="en-US" altLang="en-US" sz="2400" dirty="0" smtClean="0"/>
              <a:t>Below is a partial list of places were interactions that lead to person-centered planning (PCP) could take place: </a:t>
            </a:r>
          </a:p>
          <a:p>
            <a:pPr eaLnBrk="1" hangingPunct="1">
              <a:lnSpc>
                <a:spcPct val="100000"/>
              </a:lnSpc>
            </a:pPr>
            <a:r>
              <a:rPr lang="en-US" altLang="en-US" sz="2200" dirty="0" smtClean="0"/>
              <a:t>In your office in person or on the phone, in a conference room, or in your car on your cell phone </a:t>
            </a:r>
          </a:p>
          <a:p>
            <a:pPr marL="0" indent="0" eaLnBrk="1" hangingPunct="1">
              <a:lnSpc>
                <a:spcPct val="100000"/>
              </a:lnSpc>
              <a:buFont typeface="Arial" panose="020B0604020202020204" pitchFamily="34" charset="0"/>
              <a:buNone/>
            </a:pPr>
            <a:endParaRPr lang="en-US" altLang="en-US" sz="240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r>
              <a:rPr lang="en-US" altLang="en-US" smtClean="0"/>
              <a:t>The Influence of Settings (2/2) </a:t>
            </a:r>
          </a:p>
        </p:txBody>
      </p:sp>
      <p:sp>
        <p:nvSpPr>
          <p:cNvPr id="3" name="Content Placeholder 2"/>
          <p:cNvSpPr>
            <a:spLocks noGrp="1"/>
          </p:cNvSpPr>
          <p:nvPr>
            <p:ph idx="1"/>
          </p:nvPr>
        </p:nvSpPr>
        <p:spPr>
          <a:xfrm>
            <a:off x="838200" y="1825625"/>
            <a:ext cx="10515600" cy="4879975"/>
          </a:xfrm>
        </p:spPr>
        <p:txBody>
          <a:bodyPr rtlCol="0">
            <a:normAutofit/>
          </a:bodyPr>
          <a:lstStyle/>
          <a:p>
            <a:pPr eaLnBrk="1" fontAlgn="auto" hangingPunct="1">
              <a:spcAft>
                <a:spcPts val="0"/>
              </a:spcAft>
              <a:defRPr/>
            </a:pPr>
            <a:r>
              <a:rPr lang="en-US" sz="2200" dirty="0" smtClean="0"/>
              <a:t>In a person’s home or in their family member or friend’s home </a:t>
            </a:r>
          </a:p>
          <a:p>
            <a:pPr eaLnBrk="1" fontAlgn="auto" hangingPunct="1">
              <a:spcAft>
                <a:spcPts val="0"/>
              </a:spcAft>
              <a:defRPr/>
            </a:pPr>
            <a:r>
              <a:rPr lang="en-US" sz="2200" dirty="0" smtClean="0"/>
              <a:t>Reentry homes, recovery homes, shelters, day centers, warming houses, or board and lodge rooms</a:t>
            </a:r>
          </a:p>
          <a:p>
            <a:pPr eaLnBrk="1" fontAlgn="auto" hangingPunct="1">
              <a:spcAft>
                <a:spcPts val="0"/>
              </a:spcAft>
              <a:defRPr/>
            </a:pPr>
            <a:r>
              <a:rPr lang="en-US" sz="2200" dirty="0" smtClean="0"/>
              <a:t>Vocational or day service settings </a:t>
            </a:r>
          </a:p>
          <a:p>
            <a:pPr eaLnBrk="1" fontAlgn="auto" hangingPunct="1">
              <a:spcAft>
                <a:spcPts val="0"/>
              </a:spcAft>
              <a:defRPr/>
            </a:pPr>
            <a:r>
              <a:rPr lang="en-US" sz="2200" dirty="0" smtClean="0"/>
              <a:t>Group homes, assisted living, nursing homes, or other care facilities Hospital-acute care physical/psychiatric or residential treatment centers </a:t>
            </a:r>
          </a:p>
          <a:p>
            <a:pPr eaLnBrk="1" fontAlgn="auto" hangingPunct="1">
              <a:spcAft>
                <a:spcPts val="0"/>
              </a:spcAft>
              <a:defRPr/>
            </a:pPr>
            <a:r>
              <a:rPr lang="en-US" sz="2200" dirty="0" smtClean="0"/>
              <a:t>Jails, detox centers, or crisis homes </a:t>
            </a:r>
          </a:p>
          <a:p>
            <a:pPr eaLnBrk="1" fontAlgn="auto" hangingPunct="1">
              <a:spcAft>
                <a:spcPts val="0"/>
              </a:spcAft>
              <a:defRPr/>
            </a:pPr>
            <a:r>
              <a:rPr lang="en-US" sz="2200" dirty="0" smtClean="0"/>
              <a:t>Community locations, such as coffee shops, community centers, worship centers, schools, etc.</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eaLnBrk="1" hangingPunct="1"/>
            <a:r>
              <a:rPr lang="en-US" altLang="en-US" smtClean="0"/>
              <a:t>Considerations for Discovery </a:t>
            </a:r>
          </a:p>
        </p:txBody>
      </p:sp>
      <p:sp>
        <p:nvSpPr>
          <p:cNvPr id="22531" name="Content Placeholder 2"/>
          <p:cNvSpPr>
            <a:spLocks noGrp="1"/>
          </p:cNvSpPr>
          <p:nvPr>
            <p:ph idx="1"/>
          </p:nvPr>
        </p:nvSpPr>
        <p:spPr/>
        <p:txBody>
          <a:bodyPr/>
          <a:lstStyle/>
          <a:p>
            <a:pPr marL="0" indent="0" eaLnBrk="1" hangingPunct="1">
              <a:lnSpc>
                <a:spcPct val="100000"/>
              </a:lnSpc>
              <a:buNone/>
            </a:pPr>
            <a:r>
              <a:rPr lang="en-US" altLang="en-US" sz="2400" dirty="0"/>
              <a:t>You may or may not have a lot of influence over the settings in which you conduct discovery or planning. However, when you do, you will want to consider several aspects of setting. When you have a choice about timing and setting, do your best to find one the works well for everyone. When you don’t, do whatever you can within your role to make it a comfortable and productive situation for everyone involved. </a:t>
            </a:r>
          </a:p>
          <a:p>
            <a:pPr marL="0" indent="0" eaLnBrk="1" hangingPunct="1">
              <a:buNone/>
            </a:pPr>
            <a:endParaRPr lang="en-US" altLang="en-US"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eaLnBrk="1" hangingPunct="1"/>
            <a:r>
              <a:rPr lang="en-US" altLang="en-US" smtClean="0"/>
              <a:t>Surrounded By Support </a:t>
            </a:r>
          </a:p>
        </p:txBody>
      </p:sp>
      <p:sp>
        <p:nvSpPr>
          <p:cNvPr id="24579" name="Content Placeholder 2"/>
          <p:cNvSpPr>
            <a:spLocks noGrp="1"/>
          </p:cNvSpPr>
          <p:nvPr>
            <p:ph idx="1"/>
          </p:nvPr>
        </p:nvSpPr>
        <p:spPr/>
        <p:txBody>
          <a:bodyPr/>
          <a:lstStyle/>
          <a:p>
            <a:pPr marL="0" indent="0" eaLnBrk="1" hangingPunct="1">
              <a:lnSpc>
                <a:spcPct val="100000"/>
              </a:lnSpc>
              <a:buFont typeface="Arial" panose="020B0604020202020204" pitchFamily="34" charset="0"/>
              <a:buNone/>
            </a:pPr>
            <a:r>
              <a:rPr lang="en-US" altLang="en-US" sz="2400" smtClean="0"/>
              <a:t>Some people may have significant support in their lives. However, they may not have a way to express their own views clearly.</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eaLnBrk="1" hangingPunct="1"/>
            <a:r>
              <a:rPr lang="en-US" altLang="en-US" smtClean="0"/>
              <a:t>A Different Kind of Transition </a:t>
            </a:r>
          </a:p>
        </p:txBody>
      </p:sp>
      <p:sp>
        <p:nvSpPr>
          <p:cNvPr id="26627" name="Content Placeholder 2"/>
          <p:cNvSpPr>
            <a:spLocks noGrp="1"/>
          </p:cNvSpPr>
          <p:nvPr>
            <p:ph idx="1"/>
          </p:nvPr>
        </p:nvSpPr>
        <p:spPr/>
        <p:txBody>
          <a:bodyPr/>
          <a:lstStyle/>
          <a:p>
            <a:pPr marL="0" indent="0" eaLnBrk="1" hangingPunct="1">
              <a:buFont typeface="Arial" panose="020B0604020202020204" pitchFamily="34" charset="0"/>
              <a:buNone/>
            </a:pPr>
            <a:r>
              <a:rPr lang="en-US" altLang="en-US" sz="2400" smtClean="0"/>
              <a:t>Some people will not have significant support in their lives. Sometimes they have become lost in the system.</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eaLnBrk="1" hangingPunct="1"/>
            <a:r>
              <a:rPr lang="en-US" altLang="en-US" smtClean="0"/>
              <a:t>Dad Won’t Do His Part </a:t>
            </a:r>
          </a:p>
        </p:txBody>
      </p:sp>
      <p:sp>
        <p:nvSpPr>
          <p:cNvPr id="28675" name="Content Placeholder 2"/>
          <p:cNvSpPr>
            <a:spLocks noGrp="1"/>
          </p:cNvSpPr>
          <p:nvPr>
            <p:ph idx="1"/>
          </p:nvPr>
        </p:nvSpPr>
        <p:spPr/>
        <p:txBody>
          <a:bodyPr/>
          <a:lstStyle/>
          <a:p>
            <a:pPr marL="0" indent="0" eaLnBrk="1" hangingPunct="1">
              <a:buFont typeface="Arial" panose="020B0604020202020204" pitchFamily="34" charset="0"/>
              <a:buNone/>
            </a:pPr>
            <a:r>
              <a:rPr lang="en-US" altLang="en-US" sz="2400" smtClean="0"/>
              <a:t>Sometimes families or others have worries the person does not share. It doesn’t mean the family member is correct in their assessment. However, it doesn’t mean the person couldn’t benefit from No Wrong Door support either.</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pPr eaLnBrk="1" hangingPunct="1"/>
            <a:r>
              <a:rPr lang="en-US" altLang="en-US" smtClean="0"/>
              <a:t>Conclusion and Lesson Review (1/3)</a:t>
            </a:r>
          </a:p>
        </p:txBody>
      </p:sp>
      <p:sp>
        <p:nvSpPr>
          <p:cNvPr id="30723" name="Content Placeholder 2"/>
          <p:cNvSpPr>
            <a:spLocks noGrp="1"/>
          </p:cNvSpPr>
          <p:nvPr>
            <p:ph idx="1"/>
          </p:nvPr>
        </p:nvSpPr>
        <p:spPr/>
        <p:txBody>
          <a:bodyPr/>
          <a:lstStyle/>
          <a:p>
            <a:pPr eaLnBrk="1" hangingPunct="1">
              <a:lnSpc>
                <a:spcPct val="100000"/>
              </a:lnSpc>
            </a:pPr>
            <a:r>
              <a:rPr lang="en-US" altLang="en-US" sz="2400" dirty="0" smtClean="0"/>
              <a:t>No Wrong Door Person-centered plans are more flexible than some other established forms of person-centered planning. Discovery and planning can happen in any way that works for the person and yields a good result consistent with their goals. </a:t>
            </a:r>
          </a:p>
          <a:p>
            <a:pPr eaLnBrk="1" hangingPunct="1">
              <a:lnSpc>
                <a:spcPct val="100000"/>
              </a:lnSpc>
            </a:pPr>
            <a:r>
              <a:rPr lang="en-US" altLang="en-US" sz="2400" dirty="0" smtClean="0"/>
              <a:t>Having an idea of how setting affects people’s ability to contribute in discovery is important. Sometimes you can influence which setting is chosen. Other times you must make the best of the available setting.</a:t>
            </a:r>
          </a:p>
          <a:p>
            <a:pPr eaLnBrk="1" hangingPunct="1">
              <a:lnSpc>
                <a:spcPct val="100000"/>
              </a:lnSpc>
            </a:pPr>
            <a:r>
              <a:rPr lang="en-US" altLang="en-US" sz="2400" dirty="0" smtClean="0"/>
              <a:t>Every setting will have rules and limits. Make sure you follow your guidelines for visits and take responsibly for your own safety as needed.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pPr eaLnBrk="1" hangingPunct="1"/>
            <a:r>
              <a:rPr lang="en-US" altLang="en-US" smtClean="0"/>
              <a:t>Conclusion and Lesson Review (2/3) </a:t>
            </a:r>
          </a:p>
        </p:txBody>
      </p:sp>
      <p:sp>
        <p:nvSpPr>
          <p:cNvPr id="32771" name="Content Placeholder 2"/>
          <p:cNvSpPr>
            <a:spLocks noGrp="1"/>
          </p:cNvSpPr>
          <p:nvPr>
            <p:ph idx="1"/>
          </p:nvPr>
        </p:nvSpPr>
        <p:spPr/>
        <p:txBody>
          <a:bodyPr/>
          <a:lstStyle/>
          <a:p>
            <a:pPr eaLnBrk="1" hangingPunct="1">
              <a:lnSpc>
                <a:spcPct val="100000"/>
              </a:lnSpc>
            </a:pPr>
            <a:r>
              <a:rPr lang="en-US" altLang="en-US" sz="2400" dirty="0" smtClean="0"/>
              <a:t>Be prepared for discovery and planning sessions. Make sure people are comfortable and can communicate well. Use strategies to keep people focused on what’s most important and not fixing. </a:t>
            </a:r>
          </a:p>
          <a:p>
            <a:pPr eaLnBrk="1" hangingPunct="1">
              <a:lnSpc>
                <a:spcPct val="100000"/>
              </a:lnSpc>
            </a:pPr>
            <a:r>
              <a:rPr lang="en-US" altLang="en-US" sz="2400" dirty="0" smtClean="0"/>
              <a:t>Nothing goes into a plan without the person’s permission. In order to ensure the person’s voice doesn’t get drowned out, it might be better to plan without others around.</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lnSpc>
                <a:spcPct val="100000"/>
              </a:lnSpc>
              <a:buNone/>
            </a:pPr>
            <a:r>
              <a:rPr lang="en-US" sz="2400" dirty="0"/>
              <a:t>These slides contain content adapted from the Administration for Community Living’s Person Centered Counseling Training Program. The content includes text and narration from online courses. To view original content or for more information, please visit nwd.acl.gov or contact </a:t>
            </a:r>
            <a:r>
              <a:rPr lang="en-US" sz="2400" u="sng" dirty="0">
                <a:hlinkClick r:id="rId2"/>
              </a:rPr>
              <a:t>NoWrongDoor@acl.hhs.gov</a:t>
            </a:r>
            <a:r>
              <a:rPr lang="en-US" sz="2400" dirty="0" smtClean="0"/>
              <a:t>.</a:t>
            </a:r>
            <a:br>
              <a:rPr lang="en-US" sz="2400" dirty="0" smtClean="0"/>
            </a:br>
            <a:r>
              <a:rPr lang="en-US" sz="2400" dirty="0" smtClean="0"/>
              <a:t/>
            </a:r>
            <a:br>
              <a:rPr lang="en-US" sz="2400" dirty="0" smtClean="0"/>
            </a:br>
            <a:r>
              <a:rPr lang="en-US" sz="3200" dirty="0"/>
              <a:t/>
            </a:r>
            <a:br>
              <a:rPr lang="en-US" sz="3200" dirty="0"/>
            </a:br>
            <a:r>
              <a:rPr lang="fr-FR" sz="2000" u="sng" dirty="0" smtClean="0"/>
              <a:t>Copyright Notice and </a:t>
            </a:r>
            <a:r>
              <a:rPr lang="fr-FR" sz="2000" u="sng" dirty="0" err="1" smtClean="0"/>
              <a:t>Disclaimer</a:t>
            </a:r>
            <a:r>
              <a:rPr lang="fr-FR" sz="2000" u="sng" dirty="0" smtClean="0"/>
              <a:t> </a:t>
            </a:r>
            <a:endParaRPr lang="en-US" sz="1800" u="sng" dirty="0" smtClean="0"/>
          </a:p>
          <a:p>
            <a:pPr marL="0" indent="0">
              <a:lnSpc>
                <a:spcPct val="100000"/>
              </a:lnSpc>
              <a:buNone/>
            </a:pPr>
            <a:r>
              <a:rPr lang="fr-FR" sz="1800" dirty="0" smtClean="0"/>
              <a:t>Certain </a:t>
            </a:r>
            <a:r>
              <a:rPr lang="fr-FR" sz="1800" dirty="0" err="1" smtClean="0"/>
              <a:t>materials</a:t>
            </a:r>
            <a:r>
              <a:rPr lang="fr-FR" sz="1800" dirty="0" smtClean="0"/>
              <a:t> </a:t>
            </a:r>
            <a:r>
              <a:rPr lang="fr-FR" sz="1800" dirty="0" err="1" smtClean="0"/>
              <a:t>incorporated</a:t>
            </a:r>
            <a:r>
              <a:rPr lang="fr-FR" sz="1800" dirty="0" smtClean="0"/>
              <a:t> </a:t>
            </a:r>
            <a:r>
              <a:rPr lang="fr-FR" sz="1800" dirty="0" err="1" smtClean="0"/>
              <a:t>herein</a:t>
            </a:r>
            <a:r>
              <a:rPr lang="fr-FR" sz="1800" dirty="0" smtClean="0"/>
              <a:t> are Copyright ©2016, </a:t>
            </a:r>
            <a:r>
              <a:rPr lang="fr-FR" sz="1800" dirty="0" err="1" smtClean="0"/>
              <a:t>Regents</a:t>
            </a:r>
            <a:r>
              <a:rPr lang="fr-FR" sz="1800" dirty="0" smtClean="0"/>
              <a:t> of the University Minnesota. All </a:t>
            </a:r>
            <a:r>
              <a:rPr lang="fr-FR" sz="1800" dirty="0" err="1" smtClean="0"/>
              <a:t>Rights</a:t>
            </a:r>
            <a:r>
              <a:rPr lang="fr-FR" sz="1800" dirty="0" smtClean="0"/>
              <a:t> </a:t>
            </a:r>
            <a:r>
              <a:rPr lang="fr-FR" sz="1800" dirty="0" err="1" smtClean="0"/>
              <a:t>Reserved</a:t>
            </a:r>
            <a:r>
              <a:rPr lang="fr-FR" sz="1800" dirty="0" smtClean="0"/>
              <a:t>. IN NO EVENT SHALL UNIVERSITY OR TLCPCP BE LIABLE TO ANY PARTY FOR DIRECT, INDIRECT, SPECIAL, INCIDENTAL, OR CONSEQUENTIAL DAMAGES, INCLUDING LOST PROFITS, ARISING OUT OF THE USE OF THIS CONTENT, EVEN IF UNIVERSITY OR TLCPCP HAS BEEN ADVISED OF THE POSSIBILITY OF SUCH DAMAGES.</a:t>
            </a:r>
            <a:endParaRPr lang="en-US" sz="1800" dirty="0" smtClean="0"/>
          </a:p>
        </p:txBody>
      </p:sp>
    </p:spTree>
    <p:extLst>
      <p:ext uri="{BB962C8B-B14F-4D97-AF65-F5344CB8AC3E}">
        <p14:creationId xmlns:p14="http://schemas.microsoft.com/office/powerpoint/2010/main" val="39889382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pPr eaLnBrk="1" hangingPunct="1"/>
            <a:r>
              <a:rPr lang="en-US" altLang="en-US" smtClean="0"/>
              <a:t>Conclusion and Lesson Review (3/3)</a:t>
            </a:r>
          </a:p>
        </p:txBody>
      </p:sp>
      <p:sp>
        <p:nvSpPr>
          <p:cNvPr id="34819" name="Content Placeholder 2"/>
          <p:cNvSpPr>
            <a:spLocks noGrp="1"/>
          </p:cNvSpPr>
          <p:nvPr>
            <p:ph sz="half" idx="1"/>
          </p:nvPr>
        </p:nvSpPr>
        <p:spPr/>
        <p:txBody>
          <a:bodyPr/>
          <a:lstStyle/>
          <a:p>
            <a:pPr marL="0" indent="0" algn="ctr" eaLnBrk="1" hangingPunct="1">
              <a:buFont typeface="Arial" panose="020B0604020202020204" pitchFamily="34" charset="0"/>
              <a:buNone/>
            </a:pPr>
            <a:r>
              <a:rPr lang="en-US" altLang="en-US" sz="2400" b="1" dirty="0" smtClean="0"/>
              <a:t>Learning Objective</a:t>
            </a:r>
          </a:p>
          <a:p>
            <a:pPr marL="0" indent="0" eaLnBrk="1" hangingPunct="1">
              <a:buFont typeface="Arial" panose="020B0604020202020204" pitchFamily="34" charset="0"/>
              <a:buNone/>
            </a:pPr>
            <a:r>
              <a:rPr lang="en-US" altLang="en-US" sz="2400" dirty="0" smtClean="0"/>
              <a:t>After completing this lesson: You will be able to engage person-centered planning skills flexibly and in different settings.</a:t>
            </a:r>
          </a:p>
        </p:txBody>
      </p:sp>
      <p:sp>
        <p:nvSpPr>
          <p:cNvPr id="2" name="Content Placeholder 1"/>
          <p:cNvSpPr>
            <a:spLocks noGrp="1"/>
          </p:cNvSpPr>
          <p:nvPr>
            <p:ph sz="half" idx="2"/>
          </p:nvPr>
        </p:nvSpPr>
        <p:spPr/>
        <p:txBody>
          <a:bodyPr/>
          <a:lstStyle/>
          <a:p>
            <a:pPr marL="0" indent="0" algn="ctr" eaLnBrk="1" fontAlgn="auto" hangingPunct="1">
              <a:spcAft>
                <a:spcPts val="0"/>
              </a:spcAft>
              <a:buFont typeface="Arial" panose="020B0604020202020204" pitchFamily="34" charset="0"/>
              <a:buNone/>
              <a:defRPr/>
            </a:pPr>
            <a:r>
              <a:rPr lang="en-US" sz="2400" b="1" dirty="0"/>
              <a:t>Reflection on Learning </a:t>
            </a:r>
            <a:r>
              <a:rPr lang="en-US" sz="2400" b="1" dirty="0" smtClean="0"/>
              <a:t>Objective</a:t>
            </a:r>
          </a:p>
          <a:p>
            <a:pPr marL="0" indent="0" eaLnBrk="1" fontAlgn="auto" hangingPunct="1">
              <a:spcAft>
                <a:spcPts val="0"/>
              </a:spcAft>
              <a:buFont typeface="Arial" panose="020B0604020202020204" pitchFamily="34" charset="0"/>
              <a:buNone/>
              <a:defRPr/>
            </a:pPr>
            <a:r>
              <a:rPr lang="en-US" sz="2400" dirty="0" smtClean="0"/>
              <a:t>Directions</a:t>
            </a:r>
            <a:r>
              <a:rPr lang="en-US" sz="2400" dirty="0"/>
              <a:t>: Review the objective(s) on this page. </a:t>
            </a:r>
            <a:r>
              <a:rPr lang="en-US" sz="2400" dirty="0" smtClean="0"/>
              <a:t>Write </a:t>
            </a:r>
            <a:r>
              <a:rPr lang="en-US" sz="2400" dirty="0"/>
              <a:t>down your answers to the following questions. </a:t>
            </a:r>
          </a:p>
          <a:p>
            <a:pPr marL="457200" indent="-457200" eaLnBrk="1" fontAlgn="auto" hangingPunct="1">
              <a:spcAft>
                <a:spcPts val="0"/>
              </a:spcAft>
              <a:buFont typeface="+mj-lt"/>
              <a:buAutoNum type="arabicPeriod"/>
              <a:defRPr/>
            </a:pPr>
            <a:r>
              <a:rPr lang="en-US" sz="2200" dirty="0" smtClean="0"/>
              <a:t>What </a:t>
            </a:r>
            <a:r>
              <a:rPr lang="en-US" sz="2200" dirty="0"/>
              <a:t>did you learn in this lesson that you felt was important? </a:t>
            </a:r>
          </a:p>
          <a:p>
            <a:pPr marL="457200" indent="-457200" eaLnBrk="1" fontAlgn="auto" hangingPunct="1">
              <a:spcAft>
                <a:spcPts val="0"/>
              </a:spcAft>
              <a:buFont typeface="+mj-lt"/>
              <a:buAutoNum type="arabicPeriod"/>
              <a:defRPr/>
            </a:pPr>
            <a:r>
              <a:rPr lang="en-US" sz="2200" dirty="0" smtClean="0"/>
              <a:t>What </a:t>
            </a:r>
            <a:r>
              <a:rPr lang="en-US" sz="2200" dirty="0"/>
              <a:t>will you do differently because of the content in this lesson</a:t>
            </a:r>
            <a:r>
              <a:rPr lang="en-US" sz="2200" dirty="0" smtClean="0"/>
              <a:t>?</a:t>
            </a:r>
            <a:endParaRPr lang="en-US" sz="2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altLang="en-US" smtClean="0"/>
              <a:t>Welcome! (1/2) </a:t>
            </a:r>
          </a:p>
        </p:txBody>
      </p:sp>
      <p:sp>
        <p:nvSpPr>
          <p:cNvPr id="4099" name="Content Placeholder 2"/>
          <p:cNvSpPr>
            <a:spLocks noGrp="1"/>
          </p:cNvSpPr>
          <p:nvPr>
            <p:ph idx="1"/>
          </p:nvPr>
        </p:nvSpPr>
        <p:spPr/>
        <p:txBody>
          <a:bodyPr/>
          <a:lstStyle/>
          <a:p>
            <a:pPr marL="0" indent="0" eaLnBrk="1" hangingPunct="1">
              <a:lnSpc>
                <a:spcPct val="100000"/>
              </a:lnSpc>
              <a:buFont typeface="Arial" panose="020B0604020202020204" pitchFamily="34" charset="0"/>
              <a:buNone/>
            </a:pPr>
            <a:r>
              <a:rPr lang="en-US" altLang="en-US" sz="2400" dirty="0" smtClean="0"/>
              <a:t>Person-centered discovery and planning can occur in many ways. To complete a formal person-centered plan requires the use of flexible but organized approaches. To complete a plan, you may meet with a person several times. You must be prepared to meet people in a variety of locations. You may facilitate the process one-on-one with the person. Or, you may support group processes to complete a plan. Each situation presents unique benefits and challenges that you must navigate. This lesson will provide you with key tips and consideration for organizing your approach. It will provide examples of person-centered planning in three different situations.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en-US" altLang="en-US" smtClean="0"/>
              <a:t>Welcome! (2/2) </a:t>
            </a:r>
          </a:p>
        </p:txBody>
      </p:sp>
      <p:sp>
        <p:nvSpPr>
          <p:cNvPr id="6147" name="Content Placeholder 2"/>
          <p:cNvSpPr>
            <a:spLocks noGrp="1"/>
          </p:cNvSpPr>
          <p:nvPr>
            <p:ph idx="1"/>
          </p:nvPr>
        </p:nvSpPr>
        <p:spPr/>
        <p:txBody>
          <a:bodyPr/>
          <a:lstStyle/>
          <a:p>
            <a:pPr marL="0" indent="0" eaLnBrk="1" hangingPunct="1">
              <a:lnSpc>
                <a:spcPct val="100000"/>
              </a:lnSpc>
              <a:buFont typeface="Arial" panose="020B0604020202020204" pitchFamily="34" charset="0"/>
              <a:buNone/>
            </a:pPr>
            <a:r>
              <a:rPr lang="en-US" altLang="en-US" sz="2400" b="1" smtClean="0"/>
              <a:t>Learning Objective</a:t>
            </a:r>
          </a:p>
          <a:p>
            <a:pPr marL="0" indent="0" eaLnBrk="1" hangingPunct="1">
              <a:lnSpc>
                <a:spcPct val="100000"/>
              </a:lnSpc>
              <a:buFont typeface="Arial" panose="020B0604020202020204" pitchFamily="34" charset="0"/>
              <a:buNone/>
            </a:pPr>
            <a:r>
              <a:rPr lang="en-US" altLang="en-US" sz="2400" smtClean="0"/>
              <a:t>After completing this lesson: You will be able to engage person-centered planning skills flexibly and in different settings.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en-US" altLang="en-US" dirty="0" smtClean="0"/>
              <a:t>Working with Diverse Individuals in a Variety of Settings (1/2)</a:t>
            </a:r>
          </a:p>
        </p:txBody>
      </p:sp>
      <p:sp>
        <p:nvSpPr>
          <p:cNvPr id="8195" name="Content Placeholder 2"/>
          <p:cNvSpPr>
            <a:spLocks noGrp="1"/>
          </p:cNvSpPr>
          <p:nvPr>
            <p:ph idx="1"/>
          </p:nvPr>
        </p:nvSpPr>
        <p:spPr/>
        <p:txBody>
          <a:bodyPr/>
          <a:lstStyle/>
          <a:p>
            <a:pPr marL="0" indent="0" eaLnBrk="1" hangingPunct="1">
              <a:lnSpc>
                <a:spcPct val="100000"/>
              </a:lnSpc>
              <a:buFont typeface="Arial" panose="020B0604020202020204" pitchFamily="34" charset="0"/>
              <a:buNone/>
            </a:pPr>
            <a:r>
              <a:rPr lang="en-US" altLang="en-US" sz="2400" dirty="0" smtClean="0"/>
              <a:t>Throughout this course, we’ve talked about things that make individuals unique. These can be things such as their ages, cultures, and the types of conditions and barriers they experience. The course Who We Serve in this curriculum will help you learn more about some of these topics. The scenarios in this course are also meant to provide you with examples of planning in variety of settings and situations and for various purposes.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en-US" altLang="en-US" dirty="0" smtClean="0"/>
              <a:t>Working with Diverse Individuals in a Variety of Settings (2/2)</a:t>
            </a:r>
          </a:p>
        </p:txBody>
      </p:sp>
      <p:sp>
        <p:nvSpPr>
          <p:cNvPr id="8195" name="Content Placeholder 2"/>
          <p:cNvSpPr>
            <a:spLocks noGrp="1"/>
          </p:cNvSpPr>
          <p:nvPr>
            <p:ph idx="1"/>
          </p:nvPr>
        </p:nvSpPr>
        <p:spPr/>
        <p:txBody>
          <a:bodyPr/>
          <a:lstStyle/>
          <a:p>
            <a:pPr marL="0" indent="0" eaLnBrk="1" hangingPunct="1">
              <a:lnSpc>
                <a:spcPct val="100000"/>
              </a:lnSpc>
              <a:buFont typeface="Arial" panose="020B0604020202020204" pitchFamily="34" charset="0"/>
              <a:buNone/>
            </a:pPr>
            <a:r>
              <a:rPr lang="en-US" altLang="en-US" sz="2400" dirty="0" smtClean="0"/>
              <a:t>However, learning to plan well is an ongoing process of trying and learning. This lesson is a starting point to help you consider how to organize yourself to support planning. It will include the importance of setting in planning. It will help you consider how to adapt and use skills in a variety of situations. Professionals that want to get good at planning will want to consider ongoing professional development in this area. </a:t>
            </a:r>
          </a:p>
        </p:txBody>
      </p:sp>
    </p:spTree>
    <p:extLst>
      <p:ext uri="{BB962C8B-B14F-4D97-AF65-F5344CB8AC3E}">
        <p14:creationId xmlns:p14="http://schemas.microsoft.com/office/powerpoint/2010/main" val="12330710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altLang="en-US" dirty="0" smtClean="0"/>
              <a:t>How the Approaches Support Plans (1/3)</a:t>
            </a:r>
          </a:p>
        </p:txBody>
      </p:sp>
      <p:sp>
        <p:nvSpPr>
          <p:cNvPr id="10243" name="Content Placeholder 2"/>
          <p:cNvSpPr>
            <a:spLocks noGrp="1"/>
          </p:cNvSpPr>
          <p:nvPr>
            <p:ph idx="1"/>
          </p:nvPr>
        </p:nvSpPr>
        <p:spPr/>
        <p:txBody>
          <a:bodyPr/>
          <a:lstStyle/>
          <a:p>
            <a:pPr marL="0" indent="0" eaLnBrk="1" hangingPunct="1">
              <a:lnSpc>
                <a:spcPct val="100000"/>
              </a:lnSpc>
              <a:buFont typeface="Arial" panose="020B0604020202020204" pitchFamily="34" charset="0"/>
              <a:buNone/>
            </a:pPr>
            <a:r>
              <a:rPr lang="en-US" altLang="en-US" sz="2400" dirty="0" smtClean="0"/>
              <a:t>When supporting the development of a plan, the Person-Centered Counseling (PCC) professional will use the approaches artfully and flexibly. A review of these skills and approaches was provided in the lesson: Using Person-Centered Thinking (PCT) Approaches to Support Discovery and Build the Plan.</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altLang="en-US" dirty="0" smtClean="0"/>
              <a:t>How the Approaches Support Plans (2/3)</a:t>
            </a:r>
          </a:p>
        </p:txBody>
      </p:sp>
      <p:sp>
        <p:nvSpPr>
          <p:cNvPr id="10243" name="Content Placeholder 2"/>
          <p:cNvSpPr>
            <a:spLocks noGrp="1"/>
          </p:cNvSpPr>
          <p:nvPr>
            <p:ph idx="1"/>
          </p:nvPr>
        </p:nvSpPr>
        <p:spPr/>
        <p:txBody>
          <a:bodyPr/>
          <a:lstStyle/>
          <a:p>
            <a:pPr marL="0" indent="0" eaLnBrk="1" hangingPunct="1">
              <a:lnSpc>
                <a:spcPct val="100000"/>
              </a:lnSpc>
              <a:buFont typeface="Arial" panose="020B0604020202020204" pitchFamily="34" charset="0"/>
              <a:buNone/>
            </a:pPr>
            <a:r>
              <a:rPr lang="en-US" altLang="en-US" sz="2400" dirty="0" smtClean="0"/>
              <a:t>This lesson is about some of the details of organizing their use and more examples. Person-centered planning has a history to it. If you have participated in other forms of person-centered planning, you may have ideas about how planning should go. However, in a NWD system planning may look a little different. It’s important to keep an open mind. There is no single “right” way to complete a plan.</a:t>
            </a:r>
          </a:p>
        </p:txBody>
      </p:sp>
    </p:spTree>
    <p:extLst>
      <p:ext uri="{BB962C8B-B14F-4D97-AF65-F5344CB8AC3E}">
        <p14:creationId xmlns:p14="http://schemas.microsoft.com/office/powerpoint/2010/main" val="42491038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US" altLang="en-US" dirty="0" smtClean="0"/>
              <a:t>How the Approaches Support Plans (3/3) </a:t>
            </a:r>
          </a:p>
        </p:txBody>
      </p:sp>
      <p:sp>
        <p:nvSpPr>
          <p:cNvPr id="3" name="Content Placeholder 2"/>
          <p:cNvSpPr>
            <a:spLocks noGrp="1"/>
          </p:cNvSpPr>
          <p:nvPr>
            <p:ph idx="1"/>
          </p:nvPr>
        </p:nvSpPr>
        <p:spPr/>
        <p:txBody>
          <a:bodyPr rtlCol="0">
            <a:normAutofit/>
          </a:bodyPr>
          <a:lstStyle/>
          <a:p>
            <a:pPr marL="0" indent="0" eaLnBrk="1" fontAlgn="auto" hangingPunct="1">
              <a:lnSpc>
                <a:spcPct val="100000"/>
              </a:lnSpc>
              <a:spcAft>
                <a:spcPts val="0"/>
              </a:spcAft>
              <a:buFont typeface="Arial" panose="020B0604020202020204" pitchFamily="34" charset="0"/>
              <a:buNone/>
              <a:defRPr/>
            </a:pPr>
            <a:r>
              <a:rPr lang="en-US" sz="2400" dirty="0" smtClean="0"/>
              <a:t>A basic process will do the following:</a:t>
            </a:r>
          </a:p>
          <a:p>
            <a:pPr eaLnBrk="1" fontAlgn="auto" hangingPunct="1">
              <a:lnSpc>
                <a:spcPct val="100000"/>
              </a:lnSpc>
              <a:spcAft>
                <a:spcPts val="0"/>
              </a:spcAft>
              <a:defRPr/>
            </a:pPr>
            <a:r>
              <a:rPr lang="en-US" sz="2200" dirty="0" smtClean="0"/>
              <a:t>Keep the person in charge of the all aspects of the processes and plan </a:t>
            </a:r>
          </a:p>
          <a:p>
            <a:pPr eaLnBrk="1" fontAlgn="auto" hangingPunct="1">
              <a:lnSpc>
                <a:spcPct val="100000"/>
              </a:lnSpc>
              <a:spcAft>
                <a:spcPts val="0"/>
              </a:spcAft>
              <a:defRPr/>
            </a:pPr>
            <a:r>
              <a:rPr lang="en-US" sz="2200" dirty="0" smtClean="0"/>
              <a:t>Work well for the individual and anyone that they want involved </a:t>
            </a:r>
          </a:p>
          <a:p>
            <a:pPr eaLnBrk="1" fontAlgn="auto" hangingPunct="1">
              <a:lnSpc>
                <a:spcPct val="100000"/>
              </a:lnSpc>
              <a:spcAft>
                <a:spcPts val="0"/>
              </a:spcAft>
              <a:defRPr/>
            </a:pPr>
            <a:r>
              <a:rPr lang="en-US" sz="2200" dirty="0" smtClean="0"/>
              <a:t>Yield a plan that is useful for achieving the person’s goals for the purpose identified </a:t>
            </a:r>
          </a:p>
          <a:p>
            <a:pPr eaLnBrk="1" fontAlgn="auto" hangingPunct="1">
              <a:lnSpc>
                <a:spcPct val="100000"/>
              </a:lnSpc>
              <a:spcAft>
                <a:spcPts val="0"/>
              </a:spcAft>
              <a:defRPr/>
            </a:pPr>
            <a:r>
              <a:rPr lang="en-US" sz="2200" dirty="0" smtClean="0"/>
              <a:t>Use the PCC professional’s time well and in balance with other duties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PAW xmlns="http://www.net-centric.com/PAWPP">
  <Shape xmlns="" ID="gOGE3Tv6ldJDvCC8TLH/hUX6DUg=" pdftag="H1" isBookmarkSet="no" bookmark="yes" Order="_x0031_"/>
  <Shape xmlns="" ID="hX8EZLnBdhTMy06xoO75IBan1QQ=" pdftag="H2" isBookmarkSet="no" bookmark="yes" Order="_x0032_"/>
  <Shape xmlns="" ID="xhQiTr/uc1gluRkDaFd/R+Eeq3g=" pdftag="H2" isBookmarkSet="no" bookmark="yes" Order="_x0031_"/>
  <Shape xmlns="" ID="lKC7AsQR2LnfutCAY//hkJepCKA=" pdftag="P" isBookmarkSet="no" bookmark="no" Order="_x0032_"/>
  <Shape xmlns="" ID="kA26s0ZpvAYyZkiXq8ql/DiMhfg=" pdftag="H2" isBookmarkSet="no" bookmark="yes" Order="_x0031_"/>
  <Shape xmlns="" ID="irDi1hA4ZGIh3B9iLlEPvkPIKRY=" pdftag="P" isBookmarkSet="no" bookmark="no" Order="_x0032_"/>
  <Shape xmlns="" ID="tEdDkpTXRQdOb0il/dO9jb9GB0o=" pdftag="H2" isBookmarkSet="no" bookmark="yes" Order="_x0031_"/>
  <Shape xmlns="" ID="ybbyH9s6gzNOALU4CAw4N2UCmwg=" pdftag="P" isBookmarkSet="no" bookmark="no" Order="_x0032_"/>
  <Shape xmlns="" ID="20jnvu+okcz0cVTq+L/F5RLVhfo=" pdftag="H2" isBookmarkSet="no" bookmark="yes" Order="_x0031_"/>
  <Shape xmlns="" ID="NIbW+c/ov9J1iAiCPOC6JVLEomw=" pdftag="P" isBookmarkSet="no" bookmark="no" Order="_x0032_"/>
  <Shape xmlns="" ID="x8Y+YE6XBFic4wCNlYIdWiF9Sng=" pdftag="H2" isBookmarkSet="no" bookmark="yes" Order="_x0031_"/>
  <Shape xmlns="" ID="0bVFICEGS/VvTAVbHhdkd2IFPwY=" pdftag="P" isBookmarkSet="no" bookmark="no" Order="_x0032_"/>
  <Shape xmlns="" ID="eECAQ8dAT/1i3FG+mSrzrtBZr3Y=" pdftag="H2" isBookmarkSet="no" bookmark="yes" Order="_x0031_"/>
  <Shape xmlns="" ID="TFgiDCXcAEf16jjNn4zCDkWZpRM=" pdftag="P" isBookmarkSet="no" bookmark="no" Order="_x0032_"/>
  <Shape xmlns="" ID="OmR8BCIsG8Jleplf6moWfCLO0Dg=" pdftag="H2" isBookmarkSet="no" bookmark="yes" Order="_x0031_"/>
  <Shape xmlns="" ID="4Jn/E82Jr2p0xSRZSoWvIUpW8kE=" pdftag="P" isBookmarkSet="no" bookmark="no" Order="_x0032_"/>
  <Shape xmlns="" ID="Mz078sTcFYzVfJtnlusloJwN/SM=" pdftag="H2" isBookmarkSet="no" bookmark="yes" Order="_x0031_"/>
  <Shape xmlns="" ID="CU9JDY7YkeaAdKYJ/Ljj0Xqa3RI=" pdftag="P" isBookmarkSet="no" bookmark="no" Order="_x0032_"/>
  <Shape xmlns="" ID="qJNUhWvxbfEI0P4Whci0VJrcpI0=" pdftag="H2" isBookmarkSet="no" bookmark="yes" Order="_x0031_"/>
  <Shape xmlns="" ID="K2gNB1YWD3Z6B505g+DfdOCD5V8=" pdftag="P" isBookmarkSet="no" bookmark="no" Order="_x0032_"/>
  <Shape xmlns="" ID="SmPdD4NfjdhWP6po08Zj3ihttb8=" pdftag="H2" isBookmarkSet="no" bookmark="yes" Order="_x0031_"/>
  <Shape xmlns="" ID="4qSE1lGBNc59gNo66kddu1hp/u8=" pdftag="P" isBookmarkSet="no" bookmark="no" Order="_x0032_"/>
  <Shape xmlns="" ID="2il/UJ8J44GmI+KYPdagVTLEsw8=" pdftag="H2" isBookmarkSet="no" bookmark="yes" Order="_x0031_"/>
  <Shape xmlns="" ID="46mUCsmC2ceIddlg4znoHxV4jzY=" pdftag="P" isBookmarkSet="no" bookmark="no" Order="_x0032_"/>
  <Shape xmlns="" ID="jvp4LmpfQv6KWuUfyoc4Pf1+u7A=" pdftag="H2" isBookmarkSet="no" bookmark="yes" Order="_x0031_"/>
  <Shape xmlns="" ID="u8dtD0FypFIthLQwzEGKLKur8cM=" pdftag="P" isBookmarkSet="no" bookmark="no" Order="_x0032_"/>
  <Shape xmlns="" ID="LPchGBzwafkTTXWjECOTY5H3pzA=" pdftag="H2" isBookmarkSet="no" bookmark="yes" Order="_x0031_"/>
  <Shape xmlns="" ID="YP/ktMJqzJE6z5tkbuxtc4VwpkM=" pdftag="P" isBookmarkSet="no" bookmark="no" Order="_x0032_"/>
  <Shape xmlns="" ID="9OqESmNzq1karIdlYoWTZDjKP0g=" pdftag="H2" isBookmarkSet="no" bookmark="yes" Order="_x0031_"/>
  <Shape xmlns="" ID="DzGmM5c2+5n1oU4yL529IC6ArRs=" pdftag="P" isBookmarkSet="no" bookmark="no" Order="_x0032_"/>
  <Shape xmlns="" ID="Pb3DTgzuNeg7voZG+nGuUm01k3Q=" pdftag="H2" isBookmarkSet="no" bookmark="yes" Order="_x0031_"/>
  <Shape xmlns="" ID="Vo7SBRrC9e9GwTAA9h74kY9R73g=" pdftag="P" isBookmarkSet="no" bookmark="no" Order="_x0032_"/>
  <Shape xmlns="" ID="EOtMrn0O0kcXZM9t+SDj/2hNV5c=" pdftag="H2" isBookmarkSet="no" bookmark="yes" Order="_x0031_"/>
  <Shape xmlns="" ID="dNZPbQ51aC2hg7/2+TlNtD0IfVE=" pdftag="P" isBookmarkSet="no" bookmark="no" Order="_x0032_"/>
  <Shape xmlns="" ID="8afDNNdT7zAmFaSrBADyhq0rfgk=" pdftag="H2" isBookmarkSet="no" bookmark="yes" Order="_x0031_"/>
  <Shape xmlns="" ID="0feKAQxuBQMZ+QiW4uszK2TBT3c=" pdftag="P" isBookmarkSet="no" bookmark="no" Order="_x0032_"/>
  <Shape xmlns="" ID="VnxB7a+MEpZwT4KBdBPJyGuMYcc=" pdftag="H2" isBookmarkSet="no" bookmark="yes" Order="_x0031_"/>
  <Shape xmlns="" ID="BGYyUYTJdBQZnBaka+O7w6m4coY=" pdftag="P" isBookmarkSet="no" bookmark="no" Order="_x0032_"/>
  <Shape xmlns="" ID="YCgfd3svOtTcnLo6YDfBLLvtfz4=" pdftag="H2" isBookmarkSet="no" bookmark="yes" Order="_x0031_"/>
  <Shape xmlns="" ID="do9qtI9ZPMhZ9vHd4p8w9s1GT4c=" pdftag="P" isBookmarkSet="no" bookmark="no" Order="_x0032_"/>
  <Shape xmlns="" ID="mombGxlgwbUJavVaxQkCbk8jpRE=" pdftag="P" isBookmarkSet="no" bookmark="no" Order="_x0033_"/>
  <HyperLink xmlns="" ID="lKC7AsQR2LnfutCAY//hkJepCKA=83829789537.85_233.75" plainAltText="NoWrongDoor_x0040_acl.hhs.gov" language="" Lang=""/>
</PAW>
</file>

<file path=customXml/itemProps1.xml><?xml version="1.0" encoding="utf-8"?>
<ds:datastoreItem xmlns:ds="http://schemas.openxmlformats.org/officeDocument/2006/customXml" ds:itemID="{A2E48B76-F0A0-4017-863E-D0146B99B012}">
  <ds:schemaRefs>
    <ds:schemaRef ds:uri="http://www.net-centric.com/PAWPP"/>
    <ds:schemaRef ds:uri=""/>
  </ds:schemaRefs>
</ds:datastoreItem>
</file>

<file path=docProps/app.xml><?xml version="1.0" encoding="utf-8"?>
<Properties xmlns="http://schemas.openxmlformats.org/officeDocument/2006/extended-properties" xmlns:vt="http://schemas.openxmlformats.org/officeDocument/2006/docPropsVTypes">
  <Template/>
  <TotalTime>28</TotalTime>
  <Words>2357</Words>
  <Application>Microsoft Office PowerPoint</Application>
  <PresentationFormat>Widescreen</PresentationFormat>
  <Paragraphs>103</Paragraphs>
  <Slides>20</Slides>
  <Notes>18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Arial</vt:lpstr>
      <vt:lpstr>Calibri</vt:lpstr>
      <vt:lpstr>Calibri Light</vt:lpstr>
      <vt:lpstr>Myriad Pro</vt:lpstr>
      <vt:lpstr>Myriad Pro Semibold</vt:lpstr>
      <vt:lpstr>Times New Roman</vt:lpstr>
      <vt:lpstr>Office Theme</vt:lpstr>
      <vt:lpstr>Person-Centered Planning and Implementation</vt:lpstr>
      <vt:lpstr>Introduction</vt:lpstr>
      <vt:lpstr>Welcome! (1/2) </vt:lpstr>
      <vt:lpstr>Welcome! (2/2) </vt:lpstr>
      <vt:lpstr>Working with Diverse Individuals in a Variety of Settings (1/2)</vt:lpstr>
      <vt:lpstr>Working with Diverse Individuals in a Variety of Settings (2/2)</vt:lpstr>
      <vt:lpstr>How the Approaches Support Plans (1/3)</vt:lpstr>
      <vt:lpstr>How the Approaches Support Plans (2/3)</vt:lpstr>
      <vt:lpstr>How the Approaches Support Plans (3/3) </vt:lpstr>
      <vt:lpstr>Person-Centered Counseling Skills in Planning (1/2) </vt:lpstr>
      <vt:lpstr>Person-Centered Counseling Skills in Planning (2/2) </vt:lpstr>
      <vt:lpstr>The Influence of Settings (1/2) </vt:lpstr>
      <vt:lpstr>The Influence of Settings (2/2) </vt:lpstr>
      <vt:lpstr>Considerations for Discovery </vt:lpstr>
      <vt:lpstr>Surrounded By Support </vt:lpstr>
      <vt:lpstr>A Different Kind of Transition </vt:lpstr>
      <vt:lpstr>Dad Won’t Do His Part </vt:lpstr>
      <vt:lpstr>Conclusion and Lesson Review (1/3)</vt:lpstr>
      <vt:lpstr>Conclusion and Lesson Review (2/3) </vt:lpstr>
      <vt:lpstr>Conclusion and Lesson Review (3/3)</vt:lpstr>
    </vt:vector>
  </TitlesOfParts>
  <Company>The Lewin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Person-Centered Planning and Implementation: Applying the Skills Flexibly and in a Variety of Settings</dc:title>
  <dc:subject>Applying the Skills Flexibly and in a Variety of Settings</dc:subject>
  <dc:creator>Administration for Community Living (ACL)</dc:creator>
  <cp:keywords>PCT, PCC, NWD, Skills, application, settings, discovery, planning, plan, location, support, group, benefit, challenge, diverse, diversity</cp:keywords>
  <cp:lastModifiedBy>Chang, Rebecca</cp:lastModifiedBy>
  <cp:revision>11</cp:revision>
  <dcterms:created xsi:type="dcterms:W3CDTF">2019-09-03T18:06:12Z</dcterms:created>
  <dcterms:modified xsi:type="dcterms:W3CDTF">2019-12-31T15:53:42Z</dcterms:modified>
</cp:coreProperties>
</file>