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1"/>
  </p:notesMasterIdLst>
  <p:sldIdLst>
    <p:sldId id="256" r:id="rId3"/>
    <p:sldId id="275" r:id="rId4"/>
    <p:sldId id="257" r:id="rId5"/>
    <p:sldId id="274" r:id="rId6"/>
    <p:sldId id="266" r:id="rId7"/>
    <p:sldId id="258" r:id="rId8"/>
    <p:sldId id="259" r:id="rId9"/>
    <p:sldId id="267" r:id="rId10"/>
    <p:sldId id="268" r:id="rId11"/>
    <p:sldId id="260" r:id="rId12"/>
    <p:sldId id="269" r:id="rId13"/>
    <p:sldId id="261" r:id="rId14"/>
    <p:sldId id="262" r:id="rId15"/>
    <p:sldId id="270" r:id="rId16"/>
    <p:sldId id="263" r:id="rId17"/>
    <p:sldId id="265" r:id="rId18"/>
    <p:sldId id="272" r:id="rId19"/>
    <p:sldId id="271"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3480" autoAdjust="0"/>
  </p:normalViewPr>
  <p:slideViewPr>
    <p:cSldViewPr snapToGrid="0">
      <p:cViewPr varScale="1">
        <p:scale>
          <a:sx n="62" d="100"/>
          <a:sy n="62" d="100"/>
        </p:scale>
        <p:origin x="97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9AF10D1F-31E6-48CA-97C0-61434D4C1F35}"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0D8C885-D7FA-4750-B4FB-2B3A2459C4CF}" type="slidenum">
              <a:rPr lang="en-US"/>
              <a:pPr>
                <a:defRPr/>
              </a:pPr>
              <a:t>‹#›</a:t>
            </a:fld>
            <a:endParaRPr lang="en-US"/>
          </a:p>
        </p:txBody>
      </p:sp>
    </p:spTree>
    <p:extLst>
      <p:ext uri="{BB962C8B-B14F-4D97-AF65-F5344CB8AC3E}">
        <p14:creationId xmlns:p14="http://schemas.microsoft.com/office/powerpoint/2010/main" val="42354434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the Use of Publicly Funded Programs in Planning. This lesson is part of the course on Person-Centered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FDAE0C-35CE-4A4B-8E48-75FAF778426A}"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1864218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It’s important to recognize that people will have variable experiences and understanding of these programs. They may already know a lot about the system and what they need. Or they may know about parts of the system, but not have information about other options. They may significantly misunderstand these programs. These misunderstandings may lead to unrealistic expectations or surprises. As you engage in discovery and decision support, you will want to carefully explore people’s knowledge without making assumptions either way.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83D8501-A222-469C-ADFE-8BD54D19DFF4}"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1033139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If people are already connected to these programs or if they get connected, the Person-Centered Counseling professional can continue to have a role. They can help the person transition smoothly to other professionals, such as case managers and support navigators who help set up services. They can follow-up to ensure services are working well for the person. They can help fill in service gaps.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D5A3B8E-11CD-447B-B82B-D36B0DF0E23B}"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3911504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Being in a situation where you are potentially eligible for public programs means something. It usually means your income is very low or your needs are very high, or both. The people who need and want access to these programs are often struggling with the basics. They have experienced losses and, often, disempowerment. Supporting people in ways that help them experience choice, direction, and control is very important.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11C118-EA84-476F-BA38-B1F8A455BABA}"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3949933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55B64E0-4F8A-4FE0-89E2-9188133DE66B}"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3043626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Many people connecting to No Wrong Door services will not be eligible for major public programs like Medicaid. This will be due to their incomes, assets, and ability to care for themselves. However, some will be eligible. A Person-Centered Counseling professional should be familiar with these programs. They should know how they are accessed and used in their communities. If discovery and planning indicates a person may be eligible and may benefit from these programs, they should be among those considered in planning.</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90953CB-3A92-4C04-93D8-D350C1D063D6}"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43373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F779109-3125-438A-BBBD-2F1CF4DF40C0}"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783994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9EB6B99-E8B1-428E-97E3-65326F5A7865}"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727819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the Use of Publicly Funded Programs in Planning. This lesson is part of the course on Person-Centered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FDAE0C-35CE-4A4B-8E48-75FAF778426A}"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3571171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1530EB5-1CD9-4E95-B163-636E8D06713E}"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2892707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People who contact a No Wrong Door system can come from a variety of backgrounds and situations. They will include people already using publicly funded long-term services and supports. They will include people who are unaware of programs but may be eligible for them.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46AFD7E-778F-430F-8DF7-0C65BD1866F9}"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49006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Whether or not a public program will work for a person will depend on their needs and hopes. It will also depend on the way in which the state and region organizes and uses these options.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10C310-7104-4214-A9B5-01AF64368EEA}"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3192418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65A3153-FE90-4032-BBBA-7E560B0867F0}"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2356490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CDFB686-F10A-4766-9A10-F4A344BD0F02}"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1463397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There are significant differences in states regarding the use and availability of publicly funded programs. A Person-Centered Counseling professional must be familiar with local options. Your employer and coworkers should support you in this. You can use databases or other resources to enhance your knowledge in this area. Professionals who can support access and blend different options in a helpful, person-centered, and resource–wise approach are invaluable to both individuals and communities.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C511A0-357D-4FE8-BC41-1C6012EA05E5}"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3489937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B608133-C200-4D54-83E9-4CBAA1EDE210}"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32923635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8308108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517919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506899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4589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8545910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074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949402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04933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151981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422289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2144657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4815169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Person-Centered Planning and Implementation</a:t>
            </a:r>
          </a:p>
        </p:txBody>
      </p:sp>
      <p:sp>
        <p:nvSpPr>
          <p:cNvPr id="3075" name="Subtitle 2"/>
          <p:cNvSpPr>
            <a:spLocks noGrp="1"/>
          </p:cNvSpPr>
          <p:nvPr>
            <p:ph type="subTitle" idx="1"/>
          </p:nvPr>
        </p:nvSpPr>
        <p:spPr/>
        <p:txBody>
          <a:bodyPr/>
          <a:lstStyle/>
          <a:p>
            <a:pPr eaLnBrk="1" hangingPunct="1"/>
            <a:r>
              <a:rPr lang="en-US" altLang="en-US" smtClean="0"/>
              <a:t>8 Use of Publicly Funded Programs in Planning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Roles in Use of Public Programs (1/2) </a:t>
            </a:r>
          </a:p>
        </p:txBody>
      </p:sp>
      <p:sp>
        <p:nvSpPr>
          <p:cNvPr id="1638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There are many things to think about when considering public programs. Support for seamless and sensible access to available resources and services is part of the person-centered counseling role. Person-Centered Counseling (PCC) professionals need to ensure processes for identifying what people want are not based on program eligibility or availability. Person-centered discovery is important for everyone. So is the wise use of personal and public resources.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Roles in Use of Public Programs (2/2) </a:t>
            </a:r>
          </a:p>
        </p:txBody>
      </p:sp>
      <p:sp>
        <p:nvSpPr>
          <p:cNvPr id="1843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PCC professionals may not be responsible for completing the eligibility assessment. However, they should be knowledgeable. They can support the process. They can help to sort, share, and organize use of potential options based on the person’s goals. The goal is to minimize the sense of fragmentation and streamline a person’s access to any programs they are eligible for. In the No Wrong Door (NWD) system, this should include being able to access all federally supported public programs from any NWD hub and having to apply for eligibility only one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Integrating Public Programs into a Plan </a:t>
            </a:r>
          </a:p>
        </p:txBody>
      </p:sp>
      <p:sp>
        <p:nvSpPr>
          <p:cNvPr id="2048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In order to effectively integrate public programs into a plan you will want to consider the following.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smtClean="0"/>
              <a:t>Working with Others to Engage the Plan </a:t>
            </a:r>
          </a:p>
        </p:txBody>
      </p:sp>
      <p:sp>
        <p:nvSpPr>
          <p:cNvPr id="2253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If a person gets connected to services and supports, they may be required to or have the opportunity to work with professionals that have similar roles to Person-Centered Counseling (PCC) professionals. </a:t>
            </a:r>
          </a:p>
          <a:p>
            <a:pPr marL="0" indent="0" eaLnBrk="1" hangingPunct="1">
              <a:lnSpc>
                <a:spcPct val="100000"/>
              </a:lnSpc>
              <a:buFont typeface="Arial" panose="020B0604020202020204" pitchFamily="34" charset="0"/>
              <a:buNone/>
            </a:pPr>
            <a:r>
              <a:rPr lang="en-US" altLang="en-US" sz="2400" dirty="0" smtClean="0"/>
              <a:t>There are differences between a PCC professional and many of the other professionals. Ideally the PCC professionals are not affiliated with any specific program or service. When they are, rigorous conflict of interest policies help ensure they can perform their duties well. They are available regardless of eligibility for services of any type. This helps to ensure a focus on the person’s needs and ongoing support, regardless of which services they choose to engage. However, clarifying roles and expectations may take some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smtClean="0"/>
              <a:t>Choice, Direction, and Control in Public Programs (1/2)</a:t>
            </a:r>
          </a:p>
        </p:txBody>
      </p:sp>
      <p:sp>
        <p:nvSpPr>
          <p:cNvPr id="2457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People engaging public programs are often at high risk of being treated without care and respect. This is not always deliberate. However, over time these programs can be overwhelmed by volume. The needs of communities can be high but the resources limited. Lingering attitudes toward people who use public programs can create a culture in services that is not as respectful as it should 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smtClean="0"/>
              <a:t>Choice, Direction, and Control in Public Programs (2/2)</a:t>
            </a:r>
          </a:p>
        </p:txBody>
      </p:sp>
      <p:sp>
        <p:nvSpPr>
          <p:cNvPr id="2662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Engaging person-centered approaches with every person who seeks No Wrong Door (NWD) services helps refocus individuals and communities. It reengages the individuals by listening honestly to them, without assumptions. It supports them in creating the best solutions they can. People should experience choice, direction, and control in every part of the process. Unconditional positive regard for each person coming to the NWD system is critical. This helps return both power and responsibility to people. It provides them person-centered and self-directed support to meet their real needs.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smtClean="0"/>
              <a:t>Conclusion and Lesson Review (1/3) </a:t>
            </a:r>
          </a:p>
        </p:txBody>
      </p:sp>
      <p:sp>
        <p:nvSpPr>
          <p:cNvPr id="28675" name="Content Placeholder 2"/>
          <p:cNvSpPr>
            <a:spLocks noGrp="1"/>
          </p:cNvSpPr>
          <p:nvPr>
            <p:ph idx="1"/>
          </p:nvPr>
        </p:nvSpPr>
        <p:spPr/>
        <p:txBody>
          <a:bodyPr/>
          <a:lstStyle/>
          <a:p>
            <a:pPr eaLnBrk="1" hangingPunct="1">
              <a:lnSpc>
                <a:spcPct val="100000"/>
              </a:lnSpc>
            </a:pPr>
            <a:r>
              <a:rPr lang="en-US" altLang="en-US" sz="2400" dirty="0" smtClean="0"/>
              <a:t>The federal government provides resources and guidance for major public programs that provide long-term services and supports. These usually correspond to specific populations and expectations. States decide how and if they will participate in these programs. This creates variability of access and eligibility.</a:t>
            </a:r>
          </a:p>
          <a:p>
            <a:pPr eaLnBrk="1" hangingPunct="1">
              <a:lnSpc>
                <a:spcPct val="100000"/>
              </a:lnSpc>
            </a:pPr>
            <a:r>
              <a:rPr lang="en-US" altLang="en-US" sz="2400" dirty="0" smtClean="0"/>
              <a:t>Person-Centered Counseling (PCC) professionals should be familiar with what is available locally. They should know how to access these programs. They should offer them only if, based on discover, it makes sense. </a:t>
            </a:r>
          </a:p>
          <a:p>
            <a:pPr eaLnBrk="1" hangingPunct="1">
              <a:lnSpc>
                <a:spcPct val="100000"/>
              </a:lnSpc>
            </a:pPr>
            <a:r>
              <a:rPr lang="en-US" altLang="en-US" sz="2400" dirty="0" smtClean="0"/>
              <a:t>Clear and complete information regarding the eligibility process and access should be shared when asked. Help people understand: what must be shared in the application, who will help them, how long it might take, the likelihood of being eligible, and what the process and outcomes mean for next steps.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smtClean="0"/>
              <a:t>Conclusion and Lesson Review (2/3)</a:t>
            </a:r>
          </a:p>
        </p:txBody>
      </p:sp>
      <p:sp>
        <p:nvSpPr>
          <p:cNvPr id="30723" name="Content Placeholder 2"/>
          <p:cNvSpPr>
            <a:spLocks noGrp="1"/>
          </p:cNvSpPr>
          <p:nvPr>
            <p:ph idx="1"/>
          </p:nvPr>
        </p:nvSpPr>
        <p:spPr/>
        <p:txBody>
          <a:bodyPr/>
          <a:lstStyle/>
          <a:p>
            <a:pPr eaLnBrk="1" hangingPunct="1">
              <a:lnSpc>
                <a:spcPct val="100000"/>
              </a:lnSpc>
            </a:pPr>
            <a:r>
              <a:rPr lang="en-US" altLang="en-US" sz="2400" dirty="0" smtClean="0"/>
              <a:t>PCC professional can support the person in completing applications, connecting to assessors and following up on progress of applications. They can also help them organize short term support during the application period. PCC professionals can support people in organizing services through these programs. </a:t>
            </a:r>
          </a:p>
          <a:p>
            <a:pPr eaLnBrk="1" hangingPunct="1">
              <a:lnSpc>
                <a:spcPct val="100000"/>
              </a:lnSpc>
            </a:pPr>
            <a:r>
              <a:rPr lang="en-US" altLang="en-US" sz="2400" dirty="0" smtClean="0"/>
              <a:t>Person-centered counseling and the roles of other coordination and planning professionals may overlap. Proactive and frequent communication between planning and coordination professionals is important.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smtClean="0"/>
              <a:t>Conclusion and Lesson Review (3/3) </a:t>
            </a:r>
          </a:p>
        </p:txBody>
      </p:sp>
      <p:sp>
        <p:nvSpPr>
          <p:cNvPr id="32771" name="Content Placeholder 2"/>
          <p:cNvSpPr>
            <a:spLocks noGrp="1"/>
          </p:cNvSpPr>
          <p:nvPr>
            <p:ph sz="half" idx="1"/>
          </p:nvPr>
        </p:nvSpPr>
        <p:spPr/>
        <p:txBody>
          <a:bodyPr/>
          <a:lstStyle/>
          <a:p>
            <a:pPr marL="0" indent="0" algn="ctr" eaLnBrk="1" hangingPunct="1">
              <a:buFont typeface="Arial" panose="020B0604020202020204" pitchFamily="34" charset="0"/>
              <a:buNone/>
            </a:pPr>
            <a:r>
              <a:rPr lang="en-US" altLang="en-US" sz="2400" b="1" dirty="0" smtClean="0"/>
              <a:t>Learning Objective</a:t>
            </a:r>
          </a:p>
          <a:p>
            <a:pPr marL="0" indent="0" eaLnBrk="1" hangingPunct="1">
              <a:buFont typeface="Arial" panose="020B0604020202020204" pitchFamily="34" charset="0"/>
              <a:buNone/>
            </a:pPr>
            <a:r>
              <a:rPr lang="en-US" altLang="en-US" sz="2400" dirty="0" smtClean="0"/>
              <a:t>After completing this lesson, you will be able to support people in identifying and incorporating publicly funded options into their plan. </a:t>
            </a:r>
          </a:p>
        </p:txBody>
      </p:sp>
      <p:sp>
        <p:nvSpPr>
          <p:cNvPr id="2" name="Content Placeholder 1"/>
          <p:cNvSpPr>
            <a:spLocks noGrp="1"/>
          </p:cNvSpPr>
          <p:nvPr>
            <p:ph sz="half" idx="2"/>
          </p:nvPr>
        </p:nvSpPr>
        <p:spPr/>
        <p:txBody>
          <a:bodyPr/>
          <a:lstStyle/>
          <a:p>
            <a:pPr marL="0" indent="0" algn="ctr" eaLnBrk="1" fontAlgn="auto" hangingPunct="1">
              <a:spcAft>
                <a:spcPts val="0"/>
              </a:spcAft>
              <a:buFont typeface="Arial" panose="020B0604020202020204" pitchFamily="34" charset="0"/>
              <a:buNone/>
              <a:defRPr/>
            </a:pPr>
            <a:r>
              <a:rPr lang="en-US" sz="2400" b="1" dirty="0"/>
              <a:t>Reflection on Learning </a:t>
            </a:r>
            <a:r>
              <a:rPr lang="en-US" sz="2400" b="1" dirty="0" smtClean="0"/>
              <a:t>Objective </a:t>
            </a:r>
          </a:p>
          <a:p>
            <a:pPr marL="0" indent="0" eaLnBrk="1" fontAlgn="auto" hangingPunct="1">
              <a:spcAft>
                <a:spcPts val="0"/>
              </a:spcAft>
              <a:buFont typeface="Arial" panose="020B0604020202020204" pitchFamily="34" charset="0"/>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eaLnBrk="1" fontAlgn="auto" hangingPunct="1">
              <a:spcAft>
                <a:spcPts val="0"/>
              </a:spcAft>
              <a:buFont typeface="+mj-lt"/>
              <a:buAutoNum type="arabicPeriod"/>
              <a:defRPr/>
            </a:pPr>
            <a:r>
              <a:rPr lang="en-US" sz="2200" dirty="0" smtClean="0"/>
              <a:t>What </a:t>
            </a:r>
            <a:r>
              <a:rPr lang="en-US" sz="2200" dirty="0"/>
              <a:t>did you learn in this lesson that you felt was important? </a:t>
            </a:r>
          </a:p>
          <a:p>
            <a:pPr marL="457200" indent="-457200" eaLnBrk="1" fontAlgn="auto" hangingPunct="1">
              <a:spcAft>
                <a:spcPts val="0"/>
              </a:spcAft>
              <a:buFont typeface="+mj-lt"/>
              <a:buAutoNum type="arabicPeriod"/>
              <a:defRPr/>
            </a:pPr>
            <a:r>
              <a:rPr lang="en-US" sz="2200" dirty="0" smtClean="0"/>
              <a:t>What </a:t>
            </a:r>
            <a:r>
              <a:rPr lang="en-US" sz="2200" dirty="0"/>
              <a:t>will you do differently because of the content in this lesson? </a:t>
            </a:r>
          </a:p>
          <a:p>
            <a:pPr marL="0" indent="0" eaLnBrk="1" hangingPunct="1">
              <a:buFont typeface="Arial" panose="020B0604020202020204" pitchFamily="34" charset="0"/>
              <a:buNone/>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03580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(1/3)</a:t>
            </a:r>
          </a:p>
        </p:txBody>
      </p:sp>
      <p:sp>
        <p:nvSpPr>
          <p:cNvPr id="409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Person-centered counseling helps people to organize services and supports in ways that make sense to them. Many people will never be eligible for public programs. Those who are eligible may choose not to use them. However, sometimes people are eligible and are interested in these programs. Others may already be using publicly funded programs but still want support from the Person-Centered Counseling (PCC) professional. </a:t>
            </a:r>
          </a:p>
          <a:p>
            <a:pPr marL="0" indent="0" eaLnBrk="1" hangingPunct="1">
              <a:lnSpc>
                <a:spcPct val="100000"/>
              </a:lnSpc>
              <a:buFont typeface="Arial" panose="020B0604020202020204" pitchFamily="34" charset="0"/>
              <a:buNone/>
            </a:pPr>
            <a:r>
              <a:rPr lang="en-US" altLang="en-US" sz="2400" dirty="0" smtClean="0"/>
              <a:t>This lesson gives a brief overview of the PCC professional’s potential roles in this process. This lesson is a short overview of incorporating these programs into a plan. For more information regarding the specifics of these programs, you can refer to the course on long-term services and support (LTSS) in this curriculum.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(2/3)</a:t>
            </a:r>
          </a:p>
        </p:txBody>
      </p:sp>
      <p:sp>
        <p:nvSpPr>
          <p:cNvPr id="409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This lesson gives a brief overview of the PCC professional’s potential roles in this process. This lesson is a short overview of incorporating these programs into a plan. For more information regarding the specifics of these programs, you can refer to the course on long-term services and support (LTSS) in this curriculum.</a:t>
            </a:r>
          </a:p>
        </p:txBody>
      </p:sp>
    </p:spTree>
    <p:extLst>
      <p:ext uri="{BB962C8B-B14F-4D97-AF65-F5344CB8AC3E}">
        <p14:creationId xmlns:p14="http://schemas.microsoft.com/office/powerpoint/2010/main" val="1004047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dirty="0" smtClean="0"/>
              <a:t>Welcome! (3/3)</a:t>
            </a:r>
          </a:p>
        </p:txBody>
      </p:sp>
      <p:sp>
        <p:nvSpPr>
          <p:cNvPr id="614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b="1" dirty="0" smtClean="0"/>
              <a:t>Learning Objective</a:t>
            </a:r>
          </a:p>
          <a:p>
            <a:pPr marL="0" indent="0" eaLnBrk="1" hangingPunct="1">
              <a:lnSpc>
                <a:spcPct val="100000"/>
              </a:lnSpc>
              <a:buFont typeface="Arial" panose="020B0604020202020204" pitchFamily="34" charset="0"/>
              <a:buNone/>
            </a:pPr>
            <a:r>
              <a:rPr lang="en-US" altLang="en-US" sz="2400" dirty="0" smtClean="0"/>
              <a:t>After completing this lesson: You will be able to support people in identifying and incorporating publicly funded options into their plan.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t>Supporting People with Public Programs </a:t>
            </a:r>
          </a:p>
        </p:txBody>
      </p:sp>
      <p:sp>
        <p:nvSpPr>
          <p:cNvPr id="819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People will have different starting places and different hopes when it comes to looking for long-term services and supports. They may use public benefits to help them achieve their goals. The type of benefits that are most helpful will depend on what the person’s situations is. Some will need only intermittent if intense supports. Others may have ongoing needs.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Federal, State, and Regional Funding for Public Programs (1/3) </a:t>
            </a:r>
          </a:p>
        </p:txBody>
      </p:sp>
      <p:sp>
        <p:nvSpPr>
          <p:cNvPr id="10243" name="Content Placeholder 2"/>
          <p:cNvSpPr>
            <a:spLocks noGrp="1"/>
          </p:cNvSpPr>
          <p:nvPr>
            <p:ph idx="1"/>
          </p:nvPr>
        </p:nvSpPr>
        <p:spPr>
          <a:xfrm>
            <a:off x="838200" y="1825625"/>
            <a:ext cx="10515600" cy="4746625"/>
          </a:xfrm>
        </p:spPr>
        <p:txBody>
          <a:bodyPr/>
          <a:lstStyle/>
          <a:p>
            <a:pPr marL="0" indent="0" eaLnBrk="1" hangingPunct="1">
              <a:buFont typeface="Arial" panose="020B0604020202020204" pitchFamily="34" charset="0"/>
              <a:buNone/>
            </a:pPr>
            <a:r>
              <a:rPr lang="en-US" altLang="en-US" sz="2400" smtClean="0"/>
              <a:t>The federal government provides many resources to states so that they can offer public programs. To receive benefits, people usually need to have low or poverty level incomes. They often have to be in a special population. Some populations include children, older adults, pregnant or nursing women, or those living with a disability. These programs provide support for major life needs. These can include food, shelter, medical care, services and support for daily living, and employment.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t>Federal, State, and Regional Funding for Public Programs (2/3)</a:t>
            </a:r>
          </a:p>
        </p:txBody>
      </p:sp>
      <p:sp>
        <p:nvSpPr>
          <p:cNvPr id="12291" name="Content Placeholder 2"/>
          <p:cNvSpPr>
            <a:spLocks noGrp="1"/>
          </p:cNvSpPr>
          <p:nvPr>
            <p:ph idx="1"/>
          </p:nvPr>
        </p:nvSpPr>
        <p:spPr>
          <a:xfrm>
            <a:off x="838200" y="1825625"/>
            <a:ext cx="10515600" cy="4746625"/>
          </a:xfrm>
        </p:spPr>
        <p:txBody>
          <a:bodyPr/>
          <a:lstStyle/>
          <a:p>
            <a:pPr marL="0" indent="0" eaLnBrk="1" hangingPunct="1">
              <a:lnSpc>
                <a:spcPct val="100000"/>
              </a:lnSpc>
              <a:buFont typeface="Arial" panose="020B0604020202020204" pitchFamily="34" charset="0"/>
              <a:buNone/>
            </a:pPr>
            <a:r>
              <a:rPr lang="en-US" altLang="en-US" sz="2400" smtClean="0"/>
              <a:t>Major sources of long-term services and support (LTSS) funding come through Medicaid, Medicare, Vocational Rehabilitation, Veterans’ benefits, housing assistance (through HUD), and Supplemental Nutrition Assistance Program (SNAP), and other federal programs. Individuals may also be eligible for social security payments or special benefits through programs for American Indians. The federal government also supports state initiatives through grant programs and demonstration projects. You can learn more about these types of programs in the LTSS course of this curriculum.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Federal, State, and Regional Funding for Public Programs (3/3)</a:t>
            </a:r>
          </a:p>
        </p:txBody>
      </p:sp>
      <p:sp>
        <p:nvSpPr>
          <p:cNvPr id="14339" name="Content Placeholder 2"/>
          <p:cNvSpPr>
            <a:spLocks noGrp="1"/>
          </p:cNvSpPr>
          <p:nvPr>
            <p:ph idx="1"/>
          </p:nvPr>
        </p:nvSpPr>
        <p:spPr>
          <a:xfrm>
            <a:off x="838200" y="1825625"/>
            <a:ext cx="10515600" cy="4746625"/>
          </a:xfrm>
        </p:spPr>
        <p:txBody>
          <a:bodyPr/>
          <a:lstStyle/>
          <a:p>
            <a:pPr marL="0" indent="0" eaLnBrk="1" hangingPunct="1">
              <a:lnSpc>
                <a:spcPct val="100000"/>
              </a:lnSpc>
              <a:buFont typeface="Arial" panose="020B0604020202020204" pitchFamily="34" charset="0"/>
              <a:buNone/>
            </a:pPr>
            <a:r>
              <a:rPr lang="en-US" altLang="en-US" sz="2400" smtClean="0"/>
              <a:t>Often, states have the option to decide what to offer and to whom within the federal guidelines. They can sometimes opt out of programs completely. If they do participate, they will usually carry a share of the costs for these programs. They also have to submit a detailed plan or proposal for use of funds. In addition, public programs that are funded only through state and local resources may also be available in communities. Unfortunately, some public programs that could be used to support people have long waiting lists.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Qne2kZNLgQb+dnU+gCuxkJggTFw="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9EB5CD03-2F40-489D-8A17-07D4727F57A0}">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23</TotalTime>
  <Words>2161</Words>
  <Application>Microsoft Office PowerPoint</Application>
  <PresentationFormat>Widescreen</PresentationFormat>
  <Paragraphs>82</Paragraphs>
  <Slides>18</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(1/3)</vt:lpstr>
      <vt:lpstr>Welcome! (2/3)</vt:lpstr>
      <vt:lpstr>Welcome! (3/3)</vt:lpstr>
      <vt:lpstr>Supporting People with Public Programs </vt:lpstr>
      <vt:lpstr>Federal, State, and Regional Funding for Public Programs (1/3) </vt:lpstr>
      <vt:lpstr>Federal, State, and Regional Funding for Public Programs (2/3)</vt:lpstr>
      <vt:lpstr>Federal, State, and Regional Funding for Public Programs (3/3)</vt:lpstr>
      <vt:lpstr>Roles in Use of Public Programs (1/2) </vt:lpstr>
      <vt:lpstr>Roles in Use of Public Programs (2/2) </vt:lpstr>
      <vt:lpstr>Integrating Public Programs into a Plan </vt:lpstr>
      <vt:lpstr>Working with Others to Engage the Plan </vt:lpstr>
      <vt:lpstr>Choice, Direction, and Control in Public Programs (1/2)</vt:lpstr>
      <vt:lpstr>Choice, Direction, and Control in Public Programs (2/2)</vt:lpstr>
      <vt:lpstr>Conclusion and Lesson Review (1/3) </vt:lpstr>
      <vt:lpstr>Conclusion and Lesson Review (2/3)</vt:lpstr>
      <vt:lpstr>Conclusion and Lesson Review (3/3)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Use of Publicly Funded Programs in Planning</dc:title>
  <dc:subject>Use of Publicly Funded Programs in Planning</dc:subject>
  <dc:creator>Administration for Community Living (ACL)</dc:creator>
  <cp:keywords>PCT, PCC, NWD, Public, Funding, Programs, Planning, supports, eligible, elgibility, LTSS, federal, state, regional, local, SNAP, HUD, role, choice, direction, control</cp:keywords>
  <cp:lastModifiedBy>Chang, Rebecca</cp:lastModifiedBy>
  <cp:revision>11</cp:revision>
  <dcterms:created xsi:type="dcterms:W3CDTF">2019-09-06T19:12:01Z</dcterms:created>
  <dcterms:modified xsi:type="dcterms:W3CDTF">2019-12-31T15:55:06Z</dcterms:modified>
</cp:coreProperties>
</file>