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1"/>
  </p:notesMasterIdLst>
  <p:sldIdLst>
    <p:sldId id="256" r:id="rId3"/>
    <p:sldId id="275" r:id="rId4"/>
    <p:sldId id="257" r:id="rId5"/>
    <p:sldId id="267" r:id="rId6"/>
    <p:sldId id="258" r:id="rId7"/>
    <p:sldId id="274" r:id="rId8"/>
    <p:sldId id="268" r:id="rId9"/>
    <p:sldId id="259" r:id="rId10"/>
    <p:sldId id="260" r:id="rId11"/>
    <p:sldId id="261" r:id="rId12"/>
    <p:sldId id="263" r:id="rId13"/>
    <p:sldId id="269" r:id="rId14"/>
    <p:sldId id="264" r:id="rId15"/>
    <p:sldId id="270" r:id="rId16"/>
    <p:sldId id="265" r:id="rId17"/>
    <p:sldId id="266" r:id="rId18"/>
    <p:sldId id="271" r:id="rId19"/>
    <p:sldId id="272" r:id="rId20"/>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67359" autoAdjust="0"/>
  </p:normalViewPr>
  <p:slideViewPr>
    <p:cSldViewPr snapToGrid="0">
      <p:cViewPr varScale="1">
        <p:scale>
          <a:sx n="46" d="100"/>
          <a:sy n="46" d="100"/>
        </p:scale>
        <p:origin x="744"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7B61B43D-A369-44AB-B096-4B07187BAF24}" type="datetimeFigureOut">
              <a:rPr lang="en-US"/>
              <a:pPr>
                <a:defRPr/>
              </a:pPr>
              <a:t>12/27/2019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0901C013-5A4A-4A0B-A548-CA82A99DE32D}" type="slidenum">
              <a:rPr lang="en-US"/>
              <a:pPr>
                <a:defRPr/>
              </a:pPr>
              <a:t>‹#›</a:t>
            </a:fld>
            <a:endParaRPr lang="en-US"/>
          </a:p>
        </p:txBody>
      </p:sp>
    </p:spTree>
    <p:extLst>
      <p:ext uri="{BB962C8B-B14F-4D97-AF65-F5344CB8AC3E}">
        <p14:creationId xmlns:p14="http://schemas.microsoft.com/office/powerpoint/2010/main" val="265520002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901C013-5A4A-4A0B-A548-CA82A99DE32D}" type="slidenum">
              <a:rPr lang="en-US" smtClean="0"/>
              <a:pPr>
                <a:defRPr/>
              </a:pPr>
              <a:t>1</a:t>
            </a:fld>
            <a:endParaRPr lang="en-US"/>
          </a:p>
        </p:txBody>
      </p:sp>
    </p:spTree>
    <p:extLst>
      <p:ext uri="{BB962C8B-B14F-4D97-AF65-F5344CB8AC3E}">
        <p14:creationId xmlns:p14="http://schemas.microsoft.com/office/powerpoint/2010/main" val="13546818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endParaRPr lang="en-US" altLang="en-US" i="1" dirty="0" smtClean="0"/>
          </a:p>
          <a:p>
            <a:pPr>
              <a:spcBef>
                <a:spcPct val="0"/>
              </a:spcBef>
            </a:pPr>
            <a:r>
              <a:rPr lang="en-US" altLang="en-US" i="1" dirty="0" smtClean="0"/>
              <a:t>Well-done branching conversations will almost always provide a better understanding of the whole person. They should not take significantly longer than a linear conversation, if you keep your purpose in mind. However, you will learn much more about what is important to a person than if you simply asked questions on a screening document or eligibility assessment. In addition, the person will often be more comfortable. The things they share may help you understand more about what will really work for them. This may help people identify or share other needs they didn’t realize you could help them with. It will help tailor options more closely to their preferences.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B0EC88A-A7A9-4F65-8F13-AE75EC8DD3EC}"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30372719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B0EC88A-A7A9-4F65-8F13-AE75EC8DD3EC}"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2101288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You will get a chance to practice guess/ask/write later in the training program. You will definitely want to use the technique if you support someone to develop a one-page description or person-centered plan. However, you may use other techniques, such as active listening, when simply having a conversation. All of these methods can support the ability to work well with diverse people. It ensures you are clarifying. It also supports the opportunity to process.</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EC684D6-97BC-428C-B64F-B5AF06F62B2A}"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6783381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EC684D6-97BC-428C-B64F-B5AF06F62B2A}"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35271666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While each person is unique, knowledge about issues groups have faced can support your effectiveness in discovery. It can help you realize people see things very differently due to life experiences. For example, due to life stresses, homelessness and mental illness rates are higher in gay youth than heterosexual youth. It’s not uncommon that a veteran of the military has less trust in government programs than a person without those experiences. Some cultures do not have words for “vulnerability” or “psychosis.” They may not understand “rights” as a concept in the same way you do. These are just a few of the examples.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DD12A6B-8372-43A2-AB9A-DBBBDF3EE334}"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32067371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A welcoming, accessible place to get trustworthy information is part of the No Wrong Door approach. A good first impression is important. People seek information for a variety of reasons. If they are not greeted well and supported immediately, they may never come back. Or they may only be back at the point of crisis. Best use of resources helps to prevent unnecessary use of crisis level support. If they are already in crisis, being listened to means they are more likely to be able to use the resources well.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9ED28F8-ADD0-45F3-A14C-8399CEEB78BB}"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34044312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9ED28F8-ADD0-45F3-A14C-8399CEEB78BB}"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16880250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9ED28F8-ADD0-45F3-A14C-8399CEEB78BB}"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1340198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First Impressions and Conversation Skills. This lesson is part of the course on Person-Centered Thinking and Practices in the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5A0449B-1453-4B06-A055-5A13E40978E7}"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17869206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5A0449B-1453-4B06-A055-5A13E40978E7}"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364488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In previous lessons, we touched on some approaches that build trust and engage effective discovery. This lesson goes into more depth on approaches used in the person-centered thinking curriculum. As a reminder, conversations start with a purpose. However, they do not immediately jump to assessment. The person-centered thinking tools you are practicing are meant to support the artful use of skills in interactions. They are not more forms to fill out with a person.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41D90F0-00FC-44FB-8447-6B5CC093CC10}"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2609418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41D90F0-00FC-44FB-8447-6B5CC093CC10}"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379909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41D90F0-00FC-44FB-8447-6B5CC093CC10}"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16486824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It’s important to keep in mind that people may not have much experience with the system or a Person-Centered Counseling professional’s role in supporting them. Others may have plenty of experiences with systems but not always very good ones. Considering people’s comfort right away is important regardless of whether the interaction is over the phone or in person. Explaining your role to people early on so that they understand the context of your conversation can help them. Remember, your first contact with someone might be your only opportunity to help them.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1939F4C-6480-4580-85B8-38DAA87D18C9}"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7635090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A key to good starts and informative discovery is the spirit in which the Person-Centered Counseling professional approaches both the person and the task. Many Person-Centered Counseling professionals have a background in motivational interviewing. This is a definite advantage in discovery. The spirit of motivational interviewing has the same spirit as person-centered discovery. However, the two are not exactly the same.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80D8668-1865-4511-86A3-E06FF386C9BC}"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39270294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There are skills like the spirit of motivational interviewing that Person-Centered Counseling professionals can use in discovery. This program teaches two techniques to support basic skills in discovery. The first is how to have a purposeful but branching conversation. The second is “guess/ask/write.” These methods support an open-ended but meaningful approach to gathering information. They make it more likely that the professional will get information about a person’s best “to/for balance.” These approaches also help the professional to more fully understand a person before documenting and acting on information.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5556735-265C-45FE-A117-246001C294D3}"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36654292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170509968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2766800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1778143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606850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63499640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11690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1643493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3908680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2056638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1652346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2535043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96420564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Person-Centered Thinking and Practices</a:t>
            </a:r>
          </a:p>
        </p:txBody>
      </p:sp>
      <p:sp>
        <p:nvSpPr>
          <p:cNvPr id="3075" name="Subtitle 2"/>
          <p:cNvSpPr>
            <a:spLocks noGrp="1"/>
          </p:cNvSpPr>
          <p:nvPr>
            <p:ph type="subTitle" idx="1"/>
          </p:nvPr>
        </p:nvSpPr>
        <p:spPr/>
        <p:txBody>
          <a:bodyPr/>
          <a:lstStyle/>
          <a:p>
            <a:r>
              <a:rPr lang="en-US" altLang="en-US" smtClean="0"/>
              <a:t>8 First Impressions and Conversation Skills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Branching vs. Linear Conversations </a:t>
            </a:r>
          </a:p>
        </p:txBody>
      </p:sp>
      <p:sp>
        <p:nvSpPr>
          <p:cNvPr id="12291" name="Content Placeholder 2"/>
          <p:cNvSpPr>
            <a:spLocks noGrp="1"/>
          </p:cNvSpPr>
          <p:nvPr>
            <p:ph idx="1"/>
          </p:nvPr>
        </p:nvSpPr>
        <p:spPr/>
        <p:txBody>
          <a:bodyPr/>
          <a:lstStyle/>
          <a:p>
            <a:pPr marL="0" indent="0">
              <a:lnSpc>
                <a:spcPct val="100000"/>
              </a:lnSpc>
              <a:buNone/>
            </a:pPr>
            <a:r>
              <a:rPr lang="en-US" altLang="en-US" sz="2400" dirty="0" smtClean="0"/>
              <a:t>An essential skill in person-centered discovery is how to have a conversation that is both purposeful and open-ended. The temptation is to have a linear conversation. However, a branching conversation is often more fruitful.</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Checking Assumptions with Guess/Ask/Write (1/2)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As we are having conversations, it is easy to assume we understand someone when we don’t. Assumptions help us function and problem-solve quickly. They are important to our ability to be efficient. However, untested assumptions are a problem. Very often our assumptions can be based on stereotypes, our own beliefs, experiences, or culture. You must regularly check in with the person for accuracy to remain person-centered. If assumptions are often wrong and end up in service plans or other communication, it will break trust. People feel unheard, frustrated, and diminished.</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Checking Assumptions with Guess/Ask/Write (2/2)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Guess/ask/write is a method of checking understanding at frequent junctures in the conversation. It’s a reminder to check with the person specifically before documenting anything you think you have learned. It means writing or documenting only what you said you would.</a:t>
            </a:r>
          </a:p>
        </p:txBody>
      </p:sp>
    </p:spTree>
    <p:extLst>
      <p:ext uri="{BB962C8B-B14F-4D97-AF65-F5344CB8AC3E}">
        <p14:creationId xmlns:p14="http://schemas.microsoft.com/office/powerpoint/2010/main" val="12725082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Guess/Ask/Write (1/2)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Guess/ask/write is particularly useful when helping someone develop their person-centered plan. But it’s not a bad practice in general. People should not be surprised about what you write about them. They should not be in disagreement with it. A person-centered plan or one-page description belongs to the person, and they control all aspects of what goes on it. However, even your professional notes and documentation can affect them. Review the process below.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Guess/Ask/Write (2/2)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Guess: Listen to what the person is saying. Guess in your head what it means. Repeat it back in your own words to the person. For example: “I’m guessing that getting up early to start your day is important to you.” </a:t>
            </a:r>
          </a:p>
          <a:p>
            <a:pPr marL="0" indent="0" fontAlgn="auto">
              <a:lnSpc>
                <a:spcPct val="100000"/>
              </a:lnSpc>
              <a:spcAft>
                <a:spcPts val="0"/>
              </a:spcAft>
              <a:buNone/>
              <a:defRPr/>
            </a:pPr>
            <a:r>
              <a:rPr lang="en-US" sz="2400" dirty="0" smtClean="0"/>
              <a:t>Ask: Ask if your guess is correct. Use words like: “Does that sound right? Is that what you meant? Do I have the right? Do I understand this correctly? Is there something else I should know?” Continue your conversation until you receive affirmation that you are on the right track. </a:t>
            </a:r>
          </a:p>
          <a:p>
            <a:pPr marL="0" indent="0" fontAlgn="auto">
              <a:lnSpc>
                <a:spcPct val="100000"/>
              </a:lnSpc>
              <a:spcAft>
                <a:spcPts val="0"/>
              </a:spcAft>
              <a:buNone/>
              <a:defRPr/>
            </a:pPr>
            <a:r>
              <a:rPr lang="en-US" sz="2400" dirty="0" smtClean="0"/>
              <a:t>Write: Write down what you learn exactly as you said it.</a:t>
            </a:r>
          </a:p>
        </p:txBody>
      </p:sp>
    </p:spTree>
    <p:extLst>
      <p:ext uri="{BB962C8B-B14F-4D97-AF65-F5344CB8AC3E}">
        <p14:creationId xmlns:p14="http://schemas.microsoft.com/office/powerpoint/2010/main" val="36616789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smtClean="0"/>
              <a:t>The Power of Open-Ended Questions </a:t>
            </a:r>
          </a:p>
        </p:txBody>
      </p:sp>
      <p:sp>
        <p:nvSpPr>
          <p:cNvPr id="20483" name="Content Placeholder 2"/>
          <p:cNvSpPr>
            <a:spLocks noGrp="1"/>
          </p:cNvSpPr>
          <p:nvPr>
            <p:ph idx="1"/>
          </p:nvPr>
        </p:nvSpPr>
        <p:spPr/>
        <p:txBody>
          <a:bodyPr/>
          <a:lstStyle/>
          <a:p>
            <a:pPr marL="0" indent="0">
              <a:lnSpc>
                <a:spcPct val="100000"/>
              </a:lnSpc>
              <a:buNone/>
            </a:pPr>
            <a:r>
              <a:rPr lang="en-US" altLang="en-US" sz="2400" dirty="0" smtClean="0"/>
              <a:t>Good practices of not making assumptions can be helpful in identifying hidden differences due to culture or other differences in backgrounds. They also encourage people to share context and leave more room for a natural give and take of information. Many groups have reasons for being suspicious of systems or government programs in our country. Your kindness, patience, and willingness to be respectfully curious about what will work best for each person can make a difference.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(1/3)</a:t>
            </a:r>
          </a:p>
        </p:txBody>
      </p:sp>
      <p:sp>
        <p:nvSpPr>
          <p:cNvPr id="3" name="Content Placeholder 2"/>
          <p:cNvSpPr>
            <a:spLocks noGrp="1"/>
          </p:cNvSpPr>
          <p:nvPr>
            <p:ph idx="1"/>
          </p:nvPr>
        </p:nvSpPr>
        <p:spPr>
          <a:xfrm>
            <a:off x="838200" y="1951945"/>
            <a:ext cx="10515600" cy="5449887"/>
          </a:xfrm>
        </p:spPr>
        <p:txBody>
          <a:bodyPr rtlCol="0">
            <a:noAutofit/>
          </a:bodyPr>
          <a:lstStyle/>
          <a:p>
            <a:pPr fontAlgn="auto">
              <a:lnSpc>
                <a:spcPct val="100000"/>
              </a:lnSpc>
              <a:spcAft>
                <a:spcPts val="0"/>
              </a:spcAft>
              <a:defRPr/>
            </a:pPr>
            <a:r>
              <a:rPr lang="en-US" sz="2400" dirty="0" smtClean="0"/>
              <a:t>Giving people a warm welcome and helping them understand your role in a friendly way will help get things off to a good start. People should feel important when they contact a No Wrong Door system. Discovery is different than assessment. </a:t>
            </a:r>
          </a:p>
          <a:p>
            <a:pPr fontAlgn="auto">
              <a:lnSpc>
                <a:spcPct val="100000"/>
              </a:lnSpc>
              <a:spcAft>
                <a:spcPts val="0"/>
              </a:spcAft>
              <a:defRPr/>
            </a:pPr>
            <a:r>
              <a:rPr lang="en-US" sz="2400" dirty="0" smtClean="0"/>
              <a:t>Discovery is a process of finding out what is important to a person and how best to support them. It can inform eligibility processes but is not defined by them. </a:t>
            </a:r>
          </a:p>
          <a:p>
            <a:pPr fontAlgn="auto">
              <a:lnSpc>
                <a:spcPct val="100000"/>
              </a:lnSpc>
              <a:spcAft>
                <a:spcPts val="0"/>
              </a:spcAft>
              <a:defRPr/>
            </a:pPr>
            <a:r>
              <a:rPr lang="en-US" sz="2400" dirty="0" smtClean="0"/>
              <a:t>Purposeful branching conversations often do not take much longer than asking people close-ended questions about themselves. Conversations feel less like an interrogation. They help gather information about what the person’s needs are, but in the context of what is important to them and what makes sense to them.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(2/3) </a:t>
            </a:r>
          </a:p>
        </p:txBody>
      </p:sp>
      <p:sp>
        <p:nvSpPr>
          <p:cNvPr id="3" name="Content Placeholder 2"/>
          <p:cNvSpPr>
            <a:spLocks noGrp="1"/>
          </p:cNvSpPr>
          <p:nvPr>
            <p:ph idx="1"/>
          </p:nvPr>
        </p:nvSpPr>
        <p:spPr>
          <a:xfrm>
            <a:off x="838200" y="1965007"/>
            <a:ext cx="10515600" cy="5449887"/>
          </a:xfrm>
        </p:spPr>
        <p:txBody>
          <a:bodyPr rtlCol="0">
            <a:noAutofit/>
          </a:bodyPr>
          <a:lstStyle/>
          <a:p>
            <a:pPr fontAlgn="auto">
              <a:lnSpc>
                <a:spcPct val="100000"/>
              </a:lnSpc>
              <a:spcAft>
                <a:spcPts val="0"/>
              </a:spcAft>
              <a:defRPr/>
            </a:pPr>
            <a:r>
              <a:rPr lang="en-US" sz="2400" dirty="0" smtClean="0"/>
              <a:t>Nothing should be assumed about a person without checking it out. Do not ever write anything about a person that they have not had a chance to validate. This is absolutely critical on any person-centered plan or description. Guess/ask/write is a method of reminding yourself to do this. </a:t>
            </a:r>
          </a:p>
          <a:p>
            <a:pPr fontAlgn="auto">
              <a:lnSpc>
                <a:spcPct val="100000"/>
              </a:lnSpc>
              <a:spcAft>
                <a:spcPts val="0"/>
              </a:spcAft>
              <a:defRPr/>
            </a:pPr>
            <a:r>
              <a:rPr lang="en-US" sz="2400" dirty="0" smtClean="0"/>
              <a:t>Cultural and diversity issues will affect a person’s communication and what works best for them. Continue your learning in this area about what works and how to tell when you are off track. Continue to develop your resources in this area. Checking assumptions frequently can help reduce misunderstandings.</a:t>
            </a:r>
          </a:p>
        </p:txBody>
      </p:sp>
    </p:spTree>
    <p:extLst>
      <p:ext uri="{BB962C8B-B14F-4D97-AF65-F5344CB8AC3E}">
        <p14:creationId xmlns:p14="http://schemas.microsoft.com/office/powerpoint/2010/main" val="19152277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838200" y="780241"/>
            <a:ext cx="10515600" cy="910447"/>
          </a:xfrm>
        </p:spPr>
        <p:txBody>
          <a:bodyPr/>
          <a:lstStyle/>
          <a:p>
            <a:r>
              <a:rPr lang="en-US" altLang="en-US" dirty="0" smtClean="0"/>
              <a:t>Conclusion and Lesson Review (3/3) </a:t>
            </a:r>
          </a:p>
        </p:txBody>
      </p:sp>
      <p:sp>
        <p:nvSpPr>
          <p:cNvPr id="3" name="Content Placeholder 2"/>
          <p:cNvSpPr>
            <a:spLocks noGrp="1"/>
          </p:cNvSpPr>
          <p:nvPr>
            <p:ph sz="half" idx="1"/>
          </p:nvPr>
        </p:nvSpPr>
        <p:spPr/>
        <p:txBody>
          <a:bodyPr rtlCol="0">
            <a:noAutofit/>
          </a:bodyPr>
          <a:lstStyle/>
          <a:p>
            <a:pPr marL="0" indent="0" algn="ctr" fontAlgn="auto">
              <a:lnSpc>
                <a:spcPct val="100000"/>
              </a:lnSpc>
              <a:spcAft>
                <a:spcPts val="0"/>
              </a:spcAft>
              <a:buNone/>
              <a:defRPr/>
            </a:pPr>
            <a:r>
              <a:rPr lang="en-US" sz="2400" b="1" dirty="0" smtClean="0"/>
              <a:t>Learning Objective</a:t>
            </a:r>
          </a:p>
          <a:p>
            <a:pPr marL="0" indent="0" fontAlgn="auto">
              <a:lnSpc>
                <a:spcPct val="100000"/>
              </a:lnSpc>
              <a:spcAft>
                <a:spcPts val="0"/>
              </a:spcAft>
              <a:buNone/>
              <a:defRPr/>
            </a:pPr>
            <a:r>
              <a:rPr lang="en-US" sz="2400" dirty="0" smtClean="0"/>
              <a:t>After completing this lesson, you will be able to demonstrate your ability to use a purposeful branching conversation that is likely to help people to identify their “to/for balance.”</a:t>
            </a:r>
          </a:p>
        </p:txBody>
      </p:sp>
      <p:sp>
        <p:nvSpPr>
          <p:cNvPr id="2" name="Content Placeholder 1"/>
          <p:cNvSpPr>
            <a:spLocks noGrp="1"/>
          </p:cNvSpPr>
          <p:nvPr>
            <p:ph sz="half" idx="2"/>
          </p:nvPr>
        </p:nvSpPr>
        <p:spPr/>
        <p:txBody>
          <a:bodyPr/>
          <a:lstStyle/>
          <a:p>
            <a:pPr marL="0" indent="0" algn="ctr" fontAlgn="auto">
              <a:lnSpc>
                <a:spcPct val="100000"/>
              </a:lnSpc>
              <a:spcAft>
                <a:spcPts val="0"/>
              </a:spcAft>
              <a:buNone/>
              <a:defRPr/>
            </a:pPr>
            <a:r>
              <a:rPr lang="en-US" sz="2400" b="1" dirty="0" smtClean="0"/>
              <a:t>Reflection </a:t>
            </a:r>
            <a:r>
              <a:rPr lang="en-US" sz="2400" b="1" dirty="0"/>
              <a:t>on Learning </a:t>
            </a:r>
            <a:r>
              <a:rPr lang="en-US" sz="2400" b="1" dirty="0" smtClean="0"/>
              <a:t>Objective</a:t>
            </a:r>
          </a:p>
          <a:p>
            <a:pPr marL="0" indent="0" fontAlgn="auto">
              <a:lnSpc>
                <a:spcPct val="100000"/>
              </a:lnSpc>
              <a:spcAft>
                <a:spcPts val="0"/>
              </a:spcAft>
              <a:buNone/>
              <a:defRPr/>
            </a:pPr>
            <a:r>
              <a:rPr lang="en-US" sz="2400" dirty="0" smtClean="0"/>
              <a:t>Directions</a:t>
            </a:r>
            <a:r>
              <a:rPr lang="en-US" sz="2400" dirty="0"/>
              <a:t>: Review the objective(s) on this page. </a:t>
            </a:r>
            <a:r>
              <a:rPr lang="en-US" sz="2400" dirty="0" smtClean="0"/>
              <a:t>Write </a:t>
            </a:r>
            <a:r>
              <a:rPr lang="en-US" sz="2400" dirty="0"/>
              <a:t>down your answers to the following questions. </a:t>
            </a:r>
          </a:p>
          <a:p>
            <a:pPr marL="514350" indent="-514350" fontAlgn="auto">
              <a:lnSpc>
                <a:spcPct val="100000"/>
              </a:lnSpc>
              <a:spcAft>
                <a:spcPts val="0"/>
              </a:spcAft>
              <a:buFont typeface="+mj-lt"/>
              <a:buAutoNum type="arabicPeriod"/>
              <a:defRPr/>
            </a:pPr>
            <a:r>
              <a:rPr lang="en-US" sz="2200" dirty="0" smtClean="0"/>
              <a:t>What </a:t>
            </a:r>
            <a:r>
              <a:rPr lang="en-US" sz="2200" dirty="0"/>
              <a:t>did you learn in this lesson that you felt was important? </a:t>
            </a:r>
          </a:p>
          <a:p>
            <a:pPr marL="514350" indent="-514350" fontAlgn="auto">
              <a:lnSpc>
                <a:spcPct val="100000"/>
              </a:lnSpc>
              <a:spcAft>
                <a:spcPts val="0"/>
              </a:spcAft>
              <a:buFont typeface="+mj-lt"/>
              <a:buAutoNum type="arabicPeriod"/>
              <a:defRPr/>
            </a:pPr>
            <a:r>
              <a:rPr lang="en-US" sz="2200" dirty="0" smtClean="0"/>
              <a:t>What </a:t>
            </a:r>
            <a:r>
              <a:rPr lang="en-US" sz="2200" dirty="0"/>
              <a:t>will you do differently because of the content in this lesson? </a:t>
            </a:r>
          </a:p>
          <a:p>
            <a:pPr marL="0" indent="0">
              <a:buNone/>
            </a:pPr>
            <a:endParaRPr lang="en-US" dirty="0"/>
          </a:p>
        </p:txBody>
      </p:sp>
    </p:spTree>
    <p:extLst>
      <p:ext uri="{BB962C8B-B14F-4D97-AF65-F5344CB8AC3E}">
        <p14:creationId xmlns:p14="http://schemas.microsoft.com/office/powerpoint/2010/main" val="34585797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17892291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This lesson will help you understand the importance of starting off well with a person. It reviews the difference between person-centered discovery and assessment. It reviews methods of discovery conversations that are likely to support the person’s engagement. It describes the power of purposeful but branching conversations. It will reinforce a technique of guess/ask/write in documenting information. It describes the usefulness of open-ended questions. Keep in mind, you will have opportunities to practice these skills and others during the in-person portion of the blended learning model.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b="1" dirty="0" smtClean="0"/>
              <a:t>Learning Objective </a:t>
            </a:r>
            <a:endParaRPr lang="en-US" sz="2400" dirty="0"/>
          </a:p>
          <a:p>
            <a:pPr marL="0" indent="0" fontAlgn="auto">
              <a:lnSpc>
                <a:spcPct val="100000"/>
              </a:lnSpc>
              <a:spcAft>
                <a:spcPts val="0"/>
              </a:spcAft>
              <a:buNone/>
              <a:defRPr/>
            </a:pPr>
            <a:r>
              <a:rPr lang="en-US" sz="2400" dirty="0" smtClean="0"/>
              <a:t>After completing this lesson: You will be able to demonstrate your ability to use a purposeful branching conversation that is likely to help people to identify their “to/for balance.”</a:t>
            </a:r>
          </a:p>
        </p:txBody>
      </p:sp>
    </p:spTree>
    <p:extLst>
      <p:ext uri="{BB962C8B-B14F-4D97-AF65-F5344CB8AC3E}">
        <p14:creationId xmlns:p14="http://schemas.microsoft.com/office/powerpoint/2010/main" val="1509045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Working Toward Better Starts and Better Results (1/3)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Lack of choice, direction, and control are not the only issues people experience when they engage human services systems. People find the systems are too complex and disjointed. There is little sharing of information between entities and no follow-up. This is sometimes called a lack of a “warm hand-off.”</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Working Toward Better Starts and Better Results (2/3)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The result is that people are asked to repeat important information multiple times to different agencies. If the agency is not the correct one, the person must start from scratch. If the service ends or more than one is needed, the person is expected to track information and pass on recommendations. These issues can leave people angry, perplexed, overwhelmed, and discouraged. Important information is often lost. Sometimes people choose not to get help at all rather than deal with these issues. </a:t>
            </a:r>
          </a:p>
        </p:txBody>
      </p:sp>
    </p:spTree>
    <p:extLst>
      <p:ext uri="{BB962C8B-B14F-4D97-AF65-F5344CB8AC3E}">
        <p14:creationId xmlns:p14="http://schemas.microsoft.com/office/powerpoint/2010/main" val="13591280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Working Toward Better Starts and Better Results (3/3)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The No Wrong Door approach is meant to counteract some of these problems. A goal of person-centered counseling is ensuring people are connected in a streamlined and supportive way to helpful resources. Regardless of whether a person is eligible for any specific program or service, helping them with next steps and providing appropriate follow-up is a goal. Starting with discovery rather than program eligibility assessment helps support this.</a:t>
            </a:r>
          </a:p>
        </p:txBody>
      </p:sp>
    </p:spTree>
    <p:extLst>
      <p:ext uri="{BB962C8B-B14F-4D97-AF65-F5344CB8AC3E}">
        <p14:creationId xmlns:p14="http://schemas.microsoft.com/office/powerpoint/2010/main" val="8936354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Working Toward Better Starts and Better Results </a:t>
            </a:r>
          </a:p>
        </p:txBody>
      </p:sp>
      <p:sp>
        <p:nvSpPr>
          <p:cNvPr id="8195" name="Content Placeholder 2"/>
          <p:cNvSpPr>
            <a:spLocks noGrp="1"/>
          </p:cNvSpPr>
          <p:nvPr>
            <p:ph idx="1"/>
          </p:nvPr>
        </p:nvSpPr>
        <p:spPr/>
        <p:txBody>
          <a:bodyPr/>
          <a:lstStyle/>
          <a:p>
            <a:pPr marL="0" indent="0">
              <a:lnSpc>
                <a:spcPct val="100000"/>
              </a:lnSpc>
              <a:buNone/>
            </a:pPr>
            <a:r>
              <a:rPr lang="en-US" altLang="en-US" sz="2400" dirty="0"/>
              <a:t>It’s important to keep in mind that people may not have much experience with the system or a Person-Centered Counseling professional’s role in supporting them. Others may have plenty of experiences with systems but not always very good ones. Considering people’s comfort right away is important regardless of whether the interaction is over the phone or in person. Explaining your role to people early on so that they understand the context of your conversation can help them. Remember, your first contact with someone might be your only opportunity to help them. </a:t>
            </a:r>
          </a:p>
          <a:p>
            <a:endParaRPr lang="en-US" alt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smtClean="0"/>
              <a:t>Comparing Motivational Interviewing with Person-Centered Discovery </a:t>
            </a:r>
          </a:p>
        </p:txBody>
      </p:sp>
      <p:sp>
        <p:nvSpPr>
          <p:cNvPr id="10243" name="Content Placeholder 2"/>
          <p:cNvSpPr>
            <a:spLocks noGrp="1"/>
          </p:cNvSpPr>
          <p:nvPr>
            <p:ph idx="1"/>
          </p:nvPr>
        </p:nvSpPr>
        <p:spPr/>
        <p:txBody>
          <a:bodyPr/>
          <a:lstStyle/>
          <a:p>
            <a:pPr marL="0" indent="0">
              <a:lnSpc>
                <a:spcPct val="100000"/>
              </a:lnSpc>
              <a:buNone/>
            </a:pPr>
            <a:r>
              <a:rPr lang="en-US" altLang="en-US" sz="2400" dirty="0"/>
              <a:t>A key to good starts and informative discovery is the spirit in which the Person-Centered Counseling professional approaches both the person and the task. Many Person-Centered Counseling professionals have a background in motivational interviewing. This is a definite advantage in discovery. The spirit of motivational interviewing has the same spirit as person-centered discovery. However, the two are not exactly the same. </a:t>
            </a:r>
          </a:p>
          <a:p>
            <a:endParaRPr lang="en-US" alt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cS6bEnkMtW4DthP17+9uLRCZvBo=" pdftag="P" isBookmarkSet="no" bookmark="no" Order="_x0032_"/>
  <Shape xmlns="" ID="EOtMrn0O0kcXZM9t+SDj/2hNV5c=" pdftag="H2" isBookmarkSet="no" bookmark="yes" Order="_x0031_"/>
  <Shape xmlns="" ID="QZlllbkRnEkxJ8JkUCX3JJsRElU=" pdftag="P" isBookmarkSet="no" bookmark="no" Order="_x0032_"/>
  <Shape xmlns="" ID="8afDNNdT7zAmFaSrBADyhq0rfgk=" pdftag="H2" isBookmarkSet="no" bookmark="yes" Order="_x0031_"/>
  <Shape xmlns="" ID="0feKAQxuBQMZ+QiW4uszK2TBT3c=" pdftag="P" isBookmarkSet="no" bookmark="no" Order="_x0032_"/>
  <Shape xmlns="" ID="Qne2kZNLgQb+dnU+gCuxkJggTFw="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6C50C75C-E675-4F26-A880-B52A0A30B0F2}">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60</TotalTime>
  <Words>2333</Words>
  <Application>Microsoft Office PowerPoint</Application>
  <PresentationFormat>Widescreen</PresentationFormat>
  <Paragraphs>83</Paragraphs>
  <Slides>18</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Calibri Light</vt:lpstr>
      <vt:lpstr>Myriad Pro</vt:lpstr>
      <vt:lpstr>Myriad Pro Semibold</vt:lpstr>
      <vt:lpstr>Times New Roman</vt:lpstr>
      <vt:lpstr>Office Theme</vt:lpstr>
      <vt:lpstr>Person-Centered Thinking and Practices</vt:lpstr>
      <vt:lpstr>Introduction</vt:lpstr>
      <vt:lpstr>Welcome! (1/2)</vt:lpstr>
      <vt:lpstr>Welcome! (2/2)</vt:lpstr>
      <vt:lpstr>Working Toward Better Starts and Better Results (1/3)</vt:lpstr>
      <vt:lpstr>Working Toward Better Starts and Better Results (2/3)</vt:lpstr>
      <vt:lpstr>Working Toward Better Starts and Better Results (3/3)</vt:lpstr>
      <vt:lpstr>Working Toward Better Starts and Better Results </vt:lpstr>
      <vt:lpstr>Comparing Motivational Interviewing with Person-Centered Discovery </vt:lpstr>
      <vt:lpstr>Branching vs. Linear Conversations </vt:lpstr>
      <vt:lpstr>Checking Assumptions with Guess/Ask/Write (1/2)</vt:lpstr>
      <vt:lpstr>Checking Assumptions with Guess/Ask/Write (2/2)</vt:lpstr>
      <vt:lpstr>Guess/Ask/Write (1/2)</vt:lpstr>
      <vt:lpstr>Guess/Ask/Write (2/2)</vt:lpstr>
      <vt:lpstr>The Power of Open-Ended Questions </vt:lpstr>
      <vt:lpstr>Conclusion and Lesson Review (1/3)</vt:lpstr>
      <vt:lpstr>Conclusion and Lesson Review (2/3) </vt:lpstr>
      <vt:lpstr>Conclusion and Lesson Review (3/3) </vt:lpstr>
    </vt:vector>
  </TitlesOfParts>
  <Company>The Lewin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Thinking and Practices: First Impressions and Conversation Skills</dc:title>
  <dc:subject>First Impressions and Conversation Skills</dc:subject>
  <dc:creator>Administration for Community Living (ACL)</dc:creator>
  <cp:keywords>PCC, NWD, PCT, First, Impression, Conversation, Skills, Practice, Discovery, Assessment, Question, to/for balance</cp:keywords>
  <cp:lastModifiedBy>Weiss, Falyn</cp:lastModifiedBy>
  <cp:revision>16</cp:revision>
  <dcterms:created xsi:type="dcterms:W3CDTF">2019-08-28T12:51:26Z</dcterms:created>
  <dcterms:modified xsi:type="dcterms:W3CDTF">2019-12-28T00:42:36Z</dcterms:modified>
</cp:coreProperties>
</file>