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5" r:id="rId2"/>
  </p:sldMasterIdLst>
  <p:notesMasterIdLst>
    <p:notesMasterId r:id="rId20"/>
  </p:notesMasterIdLst>
  <p:handoutMasterIdLst>
    <p:handoutMasterId r:id="rId21"/>
  </p:handoutMasterIdLst>
  <p:sldIdLst>
    <p:sldId id="256" r:id="rId3"/>
    <p:sldId id="275" r:id="rId4"/>
    <p:sldId id="257" r:id="rId5"/>
    <p:sldId id="274" r:id="rId6"/>
    <p:sldId id="258" r:id="rId7"/>
    <p:sldId id="269" r:id="rId8"/>
    <p:sldId id="272" r:id="rId9"/>
    <p:sldId id="259" r:id="rId10"/>
    <p:sldId id="260" r:id="rId11"/>
    <p:sldId id="261" r:id="rId12"/>
    <p:sldId id="262" r:id="rId13"/>
    <p:sldId id="263" r:id="rId14"/>
    <p:sldId id="264" r:id="rId15"/>
    <p:sldId id="265" r:id="rId16"/>
    <p:sldId id="267" r:id="rId17"/>
    <p:sldId id="270" r:id="rId18"/>
    <p:sldId id="273" r:id="rId19"/>
  </p:sldIdLst>
  <p:sldSz cx="12192000" cy="6858000"/>
  <p:notesSz cx="6858000" cy="9144000"/>
  <p:defaultTex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oc1226" initials="H" lastIdx="4"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80" autoAdjust="0"/>
    <p:restoredTop sz="74328" autoAdjust="0"/>
  </p:normalViewPr>
  <p:slideViewPr>
    <p:cSldViewPr snapToGrid="0">
      <p:cViewPr varScale="1">
        <p:scale>
          <a:sx n="51" d="100"/>
          <a:sy n="51" d="100"/>
        </p:scale>
        <p:origin x="560" y="4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tableStyles" Target="tableStyles.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heme" Target="theme/theme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a:defRPr/>
            </a:pPr>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pPr>
              <a:defRPr/>
            </a:pPr>
            <a:fld id="{2E285574-A1D6-4F10-98FE-316EC5A1E3C3}" type="datetimeFigureOut">
              <a:rPr lang="en-US"/>
              <a:pPr>
                <a:defRPr/>
              </a:pPr>
              <a:t>12/27/2019</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pPr>
              <a:defRPr/>
            </a:pPr>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pPr>
              <a:defRPr/>
            </a:pPr>
            <a:fld id="{FC6CB893-097D-4603-B8C0-E5123945E43B}" type="slidenum">
              <a:rPr lang="en-US"/>
              <a:pPr>
                <a:defRPr/>
              </a:pPr>
              <a:t>‹#›</a:t>
            </a:fld>
            <a:endParaRPr lang="en-US"/>
          </a:p>
        </p:txBody>
      </p:sp>
    </p:spTree>
    <p:extLst>
      <p:ext uri="{BB962C8B-B14F-4D97-AF65-F5344CB8AC3E}">
        <p14:creationId xmlns:p14="http://schemas.microsoft.com/office/powerpoint/2010/main" val="112954614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fontAlgn="auto" hangingPunct="1">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fontAlgn="auto" hangingPunct="1">
              <a:spcBef>
                <a:spcPts val="0"/>
              </a:spcBef>
              <a:spcAft>
                <a:spcPts val="0"/>
              </a:spcAft>
              <a:defRPr sz="1200">
                <a:latin typeface="+mn-lt"/>
              </a:defRPr>
            </a:lvl1pPr>
          </a:lstStyle>
          <a:p>
            <a:pPr>
              <a:defRPr/>
            </a:pPr>
            <a:fld id="{F7DEDB2D-6EFA-40C3-B7BB-8EA5F8A061FF}" type="datetimeFigureOut">
              <a:rPr lang="en-US"/>
              <a:pPr>
                <a:defRPr/>
              </a:pPr>
              <a:t>12/27/2019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eaLnBrk="1" fontAlgn="auto" hangingPunct="1">
              <a:spcBef>
                <a:spcPts val="0"/>
              </a:spcBef>
              <a:spcAft>
                <a:spcPts val="0"/>
              </a:spcAft>
              <a:defRPr sz="1200">
                <a:latin typeface="+mn-lt"/>
              </a:defRPr>
            </a:lvl1pPr>
          </a:lstStyle>
          <a:p>
            <a:pPr>
              <a:defRPr/>
            </a:pPr>
            <a:fld id="{F9518186-2E6B-4D13-8143-7B518275E555}" type="slidenum">
              <a:rPr lang="en-US"/>
              <a:pPr>
                <a:defRPr/>
              </a:pPr>
              <a:t>‹#›</a:t>
            </a:fld>
            <a:endParaRPr lang="en-US"/>
          </a:p>
        </p:txBody>
      </p:sp>
    </p:spTree>
    <p:extLst>
      <p:ext uri="{BB962C8B-B14F-4D97-AF65-F5344CB8AC3E}">
        <p14:creationId xmlns:p14="http://schemas.microsoft.com/office/powerpoint/2010/main" val="133976866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altLang="en-US" smtClean="0"/>
          </a:p>
        </p:txBody>
      </p:sp>
      <p:sp>
        <p:nvSpPr>
          <p:cNvPr id="4" name="Slide Number Placeholder 3"/>
          <p:cNvSpPr>
            <a:spLocks noGrp="1"/>
          </p:cNvSpPr>
          <p:nvPr>
            <p:ph type="sldNum" sz="quarter" idx="5"/>
          </p:nvPr>
        </p:nvSpPr>
        <p:spPr/>
        <p:txBody>
          <a:bodyPr/>
          <a:lstStyle/>
          <a:p>
            <a:pPr>
              <a:defRPr/>
            </a:pPr>
            <a:fld id="{CEB5E3D4-2613-4AC9-B267-939DBFF41A3C}" type="slidenum">
              <a:rPr lang="en-US" smtClean="0"/>
              <a:pPr>
                <a:defRPr/>
              </a:pPr>
              <a:t>1</a:t>
            </a:fld>
            <a:endParaRPr lang="en-US"/>
          </a:p>
        </p:txBody>
      </p:sp>
    </p:spTree>
    <p:extLst>
      <p:ext uri="{BB962C8B-B14F-4D97-AF65-F5344CB8AC3E}">
        <p14:creationId xmlns:p14="http://schemas.microsoft.com/office/powerpoint/2010/main" val="11098043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endParaRPr lang="en-US" altLang="en-US" i="1" smtClean="0"/>
          </a:p>
          <a:p>
            <a:pPr eaLnBrk="1" hangingPunct="1">
              <a:spcBef>
                <a:spcPct val="0"/>
              </a:spcBef>
            </a:pPr>
            <a:r>
              <a:rPr lang="en-US" altLang="en-US" i="1" smtClean="0"/>
              <a:t>Long-term care systems generally have a heavy emphasis on health and safety. Supports are typically organized around compensating for apparent deficits or limitations. Things that are important to a person are often attended to superficially, if at all. In times of serious and immediate crisis, a strong emphasis on health and safety may be important. However, for people who experience long-term need for support there is a risk of life revolving around these needs indefinitely. </a:t>
            </a:r>
          </a:p>
        </p:txBody>
      </p:sp>
      <p:sp>
        <p:nvSpPr>
          <p:cNvPr id="3277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2703A929-A04F-42B2-A474-BBE47F2DEED1}" type="slidenum">
              <a:rPr lang="en-US" altLang="en-US" smtClean="0"/>
              <a:pPr fontAlgn="base">
                <a:spcBef>
                  <a:spcPct val="0"/>
                </a:spcBef>
                <a:spcAft>
                  <a:spcPct val="0"/>
                </a:spcAft>
              </a:pPr>
              <a:t>11</a:t>
            </a:fld>
            <a:endParaRPr lang="en-US" altLang="en-US" smtClean="0"/>
          </a:p>
        </p:txBody>
      </p:sp>
    </p:spTree>
    <p:extLst>
      <p:ext uri="{BB962C8B-B14F-4D97-AF65-F5344CB8AC3E}">
        <p14:creationId xmlns:p14="http://schemas.microsoft.com/office/powerpoint/2010/main" val="7228410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Many times people with serious or long-term conditions will need intermittent crisis level care. They will often need extra support on an ongoing basis. When people rely on others to provide support, they can be at risk of having their own views of how they want to live silenced or blocked. When this happens, it can mean people miss out on many typical experiences of life. It can mean the loss of things they cherish. Supporters may need reminders and resources to help them be part a person’s experience of choice, control and direction in services. </a:t>
            </a:r>
          </a:p>
        </p:txBody>
      </p:sp>
      <p:sp>
        <p:nvSpPr>
          <p:cNvPr id="3482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449A3380-6918-4BC4-9A52-B6C9E73E23FF}" type="slidenum">
              <a:rPr lang="en-US" altLang="en-US" smtClean="0"/>
              <a:pPr fontAlgn="base">
                <a:spcBef>
                  <a:spcPct val="0"/>
                </a:spcBef>
                <a:spcAft>
                  <a:spcPct val="0"/>
                </a:spcAft>
              </a:pPr>
              <a:t>12</a:t>
            </a:fld>
            <a:endParaRPr lang="en-US" altLang="en-US" smtClean="0"/>
          </a:p>
        </p:txBody>
      </p:sp>
    </p:spTree>
    <p:extLst>
      <p:ext uri="{BB962C8B-B14F-4D97-AF65-F5344CB8AC3E}">
        <p14:creationId xmlns:p14="http://schemas.microsoft.com/office/powerpoint/2010/main" val="38806778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endParaRPr lang="en-US" altLang="en-US" i="1" smtClean="0"/>
          </a:p>
          <a:p>
            <a:pPr eaLnBrk="1" hangingPunct="1">
              <a:spcBef>
                <a:spcPct val="0"/>
              </a:spcBef>
            </a:pPr>
            <a:r>
              <a:rPr lang="en-US" altLang="en-US" i="1" smtClean="0"/>
              <a:t>Person-Centered Counseling professionals help ensure the goals of a balanced life are being explored and honored with each person seeking assistance. In other lessons and courses you will learn more about engaging discovery to help you learn what is important to a person. That will be the basis of addressing their support needs. In that process you will want to ensure you are considering relationships as a core aspect of what is important to the person. </a:t>
            </a:r>
          </a:p>
        </p:txBody>
      </p:sp>
      <p:sp>
        <p:nvSpPr>
          <p:cNvPr id="3686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BD7D6BD9-C5AA-4547-93B2-DFE2C5AE0930}" type="slidenum">
              <a:rPr lang="en-US" altLang="en-US" smtClean="0"/>
              <a:pPr fontAlgn="base">
                <a:spcBef>
                  <a:spcPct val="0"/>
                </a:spcBef>
                <a:spcAft>
                  <a:spcPct val="0"/>
                </a:spcAft>
              </a:pPr>
              <a:t>13</a:t>
            </a:fld>
            <a:endParaRPr lang="en-US" altLang="en-US" smtClean="0"/>
          </a:p>
        </p:txBody>
      </p:sp>
    </p:spTree>
    <p:extLst>
      <p:ext uri="{BB962C8B-B14F-4D97-AF65-F5344CB8AC3E}">
        <p14:creationId xmlns:p14="http://schemas.microsoft.com/office/powerpoint/2010/main" val="236698090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endParaRPr lang="en-US" altLang="en-US" i="1" smtClean="0"/>
          </a:p>
          <a:p>
            <a:pPr eaLnBrk="1" hangingPunct="1">
              <a:spcBef>
                <a:spcPct val="0"/>
              </a:spcBef>
            </a:pPr>
            <a:r>
              <a:rPr lang="en-US" altLang="en-US" i="1" smtClean="0"/>
              <a:t>Of course there is no right or wrong when it comes to relationships. If you took the map you completed and shared it with your best friend or a coworker, each map would look very different. We each come from unique families and communities. We are each unique in our desire for relationships. The point is not to decide for people if they have the right relationships or the right amount. The point is to try to understand their social roles and networks when considering the context of their situation.</a:t>
            </a:r>
          </a:p>
        </p:txBody>
      </p:sp>
      <p:sp>
        <p:nvSpPr>
          <p:cNvPr id="3891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311460A8-0B21-4AA2-A9A4-736263F388FE}" type="slidenum">
              <a:rPr lang="en-US" altLang="en-US" smtClean="0"/>
              <a:pPr fontAlgn="base">
                <a:spcBef>
                  <a:spcPct val="0"/>
                </a:spcBef>
                <a:spcAft>
                  <a:spcPct val="0"/>
                </a:spcAft>
              </a:pPr>
              <a:t>14</a:t>
            </a:fld>
            <a:endParaRPr lang="en-US" altLang="en-US" smtClean="0"/>
          </a:p>
        </p:txBody>
      </p:sp>
    </p:spTree>
    <p:extLst>
      <p:ext uri="{BB962C8B-B14F-4D97-AF65-F5344CB8AC3E}">
        <p14:creationId xmlns:p14="http://schemas.microsoft.com/office/powerpoint/2010/main" val="30280474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30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 text:</a:t>
            </a:r>
            <a:endParaRPr lang="en-US" altLang="en-US" i="1" dirty="0" smtClean="0"/>
          </a:p>
          <a:p>
            <a:pPr eaLnBrk="1" hangingPunct="1">
              <a:spcBef>
                <a:spcPct val="0"/>
              </a:spcBef>
            </a:pPr>
            <a:r>
              <a:rPr lang="en-US" altLang="en-US" i="1" dirty="0" smtClean="0"/>
              <a:t>Congratulations! You have now finished the lesson. Let’s take a few moments to review the key ideas and learning objectives. Concepts of community living and inclusion are evolving over time. Community life is more than just living outside of an institution. A person’s ability to engage in the ordinary events of life, such as work, school, and relationships, in ways that are meaningful is critical to community living. Person-Centered Counseling professionals should support the values of choice, direction, and control. They should also support a balanced life in the community where opportunity, access, and a variety of social roles are available to all people</a:t>
            </a:r>
            <a:r>
              <a:rPr lang="en-US" altLang="en-US" i="1" smtClean="0"/>
              <a:t>. </a:t>
            </a:r>
            <a:endParaRPr lang="en-US" altLang="en-US" i="1" dirty="0" smtClean="0"/>
          </a:p>
        </p:txBody>
      </p:sp>
      <p:sp>
        <p:nvSpPr>
          <p:cNvPr id="430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CC0049F2-08AB-4FD6-9B84-CE7FB3B14456}" type="slidenum">
              <a:rPr lang="en-US" altLang="en-US" smtClean="0"/>
              <a:pPr fontAlgn="base">
                <a:spcBef>
                  <a:spcPct val="0"/>
                </a:spcBef>
                <a:spcAft>
                  <a:spcPct val="0"/>
                </a:spcAft>
              </a:pPr>
              <a:t>15</a:t>
            </a:fld>
            <a:endParaRPr lang="en-US" altLang="en-US" smtClean="0"/>
          </a:p>
        </p:txBody>
      </p:sp>
    </p:spTree>
    <p:extLst>
      <p:ext uri="{BB962C8B-B14F-4D97-AF65-F5344CB8AC3E}">
        <p14:creationId xmlns:p14="http://schemas.microsoft.com/office/powerpoint/2010/main" val="31676244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505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4506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9A5A5D9D-50A9-4F9D-9BAC-67417F0296A1}" type="slidenum">
              <a:rPr lang="en-US" altLang="en-US" smtClean="0"/>
              <a:pPr fontAlgn="base">
                <a:spcBef>
                  <a:spcPct val="0"/>
                </a:spcBef>
                <a:spcAft>
                  <a:spcPct val="0"/>
                </a:spcAft>
              </a:pPr>
              <a:t>16</a:t>
            </a:fld>
            <a:endParaRPr lang="en-US" altLang="en-US" smtClean="0"/>
          </a:p>
        </p:txBody>
      </p:sp>
    </p:spTree>
    <p:extLst>
      <p:ext uri="{BB962C8B-B14F-4D97-AF65-F5344CB8AC3E}">
        <p14:creationId xmlns:p14="http://schemas.microsoft.com/office/powerpoint/2010/main" val="409067385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9518186-2E6B-4D13-8143-7B518275E555}" type="slidenum">
              <a:rPr lang="en-US" smtClean="0"/>
              <a:pPr>
                <a:defRPr/>
              </a:pPr>
              <a:t>17</a:t>
            </a:fld>
            <a:endParaRPr lang="en-US"/>
          </a:p>
        </p:txBody>
      </p:sp>
    </p:spTree>
    <p:extLst>
      <p:ext uri="{BB962C8B-B14F-4D97-AF65-F5344CB8AC3E}">
        <p14:creationId xmlns:p14="http://schemas.microsoft.com/office/powerpoint/2010/main" val="11127055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Welcome to the lesson on Community Life for Everyone. This lesson is part of the course on Person-Centered Thinking and Practices in the in the Person-Centered Counseling Training Program. </a:t>
            </a: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232A3D6-E06A-4909-863F-475F2FC63AFE}" type="slidenum">
              <a:rPr lang="en-US" altLang="en-US" smtClean="0"/>
              <a:pPr fontAlgn="base">
                <a:spcBef>
                  <a:spcPct val="0"/>
                </a:spcBef>
                <a:spcAft>
                  <a:spcPct val="0"/>
                </a:spcAft>
              </a:pPr>
              <a:t>3</a:t>
            </a:fld>
            <a:endParaRPr lang="en-US" altLang="en-US" smtClean="0"/>
          </a:p>
        </p:txBody>
      </p:sp>
    </p:spTree>
    <p:extLst>
      <p:ext uri="{BB962C8B-B14F-4D97-AF65-F5344CB8AC3E}">
        <p14:creationId xmlns:p14="http://schemas.microsoft.com/office/powerpoint/2010/main" val="31290060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Welcome to the lesson on Community Life for Everyone. This lesson is part of the course on Person-Centered Thinking and Practices in the in the Person-Centered Counseling Training Program. </a:t>
            </a:r>
          </a:p>
        </p:txBody>
      </p:sp>
      <p:sp>
        <p:nvSpPr>
          <p:cNvPr id="1843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232A3D6-E06A-4909-863F-475F2FC63AFE}" type="slidenum">
              <a:rPr lang="en-US" altLang="en-US" smtClean="0"/>
              <a:pPr fontAlgn="base">
                <a:spcBef>
                  <a:spcPct val="0"/>
                </a:spcBef>
                <a:spcAft>
                  <a:spcPct val="0"/>
                </a:spcAft>
              </a:pPr>
              <a:t>4</a:t>
            </a:fld>
            <a:endParaRPr lang="en-US" altLang="en-US" smtClean="0"/>
          </a:p>
        </p:txBody>
      </p:sp>
    </p:spTree>
    <p:extLst>
      <p:ext uri="{BB962C8B-B14F-4D97-AF65-F5344CB8AC3E}">
        <p14:creationId xmlns:p14="http://schemas.microsoft.com/office/powerpoint/2010/main" val="25969078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048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p>
          <a:p>
            <a:pPr eaLnBrk="1" hangingPunct="1">
              <a:spcBef>
                <a:spcPct val="0"/>
              </a:spcBef>
            </a:pPr>
            <a:r>
              <a:rPr lang="en-US" altLang="en-US" i="1" smtClean="0"/>
              <a:t>Community living is something that most people take for granted. People go to work or school. They volunteer or participate in worship services. They call a friend for lunch or drop off groceries to someone who is ill. They take care of their homes and families. However, these ordinary parts of life are often not considered when someone seeks long-term services or supports. Before you can implement person-centered thinking practices, you must have an understanding of the importance of community living. You must have a way of understanding the difference between “living in a community setting” and living a life. </a:t>
            </a:r>
          </a:p>
        </p:txBody>
      </p:sp>
      <p:sp>
        <p:nvSpPr>
          <p:cNvPr id="2048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F37E3B7C-ECF4-4239-95CE-E369D08444A6}" type="slidenum">
              <a:rPr lang="en-US" altLang="en-US" smtClean="0"/>
              <a:pPr fontAlgn="base">
                <a:spcBef>
                  <a:spcPct val="0"/>
                </a:spcBef>
                <a:spcAft>
                  <a:spcPct val="0"/>
                </a:spcAft>
              </a:pPr>
              <a:t>5</a:t>
            </a:fld>
            <a:endParaRPr lang="en-US" altLang="en-US" smtClean="0"/>
          </a:p>
        </p:txBody>
      </p:sp>
    </p:spTree>
    <p:extLst>
      <p:ext uri="{BB962C8B-B14F-4D97-AF65-F5344CB8AC3E}">
        <p14:creationId xmlns:p14="http://schemas.microsoft.com/office/powerpoint/2010/main" val="4056252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253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2253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13D25CCE-D0D6-4237-AB2E-312025B5A923}" type="slidenum">
              <a:rPr lang="en-US" altLang="en-US" smtClean="0"/>
              <a:pPr fontAlgn="base">
                <a:spcBef>
                  <a:spcPct val="0"/>
                </a:spcBef>
                <a:spcAft>
                  <a:spcPct val="0"/>
                </a:spcAft>
              </a:pPr>
              <a:t>6</a:t>
            </a:fld>
            <a:endParaRPr lang="en-US" altLang="en-US" smtClean="0"/>
          </a:p>
        </p:txBody>
      </p:sp>
    </p:spTree>
    <p:extLst>
      <p:ext uri="{BB962C8B-B14F-4D97-AF65-F5344CB8AC3E}">
        <p14:creationId xmlns:p14="http://schemas.microsoft.com/office/powerpoint/2010/main" val="11973497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457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i="1" dirty="0" smtClean="0"/>
          </a:p>
        </p:txBody>
      </p:sp>
      <p:sp>
        <p:nvSpPr>
          <p:cNvPr id="24580"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8A84096F-0AF7-4AD6-A89E-F3DC86F11A1A}" type="slidenum">
              <a:rPr lang="en-US" altLang="en-US" smtClean="0"/>
              <a:pPr fontAlgn="base">
                <a:spcBef>
                  <a:spcPct val="0"/>
                </a:spcBef>
                <a:spcAft>
                  <a:spcPct val="0"/>
                </a:spcAft>
              </a:pPr>
              <a:t>7</a:t>
            </a:fld>
            <a:endParaRPr lang="en-US" altLang="en-US" smtClean="0"/>
          </a:p>
        </p:txBody>
      </p:sp>
    </p:spTree>
    <p:extLst>
      <p:ext uri="{BB962C8B-B14F-4D97-AF65-F5344CB8AC3E}">
        <p14:creationId xmlns:p14="http://schemas.microsoft.com/office/powerpoint/2010/main" val="2752586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smtClean="0"/>
              <a:t>Original narration text:</a:t>
            </a:r>
          </a:p>
          <a:p>
            <a:pPr eaLnBrk="1" hangingPunct="1">
              <a:spcBef>
                <a:spcPct val="0"/>
              </a:spcBef>
            </a:pPr>
            <a:r>
              <a:rPr lang="en-US" altLang="en-US" i="1" dirty="0" smtClean="0"/>
              <a:t>The changes of today are based on the changes of the past. Many people who will fulfill the role of Person-Centered Counseling professional have been a part of those changes. The move toward support in the community began many years ago. It has been shored up by many laws and initiatives. </a:t>
            </a:r>
          </a:p>
        </p:txBody>
      </p:sp>
      <p:sp>
        <p:nvSpPr>
          <p:cNvPr id="2662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E2F607A9-CF4E-4B81-8382-50591C8EFD79}" type="slidenum">
              <a:rPr lang="en-US" altLang="en-US" smtClean="0"/>
              <a:pPr fontAlgn="base">
                <a:spcBef>
                  <a:spcPct val="0"/>
                </a:spcBef>
                <a:spcAft>
                  <a:spcPct val="0"/>
                </a:spcAft>
              </a:pPr>
              <a:t>8</a:t>
            </a:fld>
            <a:endParaRPr lang="en-US" altLang="en-US" smtClean="0"/>
          </a:p>
        </p:txBody>
      </p:sp>
    </p:spTree>
    <p:extLst>
      <p:ext uri="{BB962C8B-B14F-4D97-AF65-F5344CB8AC3E}">
        <p14:creationId xmlns:p14="http://schemas.microsoft.com/office/powerpoint/2010/main" val="3495797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endParaRPr lang="en-US" altLang="en-US" i="1" smtClean="0"/>
          </a:p>
          <a:p>
            <a:pPr eaLnBrk="1" hangingPunct="1">
              <a:spcBef>
                <a:spcPct val="0"/>
              </a:spcBef>
            </a:pPr>
            <a:r>
              <a:rPr lang="en-US" altLang="en-US" i="1" smtClean="0"/>
              <a:t>Institutions have been closing, and community services have been emerging. Along the way, people have recognized that community living is about more than where you live. Choice, direction, control, and opportunity must be present to make community life meaningful. Person-centered thinking skills keep services focused on the right things to make this happen.</a:t>
            </a:r>
          </a:p>
        </p:txBody>
      </p:sp>
      <p:sp>
        <p:nvSpPr>
          <p:cNvPr id="2867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0A797984-6719-4146-A6FE-C54D3C89E621}" type="slidenum">
              <a:rPr lang="en-US" altLang="en-US" smtClean="0"/>
              <a:pPr fontAlgn="base">
                <a:spcBef>
                  <a:spcPct val="0"/>
                </a:spcBef>
                <a:spcAft>
                  <a:spcPct val="0"/>
                </a:spcAft>
              </a:pPr>
              <a:t>9</a:t>
            </a:fld>
            <a:endParaRPr lang="en-US" altLang="en-US" smtClean="0"/>
          </a:p>
        </p:txBody>
      </p:sp>
    </p:spTree>
    <p:extLst>
      <p:ext uri="{BB962C8B-B14F-4D97-AF65-F5344CB8AC3E}">
        <p14:creationId xmlns:p14="http://schemas.microsoft.com/office/powerpoint/2010/main" val="10649560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smtClean="0"/>
              <a:t>Original narration text:</a:t>
            </a:r>
            <a:endParaRPr lang="en-US" altLang="en-US" i="1" smtClean="0"/>
          </a:p>
          <a:p>
            <a:pPr eaLnBrk="1" hangingPunct="1">
              <a:spcBef>
                <a:spcPct val="0"/>
              </a:spcBef>
            </a:pPr>
            <a:r>
              <a:rPr lang="en-US" altLang="en-US" i="1" smtClean="0"/>
              <a:t>Counseling occurs in a context. Person-Centered Counseling professionals use discovery skills to hear the concerns and hopes that people have. They need skills to make sure they can hear the person’s voice even when the pressures of the system or others involved makes that challenging. Professionals should try to understand how the person views the situation and ask the person how they see the roles and desires of important people in their lives. The process of discovery as taught in this training program helps with professionals do this. </a:t>
            </a:r>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eaLnBrk="0" fontAlgn="base" hangingPunct="0">
              <a:spcBef>
                <a:spcPct val="0"/>
              </a:spcBef>
              <a:spcAft>
                <a:spcPct val="0"/>
              </a:spcAft>
              <a:defRPr>
                <a:solidFill>
                  <a:schemeClr val="tx1"/>
                </a:solidFill>
                <a:latin typeface="Calibri" panose="020F0502020204030204" pitchFamily="34" charset="0"/>
              </a:defRPr>
            </a:lvl6pPr>
            <a:lvl7pPr marL="2971800" indent="-228600" eaLnBrk="0" fontAlgn="base" hangingPunct="0">
              <a:spcBef>
                <a:spcPct val="0"/>
              </a:spcBef>
              <a:spcAft>
                <a:spcPct val="0"/>
              </a:spcAft>
              <a:defRPr>
                <a:solidFill>
                  <a:schemeClr val="tx1"/>
                </a:solidFill>
                <a:latin typeface="Calibri" panose="020F0502020204030204" pitchFamily="34" charset="0"/>
              </a:defRPr>
            </a:lvl7pPr>
            <a:lvl8pPr marL="3429000" indent="-228600" eaLnBrk="0" fontAlgn="base" hangingPunct="0">
              <a:spcBef>
                <a:spcPct val="0"/>
              </a:spcBef>
              <a:spcAft>
                <a:spcPct val="0"/>
              </a:spcAft>
              <a:defRPr>
                <a:solidFill>
                  <a:schemeClr val="tx1"/>
                </a:solidFill>
                <a:latin typeface="Calibri" panose="020F0502020204030204" pitchFamily="34" charset="0"/>
              </a:defRPr>
            </a:lvl8pPr>
            <a:lvl9pPr marL="3886200" indent="-228600" eaLnBrk="0" fontAlgn="base" hangingPunct="0">
              <a:spcBef>
                <a:spcPct val="0"/>
              </a:spcBef>
              <a:spcAft>
                <a:spcPct val="0"/>
              </a:spcAft>
              <a:defRPr>
                <a:solidFill>
                  <a:schemeClr val="tx1"/>
                </a:solidFill>
                <a:latin typeface="Calibri" panose="020F0502020204030204" pitchFamily="34" charset="0"/>
              </a:defRPr>
            </a:lvl9pPr>
          </a:lstStyle>
          <a:p>
            <a:pPr fontAlgn="base">
              <a:spcBef>
                <a:spcPct val="0"/>
              </a:spcBef>
              <a:spcAft>
                <a:spcPct val="0"/>
              </a:spcAft>
            </a:pPr>
            <a:fld id="{72FC1744-3BC0-4DA8-A889-E08285D202FE}" type="slidenum">
              <a:rPr lang="en-US" altLang="en-US" smtClean="0"/>
              <a:pPr fontAlgn="base">
                <a:spcBef>
                  <a:spcPct val="0"/>
                </a:spcBef>
                <a:spcAft>
                  <a:spcPct val="0"/>
                </a:spcAft>
              </a:pPr>
              <a:t>10</a:t>
            </a:fld>
            <a:endParaRPr lang="en-US" altLang="en-US" smtClean="0"/>
          </a:p>
        </p:txBody>
      </p:sp>
    </p:spTree>
    <p:extLst>
      <p:ext uri="{BB962C8B-B14F-4D97-AF65-F5344CB8AC3E}">
        <p14:creationId xmlns:p14="http://schemas.microsoft.com/office/powerpoint/2010/main" val="78959060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Master subtitle style</a:t>
            </a:r>
            <a:endParaRPr lang="en-US" dirty="0"/>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72EDEB82-1CBB-4CA4-849A-0448DA80AC3D}" type="slidenum">
              <a:rPr lang="en-US"/>
              <a:pPr>
                <a:defRPr/>
              </a:pPr>
              <a:t>‹#›</a:t>
            </a:fld>
            <a:endParaRPr lang="en-US"/>
          </a:p>
        </p:txBody>
      </p:sp>
      <p:pic>
        <p:nvPicPr>
          <p:cNvPr id="7" name="Picture 6">
            <a:extLst>
              <a:ext uri="{FF2B5EF4-FFF2-40B4-BE49-F238E27FC236}">
                <a16:creationId xmlns:a16="http://schemas.microsoft.com/office/drawing/2014/main" id="{50055F00-D181-224C-80F0-FB9757FEA833}"/>
              </a:ext>
            </a:extLst>
          </p:cNvPr>
          <p:cNvPicPr/>
          <p:nvPr userDrawn="1"/>
        </p:nvPicPr>
        <p:blipFill>
          <a:blip r:embed="rId2" cstate="print">
            <a:extLst>
              <a:ext uri="{28A0092B-C50C-407E-A947-70E740481C1C}">
                <a14:useLocalDpi xmlns:a14="http://schemas.microsoft.com/office/drawing/2010/main" val="0"/>
              </a:ext>
            </a:extLst>
          </a:blip>
          <a:stretch>
            <a:fillRect/>
          </a:stretch>
        </p:blipFill>
        <p:spPr>
          <a:xfrm>
            <a:off x="10815201" y="5733913"/>
            <a:ext cx="657007" cy="717550"/>
          </a:xfrm>
          <a:prstGeom prst="rect">
            <a:avLst/>
          </a:prstGeom>
          <a:effectLst/>
        </p:spPr>
      </p:pic>
      <p:sp>
        <p:nvSpPr>
          <p:cNvPr id="8" name="Rectangle 7"/>
          <p:cNvSpPr/>
          <p:nvPr userDrawn="1"/>
        </p:nvSpPr>
        <p:spPr>
          <a:xfrm>
            <a:off x="8132064" y="0"/>
            <a:ext cx="4059936" cy="365125"/>
          </a:xfrm>
          <a:prstGeom prst="rect">
            <a:avLst/>
          </a:prstGeom>
          <a:solidFill>
            <a:srgbClr val="FBA91A"/>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9" name="Rectangle 8"/>
          <p:cNvSpPr/>
          <p:nvPr userDrawn="1"/>
        </p:nvSpPr>
        <p:spPr>
          <a:xfrm>
            <a:off x="4059936" y="0"/>
            <a:ext cx="4069080" cy="365125"/>
          </a:xfrm>
          <a:prstGeom prst="rect">
            <a:avLst/>
          </a:pr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10" name="Rectangle 9"/>
          <p:cNvSpPr/>
          <p:nvPr userDrawn="1"/>
        </p:nvSpPr>
        <p:spPr>
          <a:xfrm>
            <a:off x="0" y="0"/>
            <a:ext cx="4059936" cy="365125"/>
          </a:xfrm>
          <a:prstGeom prst="rect">
            <a:avLst/>
          </a:prstGeom>
          <a:solidFill>
            <a:srgbClr val="BA2026"/>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l="4270" t="17804" r="50208" b="13734"/>
          <a:stretch/>
        </p:blipFill>
        <p:spPr>
          <a:xfrm>
            <a:off x="5191845" y="5349875"/>
            <a:ext cx="1805261" cy="764241"/>
          </a:xfrm>
          <a:prstGeom prst="rect">
            <a:avLst/>
          </a:prstGeom>
        </p:spPr>
      </p:pic>
    </p:spTree>
    <p:extLst>
      <p:ext uri="{BB962C8B-B14F-4D97-AF65-F5344CB8AC3E}">
        <p14:creationId xmlns:p14="http://schemas.microsoft.com/office/powerpoint/2010/main" val="2941648164"/>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3964C08-85A9-4683-BD8A-026B5D15D9FC}" type="slidenum">
              <a:rPr lang="en-US"/>
              <a:pPr>
                <a:defRPr/>
              </a:pPr>
              <a:t>‹#›</a:t>
            </a:fld>
            <a:endParaRPr lang="en-US"/>
          </a:p>
        </p:txBody>
      </p:sp>
    </p:spTree>
    <p:extLst>
      <p:ext uri="{BB962C8B-B14F-4D97-AF65-F5344CB8AC3E}">
        <p14:creationId xmlns:p14="http://schemas.microsoft.com/office/powerpoint/2010/main" val="40836103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19034371-AF6F-48AE-A252-D2C31100B5B5}" type="slidenum">
              <a:rPr lang="en-US"/>
              <a:pPr>
                <a:defRPr/>
              </a:pPr>
              <a:t>‹#›</a:t>
            </a:fld>
            <a:endParaRPr lang="en-US"/>
          </a:p>
        </p:txBody>
      </p:sp>
    </p:spTree>
    <p:extLst>
      <p:ext uri="{BB962C8B-B14F-4D97-AF65-F5344CB8AC3E}">
        <p14:creationId xmlns:p14="http://schemas.microsoft.com/office/powerpoint/2010/main" val="19133907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Slide Number Placeholder 5"/>
          <p:cNvSpPr>
            <a:spLocks noGrp="1"/>
          </p:cNvSpPr>
          <p:nvPr>
            <p:ph type="sldNum" sz="quarter" idx="12"/>
          </p:nvPr>
        </p:nvSpPr>
        <p:spPr/>
        <p:txBody>
          <a:bodyPr/>
          <a:lstStyle>
            <a:lvl1pPr>
              <a:defRPr/>
            </a:lvl1pPr>
          </a:lstStyle>
          <a:p>
            <a:pPr>
              <a:defRPr/>
            </a:pPr>
            <a:fld id="{A88C8F8E-94C4-4485-A1FA-5063D6C194C8}" type="slidenum">
              <a:rPr lang="en-US"/>
              <a:pPr>
                <a:defRPr/>
              </a:pPr>
              <a:t>‹#›</a:t>
            </a:fld>
            <a:endParaRPr lang="en-US"/>
          </a:p>
        </p:txBody>
      </p:sp>
      <p:cxnSp>
        <p:nvCxnSpPr>
          <p:cNvPr id="5" name="Straight Connector 4"/>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8198485"/>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5"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13CA507C-A444-4E62-870B-A7A872DA0E98}" type="slidenum">
              <a:rPr lang="en-US"/>
              <a:pPr>
                <a:defRPr/>
              </a:pPr>
              <a:t>‹#›</a:t>
            </a:fld>
            <a:endParaRPr lang="en-US"/>
          </a:p>
        </p:txBody>
      </p:sp>
    </p:spTree>
    <p:extLst>
      <p:ext uri="{BB962C8B-B14F-4D97-AF65-F5344CB8AC3E}">
        <p14:creationId xmlns:p14="http://schemas.microsoft.com/office/powerpoint/2010/main" val="2806877527"/>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A5F2FF46-0AA0-43FC-8C59-51A9E231B11D}" type="slidenum">
              <a:rPr lang="en-US"/>
              <a:pPr>
                <a:defRPr/>
              </a:pPr>
              <a:t>‹#›</a:t>
            </a:fld>
            <a:endParaRPr lang="en-US"/>
          </a:p>
        </p:txBody>
      </p:sp>
      <p:cxnSp>
        <p:nvCxnSpPr>
          <p:cNvPr id="8" name="Straight Connector 7"/>
          <p:cNvCxnSpPr/>
          <p:nvPr userDrawn="1"/>
        </p:nvCxnSpPr>
        <p:spPr>
          <a:xfrm flipH="1">
            <a:off x="0" y="1231231"/>
            <a:ext cx="838199" cy="0"/>
          </a:xfrm>
          <a:prstGeom prst="line">
            <a:avLst/>
          </a:prstGeom>
          <a:ln w="57150">
            <a:solidFill>
              <a:srgbClr val="BA20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88925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8"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9" name="Slide Number Placeholder 5"/>
          <p:cNvSpPr>
            <a:spLocks noGrp="1"/>
          </p:cNvSpPr>
          <p:nvPr>
            <p:ph type="sldNum" sz="quarter" idx="12"/>
          </p:nvPr>
        </p:nvSpPr>
        <p:spPr/>
        <p:txBody>
          <a:bodyPr/>
          <a:lstStyle>
            <a:lvl1pPr>
              <a:defRPr/>
            </a:lvl1pPr>
          </a:lstStyle>
          <a:p>
            <a:pPr>
              <a:defRPr/>
            </a:pPr>
            <a:fld id="{5223F5E9-D2E9-4340-A24C-39964E7D8F8C}" type="slidenum">
              <a:rPr lang="en-US"/>
              <a:pPr>
                <a:defRPr/>
              </a:pPr>
              <a:t>‹#›</a:t>
            </a:fld>
            <a:endParaRPr lang="en-US"/>
          </a:p>
        </p:txBody>
      </p:sp>
    </p:spTree>
    <p:extLst>
      <p:ext uri="{BB962C8B-B14F-4D97-AF65-F5344CB8AC3E}">
        <p14:creationId xmlns:p14="http://schemas.microsoft.com/office/powerpoint/2010/main" val="12782182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4"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3E8933D1-2A90-4CFA-B5F9-FFF8629642C0}" type="slidenum">
              <a:rPr lang="en-US"/>
              <a:pPr>
                <a:defRPr/>
              </a:pPr>
              <a:t>‹#›</a:t>
            </a:fld>
            <a:endParaRPr lang="en-US"/>
          </a:p>
        </p:txBody>
      </p:sp>
    </p:spTree>
    <p:extLst>
      <p:ext uri="{BB962C8B-B14F-4D97-AF65-F5344CB8AC3E}">
        <p14:creationId xmlns:p14="http://schemas.microsoft.com/office/powerpoint/2010/main" val="26017978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7BA778F5-C7EE-4112-892D-DF7DB764C8CF}" type="slidenum">
              <a:rPr lang="en-US"/>
              <a:pPr>
                <a:defRPr/>
              </a:pPr>
              <a:t>‹#›</a:t>
            </a:fld>
            <a:endParaRPr lang="en-US"/>
          </a:p>
        </p:txBody>
      </p:sp>
    </p:spTree>
    <p:extLst>
      <p:ext uri="{BB962C8B-B14F-4D97-AF65-F5344CB8AC3E}">
        <p14:creationId xmlns:p14="http://schemas.microsoft.com/office/powerpoint/2010/main" val="3027443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CABDBE9-5A11-42D7-816C-2473DE1367BA}" type="slidenum">
              <a:rPr lang="en-US"/>
              <a:pPr>
                <a:defRPr/>
              </a:pPr>
              <a:t>‹#›</a:t>
            </a:fld>
            <a:endParaRPr lang="en-US"/>
          </a:p>
        </p:txBody>
      </p:sp>
    </p:spTree>
    <p:extLst>
      <p:ext uri="{BB962C8B-B14F-4D97-AF65-F5344CB8AC3E}">
        <p14:creationId xmlns:p14="http://schemas.microsoft.com/office/powerpoint/2010/main" val="1940494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6" name="Footer Placeholder 4"/>
          <p:cNvSpPr>
            <a:spLocks noGrp="1"/>
          </p:cNvSpPr>
          <p:nvPr>
            <p:ph type="ftr" sz="quarter" idx="11"/>
          </p:nvPr>
        </p:nvSpPr>
        <p:spPr>
          <a:xfrm>
            <a:off x="2562497" y="6364151"/>
            <a:ext cx="7315200" cy="365125"/>
          </a:xfrm>
          <a:prstGeom prst="rect">
            <a:avLst/>
          </a:prstGeom>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E024902-E352-49E6-9606-2D93B25BFF9A}" type="slidenum">
              <a:rPr lang="en-US"/>
              <a:pPr>
                <a:defRPr/>
              </a:pPr>
              <a:t>‹#›</a:t>
            </a:fld>
            <a:endParaRPr lang="en-US"/>
          </a:p>
        </p:txBody>
      </p:sp>
    </p:spTree>
    <p:extLst>
      <p:ext uri="{BB962C8B-B14F-4D97-AF65-F5344CB8AC3E}">
        <p14:creationId xmlns:p14="http://schemas.microsoft.com/office/powerpoint/2010/main" val="2837080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838200" y="780241"/>
            <a:ext cx="10515600" cy="910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smtClean="0"/>
              <a:t>Click to edit Master title style</a:t>
            </a:r>
          </a:p>
        </p:txBody>
      </p:sp>
      <p:sp>
        <p:nvSpPr>
          <p:cNvPr id="1027" name="Text Placeholder 2"/>
          <p:cNvSpPr>
            <a:spLocks noGrp="1"/>
          </p:cNvSpPr>
          <p:nvPr>
            <p:ph type="body" idx="1"/>
          </p:nvPr>
        </p:nvSpPr>
        <p:spPr bwMode="auto">
          <a:xfrm>
            <a:off x="838200" y="1825625"/>
            <a:ext cx="10515600" cy="4351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6" name="Slide Number Placeholder 5"/>
          <p:cNvSpPr>
            <a:spLocks noGrp="1"/>
          </p:cNvSpPr>
          <p:nvPr>
            <p:ph type="sldNum" sz="quarter" idx="4"/>
          </p:nvPr>
        </p:nvSpPr>
        <p:spPr>
          <a:xfrm>
            <a:off x="10933611" y="6318250"/>
            <a:ext cx="420189" cy="365125"/>
          </a:xfrm>
          <a:prstGeom prst="rect">
            <a:avLst/>
          </a:prstGeom>
        </p:spPr>
        <p:txBody>
          <a:bodyPr vert="horz" lIns="91440" tIns="45720" rIns="91440" bIns="45720" rtlCol="0" anchor="ctr"/>
          <a:lstStyle>
            <a:lvl1pPr algn="r" eaLnBrk="1" fontAlgn="auto" hangingPunct="1">
              <a:spcBef>
                <a:spcPts val="0"/>
              </a:spcBef>
              <a:spcAft>
                <a:spcPts val="0"/>
              </a:spcAft>
              <a:defRPr sz="1200">
                <a:solidFill>
                  <a:schemeClr val="tx1">
                    <a:tint val="75000"/>
                  </a:schemeClr>
                </a:solidFill>
                <a:latin typeface="+mn-lt"/>
              </a:defRPr>
            </a:lvl1pPr>
          </a:lstStyle>
          <a:p>
            <a:pPr>
              <a:defRPr/>
            </a:pPr>
            <a:fld id="{7EA7200F-FA20-4603-8A0D-496DE59E2204}" type="slidenum">
              <a:rPr lang="en-US"/>
              <a:pPr>
                <a:defRPr/>
              </a:pPr>
              <a:t>‹#›</a:t>
            </a:fld>
            <a:endParaRPr lang="en-US" dirty="0"/>
          </a:p>
        </p:txBody>
      </p:sp>
      <p:sp>
        <p:nvSpPr>
          <p:cNvPr id="9" name="Footer Placeholder 4"/>
          <p:cNvSpPr txBox="1">
            <a:spLocks/>
          </p:cNvSpPr>
          <p:nvPr userDrawn="1"/>
        </p:nvSpPr>
        <p:spPr>
          <a:xfrm>
            <a:off x="838200" y="6356350"/>
            <a:ext cx="9468394"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endParaRPr lang="en-US" dirty="0"/>
          </a:p>
        </p:txBody>
      </p:sp>
      <p:sp>
        <p:nvSpPr>
          <p:cNvPr id="13" name="Rectangle 12"/>
          <p:cNvSpPr/>
          <p:nvPr userDrawn="1"/>
        </p:nvSpPr>
        <p:spPr>
          <a:xfrm>
            <a:off x="9922933" y="6553200"/>
            <a:ext cx="2269067" cy="304800"/>
          </a:xfrm>
          <a:prstGeom prst="rect">
            <a:avLst/>
          </a:prstGeom>
          <a:solidFill>
            <a:srgbClr val="D6EAF7"/>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452755" algn="r">
              <a:spcBef>
                <a:spcPts val="0"/>
              </a:spcBef>
              <a:spcAft>
                <a:spcPts val="0"/>
              </a:spcAft>
            </a:pPr>
            <a:r>
              <a:rPr lang="en-US" sz="1000" b="1" dirty="0">
                <a:solidFill>
                  <a:srgbClr val="000000"/>
                </a:solidFill>
                <a:effectLst/>
                <a:latin typeface="Myriad Pro Semibold"/>
                <a:ea typeface="Calibri" panose="020F0502020204030204" pitchFamily="34" charset="0"/>
                <a:cs typeface="Times New Roman" panose="02020603050405020304" pitchFamily="18" charset="0"/>
              </a:rPr>
              <a:t>Visit NWD.ACL.GOV</a:t>
            </a:r>
            <a:endParaRPr lang="en-US" sz="1200" dirty="0">
              <a:effectLst/>
              <a:ea typeface="Calibri" panose="020F0502020204030204" pitchFamily="34" charset="0"/>
              <a:cs typeface="Times New Roman" panose="02020603050405020304" pitchFamily="18" charset="0"/>
            </a:endParaRPr>
          </a:p>
        </p:txBody>
      </p:sp>
      <p:sp>
        <p:nvSpPr>
          <p:cNvPr id="14" name="Rectangle 13"/>
          <p:cNvSpPr/>
          <p:nvPr userDrawn="1"/>
        </p:nvSpPr>
        <p:spPr>
          <a:xfrm>
            <a:off x="0" y="6234641"/>
            <a:ext cx="10424161" cy="625475"/>
          </a:xfrm>
          <a:custGeom>
            <a:avLst/>
            <a:gdLst>
              <a:gd name="connsiteX0" fmla="*/ 0 w 4938395"/>
              <a:gd name="connsiteY0" fmla="*/ 0 h 542925"/>
              <a:gd name="connsiteX1" fmla="*/ 4938395 w 4938395"/>
              <a:gd name="connsiteY1" fmla="*/ 0 h 542925"/>
              <a:gd name="connsiteX2" fmla="*/ 4938395 w 4938395"/>
              <a:gd name="connsiteY2" fmla="*/ 542925 h 542925"/>
              <a:gd name="connsiteX3" fmla="*/ 0 w 4938395"/>
              <a:gd name="connsiteY3" fmla="*/ 542925 h 542925"/>
              <a:gd name="connsiteX4" fmla="*/ 0 w 4938395"/>
              <a:gd name="connsiteY4" fmla="*/ 0 h 542925"/>
              <a:gd name="connsiteX0" fmla="*/ 0 w 5532755"/>
              <a:gd name="connsiteY0" fmla="*/ 0 h 542925"/>
              <a:gd name="connsiteX1" fmla="*/ 4938395 w 5532755"/>
              <a:gd name="connsiteY1" fmla="*/ 0 h 542925"/>
              <a:gd name="connsiteX2" fmla="*/ 5532755 w 5532755"/>
              <a:gd name="connsiteY2" fmla="*/ 542925 h 542925"/>
              <a:gd name="connsiteX3" fmla="*/ 0 w 5532755"/>
              <a:gd name="connsiteY3" fmla="*/ 542925 h 542925"/>
              <a:gd name="connsiteX4" fmla="*/ 0 w 5532755"/>
              <a:gd name="connsiteY4" fmla="*/ 0 h 542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32755" h="542925">
                <a:moveTo>
                  <a:pt x="0" y="0"/>
                </a:moveTo>
                <a:lnTo>
                  <a:pt x="4938395" y="0"/>
                </a:lnTo>
                <a:lnTo>
                  <a:pt x="5532755" y="542925"/>
                </a:lnTo>
                <a:lnTo>
                  <a:pt x="0" y="542925"/>
                </a:lnTo>
                <a:lnTo>
                  <a:pt x="0" y="0"/>
                </a:lnTo>
                <a:close/>
              </a:path>
            </a:pathLst>
          </a:custGeom>
          <a:solidFill>
            <a:srgbClr val="005699"/>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indent="342900">
              <a:spcBef>
                <a:spcPts val="0"/>
              </a:spcBef>
              <a:spcAft>
                <a:spcPts val="0"/>
              </a:spcAft>
            </a:pPr>
            <a:r>
              <a:rPr lang="en-US" sz="1000">
                <a:solidFill>
                  <a:srgbClr val="FFFFFF"/>
                </a:solidFill>
                <a:effectLst/>
                <a:latin typeface="Myriad Pro"/>
                <a:ea typeface="Calibri" panose="020F0502020204030204" pitchFamily="34" charset="0"/>
                <a:cs typeface="Times New Roman" panose="02020603050405020304" pitchFamily="18" charset="0"/>
              </a:rPr>
              <a:t> </a:t>
            </a:r>
            <a:endParaRPr lang="en-US" sz="1200">
              <a:effectLst/>
              <a:ea typeface="Calibri" panose="020F0502020204030204" pitchFamily="34" charset="0"/>
              <a:cs typeface="Times New Roman" panose="02020603050405020304" pitchFamily="18" charset="0"/>
            </a:endParaRPr>
          </a:p>
        </p:txBody>
      </p:sp>
      <p:sp>
        <p:nvSpPr>
          <p:cNvPr id="10" name="Footer Placeholder 4"/>
          <p:cNvSpPr txBox="1">
            <a:spLocks/>
          </p:cNvSpPr>
          <p:nvPr userDrawn="1"/>
        </p:nvSpPr>
        <p:spPr>
          <a:xfrm>
            <a:off x="82247" y="6325658"/>
            <a:ext cx="9585961" cy="365125"/>
          </a:xfrm>
          <a:prstGeom prst="rect">
            <a:avLst/>
          </a:prstGeom>
        </p:spPr>
        <p:txBody>
          <a:bodyPr/>
          <a:lstStyle>
            <a:defPPr>
              <a:defRPr lang="en-US"/>
            </a:defPPr>
            <a:lvl1pPr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mn-ea"/>
                <a:cs typeface="+mn-cs"/>
              </a:defRPr>
            </a:lvl5pPr>
            <a:lvl6pPr marL="2286000" algn="l" defTabSz="914400" rtl="0" eaLnBrk="1" latinLnBrk="0" hangingPunct="1">
              <a:defRPr kern="1200">
                <a:solidFill>
                  <a:schemeClr val="tx1"/>
                </a:solidFill>
                <a:latin typeface="Calibri" panose="020F0502020204030204" pitchFamily="34" charset="0"/>
                <a:ea typeface="+mn-ea"/>
                <a:cs typeface="+mn-cs"/>
              </a:defRPr>
            </a:lvl6pPr>
            <a:lvl7pPr marL="2743200" algn="l" defTabSz="914400" rtl="0" eaLnBrk="1" latinLnBrk="0" hangingPunct="1">
              <a:defRPr kern="1200">
                <a:solidFill>
                  <a:schemeClr val="tx1"/>
                </a:solidFill>
                <a:latin typeface="Calibri" panose="020F0502020204030204" pitchFamily="34" charset="0"/>
                <a:ea typeface="+mn-ea"/>
                <a:cs typeface="+mn-cs"/>
              </a:defRPr>
            </a:lvl7pPr>
            <a:lvl8pPr marL="3200400" algn="l" defTabSz="914400" rtl="0" eaLnBrk="1" latinLnBrk="0" hangingPunct="1">
              <a:defRPr kern="1200">
                <a:solidFill>
                  <a:schemeClr val="tx1"/>
                </a:solidFill>
                <a:latin typeface="Calibri" panose="020F0502020204030204" pitchFamily="34" charset="0"/>
                <a:ea typeface="+mn-ea"/>
                <a:cs typeface="+mn-cs"/>
              </a:defRPr>
            </a:lvl8pPr>
            <a:lvl9pPr marL="3657600" algn="l" defTabSz="914400" rtl="0" eaLnBrk="1" latinLnBrk="0" hangingPunct="1">
              <a:defRPr kern="1200">
                <a:solidFill>
                  <a:schemeClr val="tx1"/>
                </a:solidFill>
                <a:latin typeface="Calibri" panose="020F0502020204030204" pitchFamily="34" charset="0"/>
                <a:ea typeface="+mn-ea"/>
                <a:cs typeface="+mn-cs"/>
              </a:defRPr>
            </a:lvl9pPr>
          </a:lstStyle>
          <a:p>
            <a:pPr>
              <a:defRPr/>
            </a:pPr>
            <a:r>
              <a:rPr lang="en-US" sz="1200" dirty="0" smtClean="0">
                <a:solidFill>
                  <a:schemeClr val="bg1"/>
                </a:solidFill>
              </a:rPr>
              <a:t>Content is adapted from the Administration for Community Living No Wrong Door Person-Centered Counseling Training Program, Course 1, Lesson 1. Access original content here: </a:t>
            </a:r>
            <a:r>
              <a:rPr lang="en-US" sz="1200" u="sng" dirty="0" smtClean="0">
                <a:solidFill>
                  <a:schemeClr val="bg1"/>
                </a:solidFill>
              </a:rPr>
              <a:t>https://nwd.acl.gov/person-centered-counseling.html</a:t>
            </a:r>
            <a:endParaRPr lang="en-US" sz="1200" dirty="0" smtClean="0">
              <a:solidFill>
                <a:schemeClr val="bg1"/>
              </a:solidFill>
            </a:endParaRPr>
          </a:p>
          <a:p>
            <a:pPr>
              <a:defRPr/>
            </a:pPr>
            <a:endParaRPr lang="en-US" dirty="0"/>
          </a:p>
        </p:txBody>
      </p:sp>
    </p:spTree>
    <p:extLst>
      <p:ext uri="{BB962C8B-B14F-4D97-AF65-F5344CB8AC3E}">
        <p14:creationId xmlns:p14="http://schemas.microsoft.com/office/powerpoint/2010/main" val="4151027753"/>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 id="2147483720" r:id="rId5"/>
    <p:sldLayoutId id="2147483721" r:id="rId6"/>
    <p:sldLayoutId id="2147483722" r:id="rId7"/>
    <p:sldLayoutId id="2147483723" r:id="rId8"/>
    <p:sldLayoutId id="2147483724" r:id="rId9"/>
    <p:sldLayoutId id="2147483725" r:id="rId10"/>
    <p:sldLayoutId id="2147483726" r:id="rId11"/>
  </p:sldLayoutIdLst>
  <p:timing>
    <p:tnLst>
      <p:par>
        <p:cTn id="1" dur="indefinite" restart="never" nodeType="tmRoot"/>
      </p:par>
    </p:tnLst>
  </p:timing>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2pPr>
      <a:lvl3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3pPr>
      <a:lvl4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4pPr>
      <a:lvl5pPr algn="l" rtl="0" eaLnBrk="0" fontAlgn="base" hangingPunct="0">
        <a:lnSpc>
          <a:spcPct val="90000"/>
        </a:lnSpc>
        <a:spcBef>
          <a:spcPct val="0"/>
        </a:spcBef>
        <a:spcAft>
          <a:spcPct val="0"/>
        </a:spcAft>
        <a:defRPr sz="4400">
          <a:solidFill>
            <a:schemeClr val="tx1"/>
          </a:solidFill>
          <a:latin typeface="Calibri Light" panose="020F0302020204030204" pitchFamily="34" charset="0"/>
        </a:defRPr>
      </a:lvl5pPr>
      <a:lvl6pPr marL="457200" algn="l" rtl="0" fontAlgn="base">
        <a:lnSpc>
          <a:spcPct val="90000"/>
        </a:lnSpc>
        <a:spcBef>
          <a:spcPct val="0"/>
        </a:spcBef>
        <a:spcAft>
          <a:spcPct val="0"/>
        </a:spcAft>
        <a:defRPr sz="4400">
          <a:solidFill>
            <a:schemeClr val="tx1"/>
          </a:solidFill>
          <a:latin typeface="Calibri Light" panose="020F0302020204030204" pitchFamily="34" charset="0"/>
        </a:defRPr>
      </a:lvl6pPr>
      <a:lvl7pPr marL="914400" algn="l" rtl="0" fontAlgn="base">
        <a:lnSpc>
          <a:spcPct val="90000"/>
        </a:lnSpc>
        <a:spcBef>
          <a:spcPct val="0"/>
        </a:spcBef>
        <a:spcAft>
          <a:spcPct val="0"/>
        </a:spcAft>
        <a:defRPr sz="4400">
          <a:solidFill>
            <a:schemeClr val="tx1"/>
          </a:solidFill>
          <a:latin typeface="Calibri Light" panose="020F0302020204030204" pitchFamily="34" charset="0"/>
        </a:defRPr>
      </a:lvl7pPr>
      <a:lvl8pPr marL="1371600" algn="l" rtl="0" fontAlgn="base">
        <a:lnSpc>
          <a:spcPct val="90000"/>
        </a:lnSpc>
        <a:spcBef>
          <a:spcPct val="0"/>
        </a:spcBef>
        <a:spcAft>
          <a:spcPct val="0"/>
        </a:spcAft>
        <a:defRPr sz="4400">
          <a:solidFill>
            <a:schemeClr val="tx1"/>
          </a:solidFill>
          <a:latin typeface="Calibri Light" panose="020F0302020204030204" pitchFamily="34" charset="0"/>
        </a:defRPr>
      </a:lvl8pPr>
      <a:lvl9pPr marL="1828800" algn="l" rtl="0" fontAlgn="base">
        <a:lnSpc>
          <a:spcPct val="90000"/>
        </a:lnSpc>
        <a:spcBef>
          <a:spcPct val="0"/>
        </a:spcBef>
        <a:spcAft>
          <a:spcPct val="0"/>
        </a:spcAft>
        <a:defRPr sz="4400">
          <a:solidFill>
            <a:schemeClr val="tx1"/>
          </a:solidFill>
          <a:latin typeface="Calibri Light" panose="020F0302020204030204" pitchFamily="34" charset="0"/>
        </a:defRPr>
      </a:lvl9pPr>
    </p:titleStyle>
    <p:bodyStyle>
      <a:lvl1pPr marL="228600" indent="-228600" algn="l" rtl="0" eaLnBrk="0" fontAlgn="base" hangingPunct="0">
        <a:lnSpc>
          <a:spcPct val="100000"/>
        </a:lnSpc>
        <a:spcBef>
          <a:spcPts val="1000"/>
        </a:spcBef>
        <a:spcAft>
          <a:spcPct val="0"/>
        </a:spcAft>
        <a:buFont typeface="Arial" panose="020B0604020202020204" pitchFamily="34" charset="0"/>
        <a:buChar char="•"/>
        <a:defRPr sz="2400" kern="1200">
          <a:solidFill>
            <a:schemeClr val="tx1"/>
          </a:solidFill>
          <a:latin typeface="+mn-lt"/>
          <a:ea typeface="+mn-ea"/>
          <a:cs typeface="+mn-cs"/>
        </a:defRPr>
      </a:lvl1pPr>
      <a:lvl2pPr marL="685800" indent="-228600" algn="l" rtl="0" eaLnBrk="0" fontAlgn="base" hangingPunct="0">
        <a:lnSpc>
          <a:spcPct val="10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eaLnBrk="0" fontAlgn="base" hangingPunct="0">
        <a:lnSpc>
          <a:spcPct val="10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eaLnBrk="0" fontAlgn="base" hangingPunct="0">
        <a:lnSpc>
          <a:spcPct val="10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hyperlink" Target="mailto:NoWrongDoor@acl.hhs.gov"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ctrTitle"/>
          </p:nvPr>
        </p:nvSpPr>
        <p:spPr/>
        <p:txBody>
          <a:bodyPr/>
          <a:lstStyle/>
          <a:p>
            <a:pPr eaLnBrk="1" hangingPunct="1"/>
            <a:r>
              <a:rPr lang="en-US" altLang="en-US" smtClean="0"/>
              <a:t>Person-Centered Thinking and Practices</a:t>
            </a:r>
          </a:p>
        </p:txBody>
      </p:sp>
      <p:sp>
        <p:nvSpPr>
          <p:cNvPr id="14339" name="Subtitle 2"/>
          <p:cNvSpPr>
            <a:spLocks noGrp="1"/>
          </p:cNvSpPr>
          <p:nvPr>
            <p:ph type="subTitle" idx="1"/>
          </p:nvPr>
        </p:nvSpPr>
        <p:spPr/>
        <p:txBody>
          <a:bodyPr/>
          <a:lstStyle/>
          <a:p>
            <a:pPr eaLnBrk="1" hangingPunct="1"/>
            <a:r>
              <a:rPr lang="en-US" altLang="en-US" smtClean="0"/>
              <a:t>2 Community Life for Everyone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altLang="en-US" dirty="0" smtClean="0"/>
              <a:t>Supporting Community Life (2/2)</a:t>
            </a:r>
          </a:p>
        </p:txBody>
      </p:sp>
      <p:sp>
        <p:nvSpPr>
          <p:cNvPr id="29699"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Person-centered discovery is an essential skill in person-centered counseling (PCC). (Related skills include motivational interviewing and active listening.) People will come with specific needs or requests. In the Learning Community approach, discovery skills are methods of listening to people. They are used to identify a person-directed balance between what is important to a person and important for them. This information makes choosing between options meaningful. The amount of time discovery takes will vary. However, a good understanding of the “to/for balance” for the person and how it applies now, is part of the goal.</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Title 1"/>
          <p:cNvSpPr>
            <a:spLocks noGrp="1"/>
          </p:cNvSpPr>
          <p:nvPr>
            <p:ph type="title"/>
          </p:nvPr>
        </p:nvSpPr>
        <p:spPr/>
        <p:txBody>
          <a:bodyPr/>
          <a:lstStyle/>
          <a:p>
            <a:pPr eaLnBrk="1" hangingPunct="1"/>
            <a:r>
              <a:rPr lang="en-US" altLang="en-US" smtClean="0"/>
              <a:t>Maintaining a Balanced Life in the Community</a:t>
            </a:r>
          </a:p>
        </p:txBody>
      </p:sp>
      <p:sp>
        <p:nvSpPr>
          <p:cNvPr id="31747"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smtClean="0"/>
              <a:t>When it comes to a balanced life in the community, quality of life is as important as location. It’s not enough to live outside an institution or “in a community setting.” Specific attention and effort to maintain things important to people is necessary. The “to/for balance” is a way of helping people maintain balanced lives on their own terms. </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lstStyle/>
          <a:p>
            <a:pPr eaLnBrk="1" hangingPunct="1"/>
            <a:r>
              <a:rPr lang="en-US" altLang="en-US" smtClean="0"/>
              <a:t>A Balanced Life</a:t>
            </a:r>
          </a:p>
        </p:txBody>
      </p:sp>
      <p:sp>
        <p:nvSpPr>
          <p:cNvPr id="33795"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The “to/for balance” will be explored throughout this course. People with ongoing support needs face the risk of people’s concerns for them dominating over their own concerns. People end up with a service-driven life when health and safety dominate decision-making. A right match for community services and support is based on a good “to/for balance” as defined by the person. </a:t>
            </a:r>
          </a:p>
          <a:p>
            <a:pPr marL="0" indent="0" eaLnBrk="1" hangingPunct="1">
              <a:lnSpc>
                <a:spcPct val="100000"/>
              </a:lnSpc>
              <a:buFont typeface="Arial" panose="020B0604020202020204" pitchFamily="34" charset="0"/>
              <a:buNone/>
            </a:pPr>
            <a:r>
              <a:rPr lang="en-US" altLang="en-US" sz="2400" dirty="0" smtClean="0"/>
              <a:t>An essential concept to make this work is the “dignity of risk.” This is the recognition that people learn, grow, and experience the fullness of life through opportunities to determine their own path, including experiencing failure or poor outcomes.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itle 1"/>
          <p:cNvSpPr>
            <a:spLocks noGrp="1"/>
          </p:cNvSpPr>
          <p:nvPr>
            <p:ph type="title"/>
          </p:nvPr>
        </p:nvSpPr>
        <p:spPr/>
        <p:txBody>
          <a:bodyPr/>
          <a:lstStyle/>
          <a:p>
            <a:pPr eaLnBrk="1" hangingPunct="1"/>
            <a:r>
              <a:rPr lang="en-US" altLang="en-US" smtClean="0"/>
              <a:t>Relationship Map</a:t>
            </a:r>
          </a:p>
        </p:txBody>
      </p:sp>
      <p:sp>
        <p:nvSpPr>
          <p:cNvPr id="35843"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A relationship map is one of the Learning Community tools that helps with the skill of understanding the power and importance of social networks. Discovery is a conversation where you learn about a person. Paying attention to their important relationships and their overall social network can be very important. Relationships offer comfort and make life interesting. Having loved ones supports resilience and recovery. </a:t>
            </a:r>
          </a:p>
          <a:p>
            <a:pPr marL="0" indent="0" eaLnBrk="1" hangingPunct="1">
              <a:lnSpc>
                <a:spcPct val="100000"/>
              </a:lnSpc>
              <a:buFont typeface="Arial" panose="020B0604020202020204" pitchFamily="34" charset="0"/>
              <a:buNone/>
            </a:pPr>
            <a:r>
              <a:rPr lang="en-US" altLang="en-US" sz="2400" dirty="0" smtClean="0"/>
              <a:t>There are other methods of looking at social networks. This tool is explored here because it is part of the toolkit in person-centered thinking. The first step in using a map is learning how to fill one out. This will help you to understand more about how social networks look and to consider a person’s unique situation.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Title 1"/>
          <p:cNvSpPr>
            <a:spLocks noGrp="1"/>
          </p:cNvSpPr>
          <p:nvPr>
            <p:ph type="title"/>
          </p:nvPr>
        </p:nvSpPr>
        <p:spPr/>
        <p:txBody>
          <a:bodyPr/>
          <a:lstStyle/>
          <a:p>
            <a:pPr eaLnBrk="1" hangingPunct="1"/>
            <a:r>
              <a:rPr lang="en-US" altLang="en-US" smtClean="0"/>
              <a:t>Value and Use of a Relationship Map</a:t>
            </a:r>
          </a:p>
        </p:txBody>
      </p:sp>
      <p:sp>
        <p:nvSpPr>
          <p:cNvPr id="37891"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The relationship map is a great tool for getting a better picture of a person’s social support network. </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Title 1"/>
          <p:cNvSpPr>
            <a:spLocks noGrp="1"/>
          </p:cNvSpPr>
          <p:nvPr>
            <p:ph type="title"/>
          </p:nvPr>
        </p:nvSpPr>
        <p:spPr/>
        <p:txBody>
          <a:bodyPr/>
          <a:lstStyle/>
          <a:p>
            <a:pPr eaLnBrk="1" hangingPunct="1"/>
            <a:r>
              <a:rPr lang="en-US" altLang="en-US" dirty="0" smtClean="0"/>
              <a:t>Conclusion and Lesson Review (1/3)</a:t>
            </a:r>
          </a:p>
        </p:txBody>
      </p:sp>
      <p:sp>
        <p:nvSpPr>
          <p:cNvPr id="41987" name="Content Placeholder 2"/>
          <p:cNvSpPr>
            <a:spLocks noGrp="1"/>
          </p:cNvSpPr>
          <p:nvPr>
            <p:ph idx="1"/>
          </p:nvPr>
        </p:nvSpPr>
        <p:spPr>
          <a:xfrm>
            <a:off x="838200" y="1825625"/>
            <a:ext cx="10515600" cy="4943475"/>
          </a:xfrm>
        </p:spPr>
        <p:txBody>
          <a:bodyPr/>
          <a:lstStyle/>
          <a:p>
            <a:pPr eaLnBrk="1" hangingPunct="1">
              <a:lnSpc>
                <a:spcPct val="100000"/>
              </a:lnSpc>
            </a:pPr>
            <a:r>
              <a:rPr lang="en-US" altLang="en-US" sz="2400" dirty="0" smtClean="0"/>
              <a:t>The history of services includes segregation and exclusion from many of the things that make life our own. Relationships, opportunity, and contribution have rarely been the focus of services. Providing a person with a home in the “community” is not the same thing as helping them be included in community life. </a:t>
            </a:r>
          </a:p>
          <a:p>
            <a:pPr eaLnBrk="1" hangingPunct="1">
              <a:lnSpc>
                <a:spcPct val="100000"/>
              </a:lnSpc>
            </a:pPr>
            <a:r>
              <a:rPr lang="en-US" altLang="en-US" sz="2400" dirty="0" smtClean="0"/>
              <a:t>The more significant or enduring a person’s need for support, the more likely their voice will be diminished and services will become </a:t>
            </a:r>
            <a:r>
              <a:rPr lang="en-US" altLang="en-US" sz="2400" dirty="0" err="1" smtClean="0"/>
              <a:t>systemcentered</a:t>
            </a:r>
            <a:r>
              <a:rPr lang="en-US" altLang="en-US" sz="2400" dirty="0" smtClean="0"/>
              <a:t>. Person-Centered Counseling (PCC) professionals play a role in maintaining the things that are important to the person when seeking services.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1"/>
          <p:cNvSpPr>
            <a:spLocks noGrp="1"/>
          </p:cNvSpPr>
          <p:nvPr>
            <p:ph type="title"/>
          </p:nvPr>
        </p:nvSpPr>
        <p:spPr/>
        <p:txBody>
          <a:bodyPr/>
          <a:lstStyle/>
          <a:p>
            <a:pPr eaLnBrk="1" hangingPunct="1"/>
            <a:r>
              <a:rPr lang="en-US" altLang="en-US" dirty="0" smtClean="0"/>
              <a:t>Conclusion and Lesson Review (2/3)</a:t>
            </a:r>
          </a:p>
        </p:txBody>
      </p:sp>
      <p:sp>
        <p:nvSpPr>
          <p:cNvPr id="44035" name="Content Placeholder 2"/>
          <p:cNvSpPr>
            <a:spLocks noGrp="1"/>
          </p:cNvSpPr>
          <p:nvPr>
            <p:ph idx="1"/>
          </p:nvPr>
        </p:nvSpPr>
        <p:spPr>
          <a:xfrm>
            <a:off x="838200" y="1825625"/>
            <a:ext cx="10515600" cy="4943475"/>
          </a:xfrm>
        </p:spPr>
        <p:txBody>
          <a:bodyPr/>
          <a:lstStyle/>
          <a:p>
            <a:pPr eaLnBrk="1" hangingPunct="1">
              <a:lnSpc>
                <a:spcPct val="100000"/>
              </a:lnSpc>
            </a:pPr>
            <a:r>
              <a:rPr lang="en-US" altLang="en-US" sz="2400" dirty="0" smtClean="0"/>
              <a:t>Person-centered thinking and planning helps support a healthy life balance. It starts with what’s important to a person and addresses important for in that context. The tools and strategies of person-centered thinking can help support this process. Recognizing the importance of the dignity of risk is key for success. </a:t>
            </a:r>
          </a:p>
          <a:p>
            <a:pPr eaLnBrk="1" hangingPunct="1">
              <a:lnSpc>
                <a:spcPct val="100000"/>
              </a:lnSpc>
            </a:pPr>
            <a:r>
              <a:rPr lang="en-US" altLang="en-US" sz="2400" dirty="0" smtClean="0"/>
              <a:t>A relationship map is a tool that can support your ability, as a PCC professional, to recognize and engage natural support and inclusion. It can help identify gaps in a person’s life in the community and natural supporters who are engaged with the person. In formal planning, it can help the person identify people they want to support their planning process. </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en-US" dirty="0"/>
              <a:t>Conclusion and Lesson Review </a:t>
            </a:r>
            <a:r>
              <a:rPr lang="en-US" altLang="en-US" dirty="0" smtClean="0"/>
              <a:t>(3/3)</a:t>
            </a:r>
            <a:endParaRPr lang="en-US" dirty="0"/>
          </a:p>
        </p:txBody>
      </p:sp>
      <p:sp>
        <p:nvSpPr>
          <p:cNvPr id="5" name="Content Placeholder 4"/>
          <p:cNvSpPr>
            <a:spLocks noGrp="1"/>
          </p:cNvSpPr>
          <p:nvPr>
            <p:ph sz="half" idx="1"/>
          </p:nvPr>
        </p:nvSpPr>
        <p:spPr/>
        <p:txBody>
          <a:bodyPr/>
          <a:lstStyle/>
          <a:p>
            <a:pPr marL="0" indent="0" algn="ctr">
              <a:lnSpc>
                <a:spcPct val="100000"/>
              </a:lnSpc>
              <a:buNone/>
            </a:pPr>
            <a:r>
              <a:rPr lang="en-US" sz="2400" b="1" dirty="0" smtClean="0"/>
              <a:t>Learning Objective</a:t>
            </a:r>
          </a:p>
          <a:p>
            <a:pPr marL="0" indent="0">
              <a:lnSpc>
                <a:spcPct val="100000"/>
              </a:lnSpc>
              <a:buNone/>
            </a:pPr>
            <a:r>
              <a:rPr lang="en-US" sz="2400" dirty="0"/>
              <a:t>After completing this lesson, you will be able to compare and contrast aspects of a balanced life in the community versus a service-focused life.</a:t>
            </a:r>
          </a:p>
          <a:p>
            <a:pPr marL="0" indent="0" algn="ctr">
              <a:buNone/>
            </a:pPr>
            <a:endParaRPr lang="en-US" dirty="0"/>
          </a:p>
        </p:txBody>
      </p:sp>
      <p:sp>
        <p:nvSpPr>
          <p:cNvPr id="6" name="Content Placeholder 5"/>
          <p:cNvSpPr>
            <a:spLocks noGrp="1"/>
          </p:cNvSpPr>
          <p:nvPr>
            <p:ph sz="half" idx="2"/>
          </p:nvPr>
        </p:nvSpPr>
        <p:spPr/>
        <p:txBody>
          <a:bodyPr/>
          <a:lstStyle/>
          <a:p>
            <a:pPr marL="0" indent="0" algn="ctr">
              <a:lnSpc>
                <a:spcPct val="100000"/>
              </a:lnSpc>
              <a:buNone/>
            </a:pPr>
            <a:r>
              <a:rPr lang="en-US" sz="2400" b="1" dirty="0" smtClean="0"/>
              <a:t>Reflection on Learning Objective</a:t>
            </a:r>
          </a:p>
          <a:p>
            <a:pPr marL="0" indent="0">
              <a:lnSpc>
                <a:spcPct val="100000"/>
              </a:lnSpc>
              <a:buNone/>
            </a:pPr>
            <a:r>
              <a:rPr lang="en-US" sz="2400" dirty="0"/>
              <a:t>Directions: Review the objective(s) on this page. </a:t>
            </a:r>
            <a:r>
              <a:rPr lang="en-US" sz="2400" dirty="0" smtClean="0"/>
              <a:t>Write </a:t>
            </a:r>
            <a:r>
              <a:rPr lang="en-US" sz="2400" dirty="0"/>
              <a:t>down your answers to the following questions. </a:t>
            </a:r>
            <a:endParaRPr lang="en-US" sz="2400" dirty="0" smtClean="0"/>
          </a:p>
          <a:p>
            <a:pPr marL="457200" indent="-457200">
              <a:lnSpc>
                <a:spcPct val="100000"/>
              </a:lnSpc>
              <a:buFont typeface="+mj-lt"/>
              <a:buAutoNum type="arabicPeriod"/>
            </a:pPr>
            <a:r>
              <a:rPr lang="en-US" sz="2400" dirty="0" smtClean="0"/>
              <a:t>What </a:t>
            </a:r>
            <a:r>
              <a:rPr lang="en-US" sz="2400" dirty="0"/>
              <a:t>did you learn in this lesson that you felt was important? </a:t>
            </a:r>
            <a:endParaRPr lang="en-US" sz="2400" dirty="0" smtClean="0"/>
          </a:p>
          <a:p>
            <a:pPr marL="457200" indent="-457200">
              <a:lnSpc>
                <a:spcPct val="100000"/>
              </a:lnSpc>
              <a:buFont typeface="+mj-lt"/>
              <a:buAutoNum type="arabicPeriod"/>
            </a:pPr>
            <a:r>
              <a:rPr lang="en-US" sz="2400" dirty="0" smtClean="0"/>
              <a:t>What </a:t>
            </a:r>
            <a:r>
              <a:rPr lang="en-US" sz="2400" dirty="0"/>
              <a:t>will you do differently because of the content in this lesson? </a:t>
            </a:r>
          </a:p>
          <a:p>
            <a:pPr marL="0" indent="0">
              <a:buNone/>
            </a:pPr>
            <a:endParaRPr lang="en-US" dirty="0"/>
          </a:p>
        </p:txBody>
      </p:sp>
    </p:spTree>
    <p:extLst>
      <p:ext uri="{BB962C8B-B14F-4D97-AF65-F5344CB8AC3E}">
        <p14:creationId xmlns:p14="http://schemas.microsoft.com/office/powerpoint/2010/main" val="84244740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pPr marL="0" indent="0">
              <a:lnSpc>
                <a:spcPct val="100000"/>
              </a:lnSpc>
              <a:buNone/>
            </a:pPr>
            <a:r>
              <a:rPr lang="en-US" sz="2400" dirty="0"/>
              <a:t>These slides contain content adapted from the Administration for Community Living’s Person Centered Counseling Training Program. The content includes text and narration from online courses. To view original content or for more information, please visit nwd.acl.gov or contact </a:t>
            </a:r>
            <a:r>
              <a:rPr lang="en-US" sz="2400" u="sng" dirty="0">
                <a:hlinkClick r:id="rId2"/>
              </a:rPr>
              <a:t>NoWrongDoor@acl.hhs.gov</a:t>
            </a:r>
            <a:r>
              <a:rPr lang="en-US" sz="2400" dirty="0" smtClean="0"/>
              <a:t>.</a:t>
            </a:r>
            <a:br>
              <a:rPr lang="en-US" sz="2400" dirty="0" smtClean="0"/>
            </a:br>
            <a:r>
              <a:rPr lang="en-US" sz="2400" dirty="0" smtClean="0"/>
              <a:t/>
            </a:r>
            <a:br>
              <a:rPr lang="en-US" sz="2400" dirty="0" smtClean="0"/>
            </a:br>
            <a:r>
              <a:rPr lang="en-US" sz="3200" dirty="0"/>
              <a:t/>
            </a:r>
            <a:br>
              <a:rPr lang="en-US" sz="3200" dirty="0"/>
            </a:br>
            <a:r>
              <a:rPr lang="fr-FR" sz="2000" u="sng" dirty="0" smtClean="0"/>
              <a:t>Copyright Notice and </a:t>
            </a:r>
            <a:r>
              <a:rPr lang="fr-FR" sz="2000" u="sng" dirty="0" err="1" smtClean="0"/>
              <a:t>Disclaimer</a:t>
            </a:r>
            <a:r>
              <a:rPr lang="fr-FR" sz="2000" u="sng" dirty="0" smtClean="0"/>
              <a:t> </a:t>
            </a:r>
            <a:endParaRPr lang="en-US" sz="1800" u="sng" dirty="0" smtClean="0"/>
          </a:p>
          <a:p>
            <a:pPr marL="0" indent="0">
              <a:lnSpc>
                <a:spcPct val="100000"/>
              </a:lnSpc>
              <a:buNone/>
            </a:pPr>
            <a:r>
              <a:rPr lang="fr-FR" sz="1800" dirty="0" smtClean="0"/>
              <a:t>Certain </a:t>
            </a:r>
            <a:r>
              <a:rPr lang="fr-FR" sz="1800" dirty="0" err="1" smtClean="0"/>
              <a:t>materials</a:t>
            </a:r>
            <a:r>
              <a:rPr lang="fr-FR" sz="1800" dirty="0" smtClean="0"/>
              <a:t> </a:t>
            </a:r>
            <a:r>
              <a:rPr lang="fr-FR" sz="1800" dirty="0" err="1" smtClean="0"/>
              <a:t>incorporated</a:t>
            </a:r>
            <a:r>
              <a:rPr lang="fr-FR" sz="1800" dirty="0" smtClean="0"/>
              <a:t> </a:t>
            </a:r>
            <a:r>
              <a:rPr lang="fr-FR" sz="1800" dirty="0" err="1" smtClean="0"/>
              <a:t>herein</a:t>
            </a:r>
            <a:r>
              <a:rPr lang="fr-FR" sz="1800" dirty="0" smtClean="0"/>
              <a:t> are Copyright ©2016, </a:t>
            </a:r>
            <a:r>
              <a:rPr lang="fr-FR" sz="1800" dirty="0" err="1" smtClean="0"/>
              <a:t>Regents</a:t>
            </a:r>
            <a:r>
              <a:rPr lang="fr-FR" sz="1800" dirty="0" smtClean="0"/>
              <a:t> of the University Minnesota. All </a:t>
            </a:r>
            <a:r>
              <a:rPr lang="fr-FR" sz="1800" dirty="0" err="1" smtClean="0"/>
              <a:t>Rights</a:t>
            </a:r>
            <a:r>
              <a:rPr lang="fr-FR" sz="1800" dirty="0" smtClean="0"/>
              <a:t> </a:t>
            </a:r>
            <a:r>
              <a:rPr lang="fr-FR" sz="1800" dirty="0" err="1" smtClean="0"/>
              <a:t>Reserved</a:t>
            </a:r>
            <a:r>
              <a:rPr lang="fr-FR" sz="1800" dirty="0" smtClean="0"/>
              <a:t>. IN NO EVENT SHALL UNIVERSITY OR TLCPCP BE LIABLE TO ANY PARTY FOR DIRECT, INDIRECT, SPECIAL, INCIDENTAL, OR CONSEQUENTIAL DAMAGES, INCLUDING LOST PROFITS, ARISING OUT OF THE USE OF THIS CONTENT, EVEN IF UNIVERSITY OR TLCPCP HAS BEEN ADVISED OF THE POSSIBILITY OF SUCH DAMAGES.</a:t>
            </a:r>
            <a:endParaRPr lang="en-US" sz="1800" dirty="0" smtClean="0"/>
          </a:p>
        </p:txBody>
      </p:sp>
    </p:spTree>
    <p:extLst>
      <p:ext uri="{BB962C8B-B14F-4D97-AF65-F5344CB8AC3E}">
        <p14:creationId xmlns:p14="http://schemas.microsoft.com/office/powerpoint/2010/main" val="66080142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dirty="0" smtClean="0"/>
              <a:t>Welcome! (1/2)</a:t>
            </a:r>
          </a:p>
        </p:txBody>
      </p:sp>
      <p:sp>
        <p:nvSpPr>
          <p:cNvPr id="17411" name="Content Placeholder 2"/>
          <p:cNvSpPr>
            <a:spLocks noGrp="1"/>
          </p:cNvSpPr>
          <p:nvPr>
            <p:ph idx="1"/>
          </p:nvPr>
        </p:nvSpPr>
        <p:spPr/>
        <p:txBody>
          <a:bodyPr/>
          <a:lstStyle/>
          <a:p>
            <a:pPr marL="0" indent="0" eaLnBrk="1" hangingPunct="1">
              <a:lnSpc>
                <a:spcPct val="100000"/>
              </a:lnSpc>
              <a:buNone/>
            </a:pPr>
            <a:r>
              <a:rPr lang="en-US" altLang="en-US" sz="2400" dirty="0" smtClean="0"/>
              <a:t>This lesson will help you consider the value of community living. It will provide background on the movement toward community living in long-term services and supports. It will explain the difference between a system-focused life and a balanced life in the community. It will use terms and concepts that are part of The Learning Community’s (TLC) Person-Centered Thinking (PCT) approach. It will also introduce the Relationship Map, a TLC tool. This tool supports consideration of the person’s current connections to community through the lens of relationships. </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p:txBody>
          <a:bodyPr/>
          <a:lstStyle/>
          <a:p>
            <a:pPr eaLnBrk="1" hangingPunct="1"/>
            <a:r>
              <a:rPr lang="en-US" altLang="en-US" dirty="0" smtClean="0"/>
              <a:t>Welcome! (2/2)</a:t>
            </a:r>
          </a:p>
        </p:txBody>
      </p:sp>
      <p:sp>
        <p:nvSpPr>
          <p:cNvPr id="17411" name="Content Placeholder 2"/>
          <p:cNvSpPr>
            <a:spLocks noGrp="1"/>
          </p:cNvSpPr>
          <p:nvPr>
            <p:ph idx="1"/>
          </p:nvPr>
        </p:nvSpPr>
        <p:spPr/>
        <p:txBody>
          <a:bodyPr/>
          <a:lstStyle/>
          <a:p>
            <a:pPr marL="0" indent="0" eaLnBrk="1" hangingPunct="1">
              <a:lnSpc>
                <a:spcPct val="100000"/>
              </a:lnSpc>
              <a:buNone/>
            </a:pPr>
            <a:r>
              <a:rPr lang="en-US" altLang="en-US" sz="2400" b="1" dirty="0" smtClean="0"/>
              <a:t>Learning Objective</a:t>
            </a:r>
            <a:endParaRPr lang="en-US" altLang="en-US" sz="2400" dirty="0"/>
          </a:p>
          <a:p>
            <a:pPr marL="0" indent="0" eaLnBrk="1" hangingPunct="1">
              <a:lnSpc>
                <a:spcPct val="100000"/>
              </a:lnSpc>
              <a:buNone/>
            </a:pPr>
            <a:r>
              <a:rPr lang="en-US" altLang="en-US" sz="2400" dirty="0" smtClean="0"/>
              <a:t>After completing this lesson: You will be able to compare and contrast aspects of a balanced life in the community versus a service-focused life.</a:t>
            </a:r>
          </a:p>
        </p:txBody>
      </p:sp>
    </p:spTree>
    <p:extLst>
      <p:ext uri="{BB962C8B-B14F-4D97-AF65-F5344CB8AC3E}">
        <p14:creationId xmlns:p14="http://schemas.microsoft.com/office/powerpoint/2010/main" val="184096942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altLang="en-US" smtClean="0"/>
              <a:t>The Importance of Supporting Community Living (1/3)</a:t>
            </a:r>
          </a:p>
        </p:txBody>
      </p:sp>
      <p:sp>
        <p:nvSpPr>
          <p:cNvPr id="19459"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People seeking services and supports have not always been able to have lives that are integrated with community. In the past it was common practice to send people to live in nursing homes or institutions when family or others could not independently support them at home. Institutions sometimes offered meaningful assistance. </a:t>
            </a:r>
          </a:p>
          <a:p>
            <a:pPr marL="0" indent="0" eaLnBrk="1" hangingPunct="1">
              <a:lnSpc>
                <a:spcPct val="100000"/>
              </a:lnSpc>
              <a:buFont typeface="Arial" panose="020B0604020202020204" pitchFamily="34" charset="0"/>
              <a:buNone/>
            </a:pPr>
            <a:r>
              <a:rPr lang="en-US" altLang="en-US" sz="2400" dirty="0" smtClean="0"/>
              <a:t>However, they were not person-centered or integrated with community life. Over the last five decades, we have learned a lot about what is important to people. The message has been clear and consistent. People want choice, direction, and control in their lives. They want to live, work, learn, and play in their communities just like everyone else.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lstStyle/>
          <a:p>
            <a:pPr eaLnBrk="1" hangingPunct="1"/>
            <a:r>
              <a:rPr lang="en-US" altLang="en-US" smtClean="0"/>
              <a:t>The Importance of Supporting Community Living (2/3)</a:t>
            </a:r>
          </a:p>
        </p:txBody>
      </p:sp>
      <p:sp>
        <p:nvSpPr>
          <p:cNvPr id="21507"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Over the years, many laws have been passed to help people gain more access to community life. As a result, there has been some progress on human and civil rights. Quality of life has improved for many. </a:t>
            </a:r>
          </a:p>
          <a:p>
            <a:pPr marL="0" indent="0" eaLnBrk="1" hangingPunct="1">
              <a:lnSpc>
                <a:spcPct val="100000"/>
              </a:lnSpc>
              <a:buFont typeface="Arial" panose="020B0604020202020204" pitchFamily="34" charset="0"/>
              <a:buNone/>
            </a:pPr>
            <a:r>
              <a:rPr lang="en-US" altLang="en-US" sz="2400" dirty="0" smtClean="0"/>
              <a:t>However, there is still a profound institutional bias in the financing and organization of service delivery systems. As a result even people receiving “home and community based services” may still experience life as if they lived in an institution.</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p:txBody>
          <a:bodyPr/>
          <a:lstStyle/>
          <a:p>
            <a:pPr eaLnBrk="1" hangingPunct="1"/>
            <a:r>
              <a:rPr lang="en-US" altLang="en-US" smtClean="0"/>
              <a:t>The Importance of Supporting Community Living (3/3)</a:t>
            </a:r>
          </a:p>
        </p:txBody>
      </p:sp>
      <p:sp>
        <p:nvSpPr>
          <p:cNvPr id="23555"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In 2014, the Centers for Medicaid and Medicare Services (CMS) settings rule provided its first affirmative statement about the meaning of home and community. It was a profound shift away from an institutional model. Person-Centered Counseling professionals will be in the forefront of supporting this shift as people seek services through No Wrong Door systems.</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pPr eaLnBrk="1" hangingPunct="1"/>
            <a:r>
              <a:rPr lang="en-US" altLang="en-US" smtClean="0"/>
              <a:t>Community Life – Past, Present, and Future</a:t>
            </a:r>
          </a:p>
        </p:txBody>
      </p:sp>
      <p:sp>
        <p:nvSpPr>
          <p:cNvPr id="25603" name="Content Placeholder 2"/>
          <p:cNvSpPr>
            <a:spLocks noGrp="1"/>
          </p:cNvSpPr>
          <p:nvPr>
            <p:ph idx="1"/>
          </p:nvPr>
        </p:nvSpPr>
        <p:spPr/>
        <p:txBody>
          <a:bodyPr/>
          <a:lstStyle/>
          <a:p>
            <a:pPr marL="0" indent="0" eaLnBrk="1" hangingPunct="1">
              <a:lnSpc>
                <a:spcPct val="100000"/>
              </a:lnSpc>
              <a:buNone/>
            </a:pPr>
            <a:r>
              <a:rPr lang="en-US" altLang="en-US" sz="2400" dirty="0"/>
              <a:t>The changes of today are based on the changes of the past. Many people who will fulfill the role of Person-Centered Counseling professional have been a part of those changes. The move toward support in the community began many years ago. It has been shored up by many laws and initiatives. </a:t>
            </a:r>
          </a:p>
          <a:p>
            <a:pPr eaLnBrk="1" hangingPunct="1"/>
            <a:endParaRPr lang="en-US" alt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p:txBody>
          <a:bodyPr/>
          <a:lstStyle/>
          <a:p>
            <a:pPr eaLnBrk="1" hangingPunct="1"/>
            <a:r>
              <a:rPr lang="en-US" altLang="en-US" dirty="0" smtClean="0"/>
              <a:t>Supporting Community Life (1/2)</a:t>
            </a:r>
          </a:p>
        </p:txBody>
      </p:sp>
      <p:sp>
        <p:nvSpPr>
          <p:cNvPr id="27651" name="Content Placeholder 2"/>
          <p:cNvSpPr>
            <a:spLocks noGrp="1"/>
          </p:cNvSpPr>
          <p:nvPr>
            <p:ph idx="1"/>
          </p:nvPr>
        </p:nvSpPr>
        <p:spPr/>
        <p:txBody>
          <a:bodyPr/>
          <a:lstStyle/>
          <a:p>
            <a:pPr marL="0" indent="0" eaLnBrk="1" hangingPunct="1">
              <a:lnSpc>
                <a:spcPct val="100000"/>
              </a:lnSpc>
              <a:buFont typeface="Arial" panose="020B0604020202020204" pitchFamily="34" charset="0"/>
              <a:buNone/>
            </a:pPr>
            <a:r>
              <a:rPr lang="en-US" altLang="en-US" sz="2400" dirty="0" smtClean="0"/>
              <a:t>Person-centered counseling (PCC) is guided by respectful and focused listening. As a PCC professional, you will support people of all ages and abilities in the following: </a:t>
            </a:r>
          </a:p>
          <a:p>
            <a:pPr eaLnBrk="1" hangingPunct="1">
              <a:lnSpc>
                <a:spcPct val="100000"/>
              </a:lnSpc>
            </a:pPr>
            <a:r>
              <a:rPr lang="en-US" altLang="en-US" sz="2200" dirty="0" smtClean="0"/>
              <a:t>Having control over the aspects of their lives that are meaningful to them </a:t>
            </a:r>
          </a:p>
          <a:p>
            <a:pPr eaLnBrk="1" hangingPunct="1">
              <a:lnSpc>
                <a:spcPct val="100000"/>
              </a:lnSpc>
            </a:pPr>
            <a:r>
              <a:rPr lang="en-US" altLang="en-US" sz="2200" dirty="0" smtClean="0"/>
              <a:t>Being recognized and valued for their contributions (past, current, and potential) </a:t>
            </a:r>
          </a:p>
          <a:p>
            <a:pPr eaLnBrk="1" hangingPunct="1">
              <a:lnSpc>
                <a:spcPct val="100000"/>
              </a:lnSpc>
            </a:pPr>
            <a:r>
              <a:rPr lang="en-US" altLang="en-US" sz="2200" dirty="0" smtClean="0"/>
              <a:t>Being provided new and ongoing opportunities to be positively engaged during all phases of their lives </a:t>
            </a:r>
          </a:p>
          <a:p>
            <a:pPr eaLnBrk="1" hangingPunct="1">
              <a:lnSpc>
                <a:spcPct val="100000"/>
              </a:lnSpc>
            </a:pPr>
            <a:r>
              <a:rPr lang="en-US" altLang="en-US" sz="2200" dirty="0" smtClean="0"/>
              <a:t>Being supported through a variety of relationships, both natural and paid, within their communities </a:t>
            </a:r>
          </a:p>
          <a:p>
            <a:pPr marL="0" indent="0" eaLnBrk="1" hangingPunct="1">
              <a:lnSpc>
                <a:spcPct val="100000"/>
              </a:lnSpc>
              <a:buFont typeface="Arial" panose="020B0604020202020204" pitchFamily="34" charset="0"/>
              <a:buNone/>
            </a:pPr>
            <a:r>
              <a:rPr lang="en-US" altLang="en-US" sz="2400" dirty="0" smtClean="0"/>
              <a:t>These core experiences are fundamental to community living.</a:t>
            </a: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PAW xmlns="http://www.net-centric.com/PAWPP">
  <Shape xmlns="" ID="gOGE3Tv6ldJDvCC8TLH/hUX6DUg=" pdftag="H1" isBookmarkSet="no" bookmark="yes" Order="_x0031_"/>
  <Shape xmlns="" ID="hX8EZLnBdhTMy06xoO75IBan1QQ=" pdftag="H2" isBookmarkSet="no" bookmark="yes" Order="_x0032_"/>
  <Shape xmlns="" ID="xhQiTr/uc1gluRkDaFd/R+Eeq3g=" pdftag="H2" isBookmarkSet="no" bookmark="yes" Order="_x0031_"/>
  <Shape xmlns="" ID="lKC7AsQR2LnfutCAY//hkJepCKA=" pdftag="P" isBookmarkSet="no" bookmark="no" Order="_x0032_"/>
  <Shape xmlns="" ID="kA26s0ZpvAYyZkiXq8ql/DiMhfg=" pdftag="H2" isBookmarkSet="no" bookmark="yes" Order="_x0031_"/>
  <Shape xmlns="" ID="irDi1hA4ZGIh3B9iLlEPvkPIKRY=" pdftag="P" isBookmarkSet="no" bookmark="no" Order="_x0032_"/>
  <Shape xmlns="" ID="tEdDkpTXRQdOb0il/dO9jb9GB0o=" pdftag="H2" isBookmarkSet="no" bookmark="yes" Order="_x0031_"/>
  <Shape xmlns="" ID="ybbyH9s6gzNOALU4CAw4N2UCmwg=" pdftag="P" isBookmarkSet="no" bookmark="no" Order="_x0032_"/>
  <Shape xmlns="" ID="20jnvu+okcz0cVTq+L/F5RLVhfo=" pdftag="H2" isBookmarkSet="no" bookmark="yes" Order="_x0031_"/>
  <Shape xmlns="" ID="NIbW+c/ov9J1iAiCPOC6JVLEomw=" pdftag="P" isBookmarkSet="no" bookmark="no" Order="_x0032_"/>
  <Shape xmlns="" ID="x8Y+YE6XBFic4wCNlYIdWiF9Sng=" pdftag="H2" isBookmarkSet="no" bookmark="yes" Order="_x0031_"/>
  <Shape xmlns="" ID="0bVFICEGS/VvTAVbHhdkd2IFPwY=" pdftag="P" isBookmarkSet="no" bookmark="no" Order="_x0032_"/>
  <Shape xmlns="" ID="eECAQ8dAT/1i3FG+mSrzrtBZr3Y=" pdftag="H2" isBookmarkSet="no" bookmark="yes" Order="_x0031_"/>
  <Shape xmlns="" ID="TFgiDCXcAEf16jjNn4zCDkWZpRM=" pdftag="P" isBookmarkSet="no" bookmark="no" Order="_x0032_"/>
  <Shape xmlns="" ID="OmR8BCIsG8Jleplf6moWfCLO0Dg=" pdftag="H2" isBookmarkSet="no" bookmark="yes" Order="_x0031_"/>
  <Shape xmlns="" ID="4Jn/E82Jr2p0xSRZSoWvIUpW8kE=" pdftag="P" isBookmarkSet="no" bookmark="no" Order="_x0032_"/>
  <Shape xmlns="" ID="Mz078sTcFYzVfJtnlusloJwN/SM=" pdftag="H2" isBookmarkSet="no" bookmark="yes" Order="_x0031_"/>
  <Shape xmlns="" ID="CU9JDY7YkeaAdKYJ/Ljj0Xqa3RI=" pdftag="P" isBookmarkSet="no" bookmark="no" Order="_x0032_"/>
  <Shape xmlns="" ID="qJNUhWvxbfEI0P4Whci0VJrcpI0=" pdftag="H2" isBookmarkSet="no" bookmark="yes" Order="_x0031_"/>
  <Shape xmlns="" ID="K2gNB1YWD3Z6B505g+DfdOCD5V8=" pdftag="P" isBookmarkSet="no" bookmark="no" Order="_x0032_"/>
  <Shape xmlns="" ID="SmPdD4NfjdhWP6po08Zj3ihttb8=" pdftag="H2" isBookmarkSet="no" bookmark="yes" Order="_x0031_"/>
  <Shape xmlns="" ID="4qSE1lGBNc59gNo66kddu1hp/u8=" pdftag="P" isBookmarkSet="no" bookmark="no" Order="_x0032_"/>
  <Shape xmlns="" ID="2il/UJ8J44GmI+KYPdagVTLEsw8=" pdftag="H2" isBookmarkSet="no" bookmark="yes" Order="_x0031_"/>
  <Shape xmlns="" ID="46mUCsmC2ceIddlg4znoHxV4jzY=" pdftag="P" isBookmarkSet="no" bookmark="no" Order="_x0032_"/>
  <Shape xmlns="" ID="jvp4LmpfQv6KWuUfyoc4Pf1+u7A=" pdftag="H2" isBookmarkSet="no" bookmark="yes" Order="_x0031_"/>
  <Shape xmlns="" ID="u8dtD0FypFIthLQwzEGKLKur8cM=" pdftag="P" isBookmarkSet="no" bookmark="no" Order="_x0032_"/>
  <Shape xmlns="" ID="LPchGBzwafkTTXWjECOTY5H3pzA=" pdftag="H2" isBookmarkSet="no" bookmark="yes" Order="_x0031_"/>
  <Shape xmlns="" ID="YP/ktMJqzJE6z5tkbuxtc4VwpkM=" pdftag="P" isBookmarkSet="no" bookmark="no" Order="_x0032_"/>
  <Shape xmlns="" ID="9OqESmNzq1karIdlYoWTZDjKP0g=" pdftag="H2" isBookmarkSet="no" bookmark="yes" Order="_x0031_"/>
  <Shape xmlns="" ID="DzGmM5c2+5n1oU4yL529IC6ArRs=" pdftag="P" isBookmarkSet="no" bookmark="no" Order="_x0032_"/>
  <Shape xmlns="" ID="Pb3DTgzuNeg7voZG+nGuUm01k3Q=" pdftag="H2" isBookmarkSet="no" bookmark="yes" Order="_x0031_"/>
  <Shape xmlns="" ID="Vo7SBRrC9e9GwTAA9h74kY9R73g=" pdftag="P" isBookmarkSet="no" bookmark="no" Order="_x0032_"/>
  <Shape xmlns="" ID="EOtMrn0O0kcXZM9t+SDj/2hNV5c=" pdftag="H2" isBookmarkSet="no" bookmark="yes" Order="_x0031_"/>
  <Shape xmlns="" ID="68pRFZqt9DwzdRpSAT0nXzk1UWU=" pdftag="P" isBookmarkSet="no" bookmark="no" Order="_x0032_"/>
  <Shape xmlns="" ID="tR1dPEFpQliV3UkpjvMpkAKNfUk=" pdftag="P" isBookmarkSet="no" bookmark="no" Order="_x0033_"/>
  <HyperLink xmlns="" ID="lKC7AsQR2LnfutCAY//hkJepCKA=83829789537.85_233.75" plainAltText="NoWrongDoor_x0040_acl.hhs.gov" language="" Lang=""/>
</PAW>
</file>

<file path=customXml/itemProps1.xml><?xml version="1.0" encoding="utf-8"?>
<ds:datastoreItem xmlns:ds="http://schemas.openxmlformats.org/officeDocument/2006/customXml" ds:itemID="{EFEFEB22-9F08-4893-9E73-915BEF382D2D}">
  <ds:schemaRefs>
    <ds:schemaRef ds:uri="http://www.net-centric.com/PAWPP"/>
  </ds:schemaRefs>
</ds:datastoreItem>
</file>

<file path=docProps/app.xml><?xml version="1.0" encoding="utf-8"?>
<Properties xmlns="http://schemas.openxmlformats.org/officeDocument/2006/extended-properties" xmlns:vt="http://schemas.openxmlformats.org/officeDocument/2006/docPropsVTypes">
  <Template/>
  <TotalTime>309</TotalTime>
  <Words>2370</Words>
  <Application>Microsoft Office PowerPoint</Application>
  <PresentationFormat>Widescreen</PresentationFormat>
  <Paragraphs>90</Paragraphs>
  <Slides>17</Slides>
  <Notes>16</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17</vt:i4>
      </vt:variant>
    </vt:vector>
  </HeadingPairs>
  <TitlesOfParts>
    <vt:vector size="24" baseType="lpstr">
      <vt:lpstr>Arial</vt:lpstr>
      <vt:lpstr>Calibri</vt:lpstr>
      <vt:lpstr>Calibri Light</vt:lpstr>
      <vt:lpstr>Myriad Pro</vt:lpstr>
      <vt:lpstr>Myriad Pro Semibold</vt:lpstr>
      <vt:lpstr>Times New Roman</vt:lpstr>
      <vt:lpstr>Office Theme</vt:lpstr>
      <vt:lpstr>Person-Centered Thinking and Practices</vt:lpstr>
      <vt:lpstr>Introduction</vt:lpstr>
      <vt:lpstr>Welcome! (1/2)</vt:lpstr>
      <vt:lpstr>Welcome! (2/2)</vt:lpstr>
      <vt:lpstr>The Importance of Supporting Community Living (1/3)</vt:lpstr>
      <vt:lpstr>The Importance of Supporting Community Living (2/3)</vt:lpstr>
      <vt:lpstr>The Importance of Supporting Community Living (3/3)</vt:lpstr>
      <vt:lpstr>Community Life – Past, Present, and Future</vt:lpstr>
      <vt:lpstr>Supporting Community Life (1/2)</vt:lpstr>
      <vt:lpstr>Supporting Community Life (2/2)</vt:lpstr>
      <vt:lpstr>Maintaining a Balanced Life in the Community</vt:lpstr>
      <vt:lpstr>A Balanced Life</vt:lpstr>
      <vt:lpstr>Relationship Map</vt:lpstr>
      <vt:lpstr>Value and Use of a Relationship Map</vt:lpstr>
      <vt:lpstr>Conclusion and Lesson Review (1/3)</vt:lpstr>
      <vt:lpstr>Conclusion and Lesson Review (2/3)</vt:lpstr>
      <vt:lpstr>Conclusion and Lesson Review (3/3)</vt:lpstr>
    </vt:vector>
  </TitlesOfParts>
  <Company>The Lewin Group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Person-Centered Thinking and Practices: Community Life for Everyone</dc:title>
  <dc:subject>Community Life for Everyone</dc:subject>
  <dc:creator>Administration for Community Living (ACL)</dc:creator>
  <cp:keywords>NWD, PCC, community, PCT, LTSS, Relationship Map</cp:keywords>
  <cp:lastModifiedBy>Weiss, Falyn</cp:lastModifiedBy>
  <cp:revision>30</cp:revision>
  <dcterms:created xsi:type="dcterms:W3CDTF">2019-08-27T14:49:04Z</dcterms:created>
  <dcterms:modified xsi:type="dcterms:W3CDTF">2019-12-27T18:11:46Z</dcterms:modified>
</cp:coreProperties>
</file>