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6"/>
  </p:notesMasterIdLst>
  <p:sldIdLst>
    <p:sldId id="256" r:id="rId3"/>
    <p:sldId id="281" r:id="rId4"/>
    <p:sldId id="257" r:id="rId5"/>
    <p:sldId id="267" r:id="rId6"/>
    <p:sldId id="258" r:id="rId7"/>
    <p:sldId id="268" r:id="rId8"/>
    <p:sldId id="269" r:id="rId9"/>
    <p:sldId id="270" r:id="rId10"/>
    <p:sldId id="259" r:id="rId11"/>
    <p:sldId id="272" r:id="rId12"/>
    <p:sldId id="260" r:id="rId13"/>
    <p:sldId id="271" r:id="rId14"/>
    <p:sldId id="261" r:id="rId15"/>
    <p:sldId id="273" r:id="rId16"/>
    <p:sldId id="263" r:id="rId17"/>
    <p:sldId id="274" r:id="rId18"/>
    <p:sldId id="276" r:id="rId19"/>
    <p:sldId id="277" r:id="rId20"/>
    <p:sldId id="264" r:id="rId21"/>
    <p:sldId id="265" r:id="rId22"/>
    <p:sldId id="278" r:id="rId23"/>
    <p:sldId id="266" r:id="rId24"/>
    <p:sldId id="279" r:id="rId25"/>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4" autoAdjust="0"/>
    <p:restoredTop sz="85288" autoAdjust="0"/>
  </p:normalViewPr>
  <p:slideViewPr>
    <p:cSldViewPr snapToGrid="0">
      <p:cViewPr varScale="1">
        <p:scale>
          <a:sx n="40" d="100"/>
          <a:sy n="40" d="100"/>
        </p:scale>
        <p:origin x="1020"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6B9155D2-E166-4BE7-9BBC-087598690A16}"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DB7CDB43-048A-4F8C-9F66-108865D43C8D}" type="slidenum">
              <a:rPr lang="en-US"/>
              <a:pPr>
                <a:defRPr/>
              </a:pPr>
              <a:t>‹#›</a:t>
            </a:fld>
            <a:endParaRPr lang="en-US"/>
          </a:p>
        </p:txBody>
      </p:sp>
    </p:spTree>
    <p:extLst>
      <p:ext uri="{BB962C8B-B14F-4D97-AF65-F5344CB8AC3E}">
        <p14:creationId xmlns:p14="http://schemas.microsoft.com/office/powerpoint/2010/main" val="295170075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Incorporating the Values and Views of Person-Centered Counseling into Protection and Advocacy. This lesson is part of the course on Protection and Advocacy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2316704-020B-4C3E-802E-1FCB0CCC9D4B}"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202629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3FB2E7C-6060-450A-8C3E-521BFFB32739}"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2696329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Keep in mind that people will exercise choice, direction, and control based on their own values, beliefs, and experiences – not yours. In addition, remember that people have a right to reject the help and resources presented to them. They have a right to live a life of their choosing. Even if you don’t agree with someone’s choices, try not to introduce your own bias or judgment into the situation. Support and respect the choices that they make and continue to provide options and resources, even if those options or resources seem less than desirable to you.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4828B5B-3AB8-4A9B-B0C9-FF2A190E918C}"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452350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4828B5B-3AB8-4A9B-B0C9-FF2A190E918C}"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341994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Depending on the state they work in, Person-Centered Counseling professionals are often mandated reporters. Although requirements differ in every state, there are certain situations that always have to be reported to other agencies, certain authorities, or the state. Be mindful that there has to be a balance between your potential role as a mandated reporter protecting a person’s health and safety and your role as a Person-Centered Counseling professional who values a person’s choice, direction, and control. If a person seeking services, family member, or caregiver shares an incident or experience with you, be honest and forthright about what you will have to report.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BB9FC6E-5CE7-4BAB-9C64-3D650ECBAD8B}"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12219026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BB9FC6E-5CE7-4BAB-9C64-3D650ECBAD8B}"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39892257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BB9FC6E-5CE7-4BAB-9C64-3D650ECBAD8B}"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55654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BB9FC6E-5CE7-4BAB-9C64-3D650ECBAD8B}"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24580386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In this lesson we have described person-centered counseling within the context of a protection and advocacy perspective.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0901140-D3BB-43D3-9FD4-3CF39E30E2A8}"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42110869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Your work in the No Wrong Door system includes providing resources and options that make the most sense for the person’s own life and goals. That includes their preferences and strengths. Part of your job is to advocate for those services, supports, or opportunities that might enable a person to become more involved and feel more included. As you advocate in support of a person’s desires, remember that the choices and options provided are opportunities for the person to explore and assert their own direction in life. Be mindful that even if you don’t agree with the options you present to a person, the resources you provide should be guided by the person’s desires.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656B8F6-AC71-4F32-AFD0-CE31B0EE0767}"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2685951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656B8F6-AC71-4F32-AFD0-CE31B0EE0767}"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3678468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2316704-020B-4C3E-802E-1FCB0CCC9D4B}"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31742293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Congratulations! You have now finished the lesson. Let’s take a few moments to review the key ideas and learning objectives. As a Person-Centered Counseling professional, always support a person’s choice, direction, and control. Supporting these core values is central to the person-centered planning and thinking that you will carry out in your work. It can be especially important in your protection and advocacy work with people seeking services.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0833371-63B3-470F-B2AC-BFFB181AFD22}"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25776496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0833371-63B3-470F-B2AC-BFFB181AFD22}" type="slidenum">
              <a:rPr lang="en-US" altLang="en-US"/>
              <a:pPr fontAlgn="base">
                <a:spcBef>
                  <a:spcPct val="0"/>
                </a:spcBef>
                <a:spcAft>
                  <a:spcPct val="0"/>
                </a:spcAft>
              </a:pPr>
              <a:t>23</a:t>
            </a:fld>
            <a:endParaRPr lang="en-US" altLang="en-US"/>
          </a:p>
        </p:txBody>
      </p:sp>
    </p:spTree>
    <p:extLst>
      <p:ext uri="{BB962C8B-B14F-4D97-AF65-F5344CB8AC3E}">
        <p14:creationId xmlns:p14="http://schemas.microsoft.com/office/powerpoint/2010/main" val="1706208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In this lesson, you will learn how person-centered counseling and person-centered thinking relates to protection and advocacy work in the No Wrong Door system. Choice, direction, and control are the core values of person-centered counseling. Person-centered thinking is an approach to interacting with people in ways that help identify what’s important to them in the context of their life. Together, person-centered counseling and person-centered thinking help people who are served in the No Wrong Door system maintain choice, direction, and control when they are seeking services.</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0963EAD-F9BE-4FAE-9A59-EC8F9E10C7BA}"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1827645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0963EAD-F9BE-4FAE-9A59-EC8F9E10C7BA}"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3781050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0963EAD-F9BE-4FAE-9A59-EC8F9E10C7BA}"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4294655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 work you do as a Person-Centered Counseling professional may be similar to the work of someone in a Protection and Advocacy agency. You may help monitor adverse conditions, advocate for disability rights, or help people reduce their barriers to community living. The people you serve may be in crisis or have no resources readily available. By practicing person-centered counseling, you can help address potentially distressing situations, and if needed, advocate for or with a person for services and supports.</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CE04C61-E09F-4934-8EAE-95A1961C4A09}"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1864406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CE04C61-E09F-4934-8EAE-95A1961C4A09}"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37964287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As you have learned, choice, direction, and control are values central to person-centered counseling. Everyone’s decisions will be made in the context of their own values and beliefs. If you are working with or advocating for someone in a crisis situation, the elements of choice, direction, or control may be lost. Due to their crisis, distress, trauma, or transition, they may feel like they have lost control of a situation, lost direction on what to do, and have no choice in a matter. Keep in mind that it’s important to work together with the person to build trust and re-establish a person’s sense of control in decision-making and next steps.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3FB2E7C-6060-450A-8C3E-521BFFB32739}"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2105980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3FB2E7C-6060-450A-8C3E-521BFFB32739}"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6880119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lc="http://schemas.openxmlformats.org/drawingml/2006/lockedCanvas" xmlns:a16="http://schemas.microsoft.com/office/drawing/2014/main"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8513300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3648281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203000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110783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18831344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84786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538519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176924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1582917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855272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3627361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5822095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Protection and Advocacy</a:t>
            </a:r>
          </a:p>
        </p:txBody>
      </p:sp>
      <p:sp>
        <p:nvSpPr>
          <p:cNvPr id="3075" name="Subtitle 2"/>
          <p:cNvSpPr>
            <a:spLocks noGrp="1"/>
          </p:cNvSpPr>
          <p:nvPr>
            <p:ph type="subTitle" idx="1"/>
          </p:nvPr>
        </p:nvSpPr>
        <p:spPr/>
        <p:txBody>
          <a:bodyPr/>
          <a:lstStyle/>
          <a:p>
            <a:r>
              <a:rPr lang="en-US" altLang="en-US" dirty="0" smtClean="0"/>
              <a:t>2 Incorporating the Values and Views of Person-Centered Counseling into Protection and Advocacy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The Importance of Choice, Direction, and Control in Protection and Advocacy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Choice, direction, and control are different but related values central to the person-centered counseling approach.</a:t>
            </a:r>
          </a:p>
          <a:p>
            <a:pPr fontAlgn="auto">
              <a:spcBef>
                <a:spcPts val="500"/>
              </a:spcBef>
              <a:spcAft>
                <a:spcPts val="0"/>
              </a:spcAft>
              <a:defRPr/>
            </a:pPr>
            <a:r>
              <a:rPr lang="en-US" sz="2200" dirty="0" smtClean="0"/>
              <a:t>Making good choices depends on having high-quality, relevant, and understandable information to choose from.</a:t>
            </a:r>
          </a:p>
          <a:p>
            <a:pPr fontAlgn="auto">
              <a:spcBef>
                <a:spcPts val="500"/>
              </a:spcBef>
              <a:spcAft>
                <a:spcPts val="0"/>
              </a:spcAft>
              <a:defRPr/>
            </a:pPr>
            <a:r>
              <a:rPr lang="en-US" sz="2200" dirty="0" smtClean="0"/>
              <a:t>Direction comes from a person’s internal sense of what works and what does not work for them and/or their family. From an independent living perspective, direction is being able to dictate what, how, and when activities or services are carried out. </a:t>
            </a:r>
          </a:p>
          <a:p>
            <a:pPr fontAlgn="auto">
              <a:spcBef>
                <a:spcPts val="500"/>
              </a:spcBef>
              <a:spcAft>
                <a:spcPts val="0"/>
              </a:spcAft>
              <a:defRPr/>
            </a:pPr>
            <a:r>
              <a:rPr lang="en-US" sz="2200" dirty="0" smtClean="0"/>
              <a:t>Control is the person’s ability to be in charge of their life and influence those things that are important to them. It relates to a person’s sense of security and comfort about their lives. Some people need to control almost every aspect of their life -- others might prefer to have others take control. </a:t>
            </a:r>
          </a:p>
        </p:txBody>
      </p:sp>
    </p:spTree>
    <p:extLst>
      <p:ext uri="{BB962C8B-B14F-4D97-AF65-F5344CB8AC3E}">
        <p14:creationId xmlns:p14="http://schemas.microsoft.com/office/powerpoint/2010/main" val="3872844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The Importance of Choice, Direction, and Control in Protection and Advocacy (2/3)</a:t>
            </a:r>
          </a:p>
        </p:txBody>
      </p:sp>
      <p:sp>
        <p:nvSpPr>
          <p:cNvPr id="3" name="Content Placeholder 2"/>
          <p:cNvSpPr>
            <a:spLocks noGrp="1"/>
          </p:cNvSpPr>
          <p:nvPr>
            <p:ph idx="1"/>
          </p:nvPr>
        </p:nvSpPr>
        <p:spPr/>
        <p:txBody>
          <a:bodyPr rtlCol="0">
            <a:normAutofit/>
          </a:bodyPr>
          <a:lstStyle/>
          <a:p>
            <a:pPr fontAlgn="auto">
              <a:spcBef>
                <a:spcPts val="500"/>
              </a:spcBef>
              <a:spcAft>
                <a:spcPts val="0"/>
              </a:spcAft>
              <a:defRPr/>
            </a:pPr>
            <a:r>
              <a:rPr lang="en-US" sz="2200" dirty="0" smtClean="0"/>
              <a:t>Control is the person’s ability to be in charge of their life and influence those things that are important to them. It relates to a person’s sense of security and comfort about their lives. Some people need to control almost every aspect of their life -- others might prefer to have others take control.</a:t>
            </a:r>
          </a:p>
          <a:p>
            <a:pPr marL="0" indent="0" fontAlgn="auto">
              <a:spcBef>
                <a:spcPts val="500"/>
              </a:spcBef>
              <a:spcAft>
                <a:spcPts val="0"/>
              </a:spcAft>
              <a:buNone/>
              <a:defRPr/>
            </a:pPr>
            <a:r>
              <a:rPr lang="en-US" dirty="0" smtClean="0"/>
              <a:t>When </a:t>
            </a:r>
            <a:r>
              <a:rPr lang="en-US" dirty="0"/>
              <a:t>provided information, choice, and control, people will make decisions in the context of their own values and beliefs. Everyone’s choices, desire to direct their own life activities and services, and sense of control will be different</a:t>
            </a:r>
            <a:r>
              <a:rPr lang="en-US" dirty="0" smtClean="0"/>
              <a: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The Importance of Choice, Direction, and Control in Protection and Advocacy (3/3)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If you are working with someone in a crisis situation the elements of choice, direction, or control may be unknown, unfamiliar, or lost. Keep in mind that it’s important to work together with the person to build trust and provide help as requested. Create a warm, respectful, welcoming, and individualized environment to help people engage with the counseling process. This can help to re-establish a person’s sense of control in decision-making. There may be risks involved in decision-making during a crisis situation, but it’s important that the person seeking services is always encouraged and supported in making their own choices. Reassure the person that choice, direction, and control still rests with the person, even if they don’t feel that way. Then support the person’s choices, direction, and degree of control.</a:t>
            </a:r>
          </a:p>
        </p:txBody>
      </p:sp>
    </p:spTree>
    <p:extLst>
      <p:ext uri="{BB962C8B-B14F-4D97-AF65-F5344CB8AC3E}">
        <p14:creationId xmlns:p14="http://schemas.microsoft.com/office/powerpoint/2010/main" val="3105708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Supporting Choice, Direction, and Control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Multiple approaches can be used that support people in exercising as much choice, direction, and control as possible given their unique circumstances, lifestyle, and personal goals. As you just learned on the previous screen, one of these approaches is supported decision-making. It allows a person to maintain control of their decisions, but make those decisions using the help and support they need and want. Other person-centered approaches can also help identify what could happen to help the person regain the ability to exercise more choice, direction, and control in the future.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Supporting Choice, Direction, and Control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Keep in mind that people will make decisions based on their own values, beliefs, and experiences – not yours. In addition, remember that people have a right to reject the help or resources presented to them. This is part of accepting and respecting a person’s right to choice, direction, and control. It is also part of the dignity of risk. Everyone seeking services in the NWD system has a right to live a life of their choosing. Even if you don’t agree with someone’s choice, it’s important not to introduce your own bias or judgment into the situation. Support and respect the choices that are made and continue to provide options and resources at the person’s request, even if those options seem less than desirable to you. </a:t>
            </a:r>
          </a:p>
        </p:txBody>
      </p:sp>
    </p:spTree>
    <p:extLst>
      <p:ext uri="{BB962C8B-B14F-4D97-AF65-F5344CB8AC3E}">
        <p14:creationId xmlns:p14="http://schemas.microsoft.com/office/powerpoint/2010/main" val="21321612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Mandated Reporting vs. Choice, Control, and Direction (1/4)</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In your work as a Person-Centered Counseling (PCC) professional, you provide various resources, services, and support for people so they can live in their community as independently as possible and on their own terms. Depending on the state in which you live, you may also be a mandated reporter. Although requirements and reporting responsibilities differ in every state, there are certain situations that always have to be reported to other agencies, authorities, or the state. Make sure you know what your state and agency requirements are and whether or not you are a mandated reporter.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Mandated Reporting vs. Choice, Control, and Direction (2/4)</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Also, let the person seeking services know that even though conversations are mostly confidential, there are some issues or incidents that have to be reported. Also, if you are a mandated reporter, be mindful about balancing your responsibilities to protect a person’s health and safety with your role as a PCC professional that values a person’s choice, direction, and control. You will learn more about mandated reporting in Lesson 5: Reporting Abuse and other Legal Requirements for Mandated Reporters.</a:t>
            </a:r>
          </a:p>
        </p:txBody>
      </p:sp>
    </p:spTree>
    <p:extLst>
      <p:ext uri="{BB962C8B-B14F-4D97-AF65-F5344CB8AC3E}">
        <p14:creationId xmlns:p14="http://schemas.microsoft.com/office/powerpoint/2010/main" val="27336380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Mandated Reporting vs. Choice, Control, and Direction (3/4)</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By practicing PCC, you are working to establish a trusting relationship with the person. Sharing an incident of abuse, neglect, or exploitation takes a lot of courage and trust. Sometimes these incidents are not easy to define or discuss. If a person seeking services, family member, or caregiver shares an incident or experience with you, be honest and forthright about what you will have to report. Reassure the person that (unless required by law) they can decide on the next steps.</a:t>
            </a:r>
          </a:p>
        </p:txBody>
      </p:sp>
    </p:spTree>
    <p:extLst>
      <p:ext uri="{BB962C8B-B14F-4D97-AF65-F5344CB8AC3E}">
        <p14:creationId xmlns:p14="http://schemas.microsoft.com/office/powerpoint/2010/main" val="3419346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Mandated Reporting vs. Choice, Control, and Direction (4/4)</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If the person reporting abuse has an intellectual or developmental disability or a cognitive impairment, these decisions can be made with as much help and support as they want. Work with the person and their support system (as requested) to discuss options together. You can also use some person-centered thinking tools to discuss the potential consequences of their decisions, the context in which these decisions will occur, and the person’s wants and needs. </a:t>
            </a:r>
          </a:p>
        </p:txBody>
      </p:sp>
    </p:spTree>
    <p:extLst>
      <p:ext uri="{BB962C8B-B14F-4D97-AF65-F5344CB8AC3E}">
        <p14:creationId xmlns:p14="http://schemas.microsoft.com/office/powerpoint/2010/main" val="3304920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Putting Person-Centered Counseling (PCC) into Practice: Protection and Advocacy</a:t>
            </a:r>
          </a:p>
        </p:txBody>
      </p:sp>
      <p:sp>
        <p:nvSpPr>
          <p:cNvPr id="18435" name="Content Placeholder 2"/>
          <p:cNvSpPr>
            <a:spLocks noGrp="1"/>
          </p:cNvSpPr>
          <p:nvPr>
            <p:ph idx="1"/>
          </p:nvPr>
        </p:nvSpPr>
        <p:spPr/>
        <p:txBody>
          <a:bodyPr/>
          <a:lstStyle/>
          <a:p>
            <a:pPr marL="0" indent="0">
              <a:buNone/>
            </a:pPr>
            <a:r>
              <a:rPr lang="en-US" altLang="en-US" dirty="0" smtClean="0"/>
              <a:t>In previous courses, you learned about person-centered counseling and thinking and how to put them into practice in the No Wrong Door (NWD) system. In this lesson, we have presented PCC in the context of a protection and advocacy perspective.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33907621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Person-Centered Advocacy: Opportunity and Community Inclusion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In the course Introduction to Person-Centered Thinking and Practice, you learned about relationships and social networks and how they are a part of what creates a fulfilling life. Your work in the No Wrong Door (NWD) system includes providing resources and options that make the most sense for the person’s own life and goals. That includes their preferences and strengths. The person’s goals might include wanting more opportunities to feel included in the community. Part of your job is to advocate for those services, supports, or opportunities that might help a person become more involved or feel more included. This could include help with getting assistive technology, finding affordable and accessible housing in the community of the person’s choosing, or finding productive employment opportunities.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Person-Centered Advocacy: Opportunity and Community Inclusion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If you advocate in support of a person’s desires, remember that the options and resources you provide are opportunities for the person to explore and assert their own direction in life. Any resources you provide should be guided by the person’s desires, and not by what you think is needed or appropriate. Be mindful that even if you feel a person’s goals around community inclusion or employment seem unrealistic or inappropriate, they should still be supported. Remember that just because someone needs services doesn’t mean that they shouldn’t be given the same supports, resources, and opportunities as someone else who is looking for a job or opportunities to become more engaged with their community. </a:t>
            </a:r>
          </a:p>
        </p:txBody>
      </p:sp>
    </p:spTree>
    <p:extLst>
      <p:ext uri="{BB962C8B-B14F-4D97-AF65-F5344CB8AC3E}">
        <p14:creationId xmlns:p14="http://schemas.microsoft.com/office/powerpoint/2010/main" val="3027542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(1/2)</a:t>
            </a:r>
          </a:p>
        </p:txBody>
      </p:sp>
      <p:sp>
        <p:nvSpPr>
          <p:cNvPr id="3" name="Content Placeholder 2"/>
          <p:cNvSpPr>
            <a:spLocks noGrp="1"/>
          </p:cNvSpPr>
          <p:nvPr>
            <p:ph idx="1"/>
          </p:nvPr>
        </p:nvSpPr>
        <p:spPr/>
        <p:txBody>
          <a:bodyPr rtlCol="0">
            <a:normAutofit/>
          </a:bodyPr>
          <a:lstStyle/>
          <a:p>
            <a:pPr fontAlgn="auto">
              <a:spcAft>
                <a:spcPts val="0"/>
              </a:spcAft>
              <a:defRPr/>
            </a:pPr>
            <a:r>
              <a:rPr lang="en-US" dirty="0" smtClean="0"/>
              <a:t>Choice, direction, and control are the core values of person-centered counseling. </a:t>
            </a:r>
          </a:p>
          <a:p>
            <a:pPr fontAlgn="auto">
              <a:spcAft>
                <a:spcPts val="0"/>
              </a:spcAft>
              <a:defRPr/>
            </a:pPr>
            <a:r>
              <a:rPr lang="en-US" dirty="0" smtClean="0"/>
              <a:t>Person-centered planning and thinking should be incorporated into the protection and advocacy work of all Person-Centered Counseling (PCC) professionals.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(2/2)</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identify and describe the three core values of person-centered counseling and give an example of how each one can be incorporated into protection and advocacy work.</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b="1" dirty="0"/>
              <a:t>Reflection on Learning </a:t>
            </a:r>
            <a:r>
              <a:rPr lang="en-US" b="1" dirty="0" smtClean="0"/>
              <a:t>Objective</a:t>
            </a:r>
          </a:p>
          <a:p>
            <a:pPr marL="0" indent="0" fontAlgn="auto">
              <a:spcAft>
                <a:spcPts val="0"/>
              </a:spcAft>
              <a:buNone/>
              <a:defRPr/>
            </a:pPr>
            <a:r>
              <a:rPr lang="en-US" dirty="0" smtClean="0"/>
              <a:t>Directions</a:t>
            </a:r>
            <a:r>
              <a:rPr lang="en-US" dirty="0"/>
              <a:t>: Review the objective(s) on this page. Write down your answers to the following questions</a:t>
            </a:r>
            <a:r>
              <a:rPr lang="en-US" dirty="0" smtClean="0"/>
              <a:t>.</a:t>
            </a:r>
            <a:endParaRPr lang="en-US" dirty="0"/>
          </a:p>
          <a:p>
            <a:pPr marL="457200" indent="-457200" fontAlgn="auto">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spcAft>
                <a:spcPts val="0"/>
              </a:spcAft>
              <a:buFont typeface="+mj-lt"/>
              <a:buAutoNum type="arabicPeriod"/>
              <a:defRPr/>
            </a:pPr>
            <a:r>
              <a:rPr lang="en-US" sz="2200" dirty="0" smtClean="0"/>
              <a:t>What </a:t>
            </a:r>
            <a:r>
              <a:rPr lang="en-US" sz="2200" dirty="0"/>
              <a:t>will you do differently because of the content in this lesson</a:t>
            </a:r>
            <a:r>
              <a:rPr lang="en-US" sz="2200" dirty="0" smtClean="0"/>
              <a:t>?</a:t>
            </a:r>
            <a:endParaRPr lang="en-US" sz="2200" dirty="0"/>
          </a:p>
        </p:txBody>
      </p:sp>
    </p:spTree>
    <p:extLst>
      <p:ext uri="{BB962C8B-B14F-4D97-AF65-F5344CB8AC3E}">
        <p14:creationId xmlns:p14="http://schemas.microsoft.com/office/powerpoint/2010/main" val="1632760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The core values of the person-centered counseling (PCC) approach in the No Wrong Door (NWD) system are choice, direction, and control. This lesson orients the learner to person-centered thinking and practices as it relates to a Person-Centered Counseling professional’s protection and advocacy role. This lesson will help the learner incorporate the PCC approach in their protection and advocacy work and address issues of informed choice, decision support, self-direction, and person-centered advocacy.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identify and describe the three core values of person-centered counseling and give an example of how each one can be incorporated into protection and advocacy work. </a:t>
            </a:r>
          </a:p>
        </p:txBody>
      </p:sp>
    </p:spTree>
    <p:extLst>
      <p:ext uri="{BB962C8B-B14F-4D97-AF65-F5344CB8AC3E}">
        <p14:creationId xmlns:p14="http://schemas.microsoft.com/office/powerpoint/2010/main" val="792385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What is Person-Centered Counseling?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Person Centered Counseling is the No Wrong Door system for Person Centered Thinking – PCT. It’s a way of interacting with people that helps identify what’s important to them and for them in the context of their life. Through the use of a PCC approach, people receiving services will be able to make informed choices about their LTSS options consistent with their personal goals, and successfully find various organizations, agencies and other resources in their communities that provide LTSS.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What is Person-Centered Counseling? (2/3)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Person-centered thinking starts with respectful listening so that people’s concerns can be heard and meaningful interactions can follow. Using a PCT approach can help people seeking services feel respected. A PCT approach also reconfirms that they are the ones in control of the services and supports they receive. Together, PCC and PCT help people who are served maintain choice, direction, and control when they seek services through the NWD system. </a:t>
            </a:r>
          </a:p>
        </p:txBody>
      </p:sp>
    </p:spTree>
    <p:extLst>
      <p:ext uri="{BB962C8B-B14F-4D97-AF65-F5344CB8AC3E}">
        <p14:creationId xmlns:p14="http://schemas.microsoft.com/office/powerpoint/2010/main" val="2217939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What is Person-Centered Counseling? (3/3)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It is not the job of a Person-Centered Counseling (PCC) professional to solve people’s problems, to decide how they should live or what they should advocate for, or to make choices for them. As a PCC professional, your job is to be honest with people, to support their desires and goals, and to respect their right to make decisions and choices with as much help as they need and want. </a:t>
            </a:r>
          </a:p>
        </p:txBody>
      </p:sp>
    </p:spTree>
    <p:extLst>
      <p:ext uri="{BB962C8B-B14F-4D97-AF65-F5344CB8AC3E}">
        <p14:creationId xmlns:p14="http://schemas.microsoft.com/office/powerpoint/2010/main" val="3715215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Person-Centered Counseling (PCC) and Protection and Advocacy Agencies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The work you do in the NWD system may be similar to a Protection and Advocacy agency. For example, you may help monitor adverse conditions, advocate for disability rights, or help people reduce their barriers to community living. The people you serve may be in crisis, emotional distress, or in a period of transition with no resources readily available. If you work with people who have intellectual or developmental disabilities or cognitive impairments, you might also help with supported decision-making and provide various degrees of support and assistance, as determined by the person. Just keep in mind that if you think a Protection and Advocacy agency or program needs to be contacted, you should discuss it with the person seeking services first.</a:t>
            </a:r>
          </a:p>
        </p:txBody>
      </p:sp>
    </p:spTree>
    <p:extLst>
      <p:ext uri="{BB962C8B-B14F-4D97-AF65-F5344CB8AC3E}">
        <p14:creationId xmlns:p14="http://schemas.microsoft.com/office/powerpoint/2010/main" val="3597684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Person-Centered Counseling (PCC) and Protection and Advocacy Agencies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By practicing PCC and person-centered thinking in your job, you can help people address potentially distressing situations. And you can do it in a way that takes into account their needs and preferences at a time when they might be feeling vulnerable.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Order="_x0031_" bookmark="yes"/>
  <Shape xmlns="" ID="hX8EZLnBdhTMy06xoO75IBan1QQ=" pdftag="H2" isBookmarkSet="no" Order="_x0032_" bookmark="yes"/>
  <Shape xmlns="" ID="xhQiTr/uc1gluRkDaFd/R+Eeq3g=" pdftag="" bookmark="no" Order="_x0031_"/>
  <Shape xmlns="" ID="lKC7AsQR2LnfutCAY//hkJepCKA=" pdftag="" bookmark="no" Order="_x0032_"/>
  <Shape xmlns="" ID="kA26s0ZpvAYyZkiXq8ql/DiMhfg=" pdftag="" bookmark="no" Order="_x0031_"/>
  <Shape xmlns="" ID="irDi1hA4ZGIh3B9iLlEPvkPIKRY=" pdftag="" bookmark="no" Order="_x0032_"/>
  <Shape xmlns="" ID="tEdDkpTXRQdOb0il/dO9jb9GB0o=" pdftag="" bookmark="no" Order="_x0031_"/>
  <Shape xmlns="" ID="ybbyH9s6gzNOALU4CAw4N2UCmwg=" pdftag="" bookmark="no" Order="_x0032_"/>
  <Shape xmlns="" ID="20jnvu+okcz0cVTq+L/F5RLVhfo=" pdftag="" bookmark="no" Order="_x0031_"/>
  <Shape xmlns="" ID="NIbW+c/ov9J1iAiCPOC6JVLEomw=" pdftag="" bookmark="no" Order="_x0032_"/>
  <Shape xmlns="" ID="x8Y+YE6XBFic4wCNlYIdWiF9Sng=" pdftag="" bookmark="no" Order="_x0031_"/>
  <Shape xmlns="" ID="0bVFICEGS/VvTAVbHhdkd2IFPwY=" pdftag="" bookmark="no" Order="_x0032_"/>
  <Shape xmlns="" ID="eECAQ8dAT/1i3FG+mSrzrtBZr3Y=" pdftag="" bookmark="no" Order="_x0031_"/>
  <Shape xmlns="" ID="TFgiDCXcAEf16jjNn4zCDkWZpRM=" pdftag="" bookmark="no" Order="_x0032_"/>
  <Shape xmlns="" ID="OmR8BCIsG8Jleplf6moWfCLO0Dg=" pdftag="" bookmark="no" Order="_x0031_"/>
  <Shape xmlns="" ID="4Jn/E82Jr2p0xSRZSoWvIUpW8kE=" pdftag="" bookmark="no" Order="_x0032_"/>
  <Shape xmlns="" ID="Mz078sTcFYzVfJtnlusloJwN/SM=" pdftag="" bookmark="no" Order="_x0031_"/>
  <Shape xmlns="" ID="CU9JDY7YkeaAdKYJ/Ljj0Xqa3RI=" pdftag="" bookmark="no" Order="_x0032_"/>
  <Shape xmlns="" ID="qJNUhWvxbfEI0P4Whci0VJrcpI0=" pdftag="" bookmark="no" Order="_x0031_"/>
  <Shape xmlns="" ID="K2gNB1YWD3Z6B505g+DfdOCD5V8=" pdftag="" bookmark="no" Order="_x0032_"/>
  <Shape xmlns="" ID="SmPdD4NfjdhWP6po08Zj3ihttb8=" pdftag="" bookmark="no" Order="_x0031_"/>
  <Shape xmlns="" ID="4qSE1lGBNc59gNo66kddu1hp/u8=" pdftag="" bookmark="no" Order="_x0032_"/>
  <Shape xmlns="" ID="2il/UJ8J44GmI+KYPdagVTLEsw8=" pdftag="" bookmark="no" Order="_x0031_"/>
  <Shape xmlns="" ID="46mUCsmC2ceIddlg4znoHxV4jzY=" pdftag="" bookmark="no" Order="_x0032_"/>
  <Shape xmlns="" ID="jvp4LmpfQv6KWuUfyoc4Pf1+u7A=" pdftag="" bookmark="no" Order="_x0031_"/>
  <Shape xmlns="" ID="u8dtD0FypFIthLQwzEGKLKur8cM=" pdftag="" bookmark="no" Order="_x0032_"/>
  <Shape xmlns="" ID="LPchGBzwafkTTXWjECOTY5H3pzA=" pdftag="" bookmark="no" Order="_x0031_"/>
  <Shape xmlns="" ID="YP/ktMJqzJE6z5tkbuxtc4VwpkM=" pdftag="" bookmark="no" Order="_x0032_"/>
  <Shape xmlns="" ID="9OqESmNzq1karIdlYoWTZDjKP0g=" pdftag="" bookmark="no" Order="_x0031_"/>
  <Shape xmlns="" ID="DzGmM5c2+5n1oU4yL529IC6ArRs=" pdftag="" bookmark="no" Order="_x0032_"/>
  <Shape xmlns="" ID="Pb3DTgzuNeg7voZG+nGuUm01k3Q=" pdftag="" bookmark="no" Order="_x0031_"/>
  <Shape xmlns="" ID="Vo7SBRrC9e9GwTAA9h74kY9R73g=" pdftag="" bookmark="no" Order="_x0032_"/>
  <Shape xmlns="" ID="EOtMrn0O0kcXZM9t+SDj/2hNV5c=" pdftag="" bookmark="no" Order="_x0031_"/>
  <Shape xmlns="" ID="dNZPbQ51aC2hg7/2+TlNtD0IfVE=" pdftag="" bookmark="no" Order="_x0032_"/>
  <Shape xmlns="" ID="8afDNNdT7zAmFaSrBADyhq0rfgk=" pdftag="" bookmark="no" Order="_x0031_"/>
  <Shape xmlns="" ID="0feKAQxuBQMZ+QiW4uszK2TBT3c=" pdftag="" bookmark="no" Order="_x0032_"/>
  <Shape xmlns="" ID="VnxB7a+MEpZwT4KBdBPJyGuMYcc=" pdftag="" bookmark="no" Order="_x0031_"/>
  <Shape xmlns="" ID="BGYyUYTJdBQZnBaka+O7w6m4coY=" pdftag="" bookmark="no" Order="_x0032_"/>
  <Shape xmlns="" ID="YCgfd3svOtTcnLo6YDfBLLvtfz4=" pdftag="" bookmark="no" Order="_x0031_"/>
  <Shape xmlns="" ID="do9qtI9ZPMhZ9vHd4p8w9s1GT4c=" pdftag="" bookmark="no" Order="_x0032_"/>
  <Shape xmlns="" ID="iuuRm6lfl//1qR3Vl519Cal3EK0=" pdftag="" bookmark="no" Order="_x0031_"/>
  <Shape xmlns="" ID="jlwamLhkzhHa4LHiVFJ7/4VqySI=" pdftag="" bookmark="no" Order="_x0032_"/>
  <Shape xmlns="" ID="t8h0u1Hpb1NNQZwatULeFYnLNuA=" pdftag="" bookmark="no" Order="_x0031_"/>
  <Shape xmlns="" ID="TNT2hIhgL4/ZVi0s+LLh/UxYslo=" pdftag="" bookmark="no" Order="_x0032_"/>
  <Shape xmlns="" ID="+9XIO7mqPhFxLzZ6/4QZ2x8Q31o=" pdftag="" bookmark="no" Order="_x0031_"/>
  <Shape xmlns="" ID="TffGB7+12vdNmS3SGUA0cs/p56Y=" pdftag="" bookmark="no" Order="_x0032_"/>
  <Shape xmlns="" ID="TvH4y3KXh0MKh/+i76+9sZGjPZA=" pdftag=""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7A93D38E-9586-48BF-B0C2-BE4A8B4B89DF}">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25</TotalTime>
  <Words>3113</Words>
  <Application>Microsoft Office PowerPoint</Application>
  <PresentationFormat>Widescreen</PresentationFormat>
  <Paragraphs>97</Paragraphs>
  <Slides>23</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Calibri Light</vt:lpstr>
      <vt:lpstr>Myriad Pro</vt:lpstr>
      <vt:lpstr>Myriad Pro Semibold</vt:lpstr>
      <vt:lpstr>Times New Roman</vt:lpstr>
      <vt:lpstr>Office Theme</vt:lpstr>
      <vt:lpstr>Protection and Advocacy</vt:lpstr>
      <vt:lpstr>Introduction</vt:lpstr>
      <vt:lpstr>Welcome! (1/2)</vt:lpstr>
      <vt:lpstr>Welcome! (2/2)</vt:lpstr>
      <vt:lpstr>What is Person-Centered Counseling? (1/3)</vt:lpstr>
      <vt:lpstr>What is Person-Centered Counseling? (2/3)</vt:lpstr>
      <vt:lpstr>What is Person-Centered Counseling? (3/3)</vt:lpstr>
      <vt:lpstr>Person-Centered Counseling (PCC) and Protection and Advocacy Agencies (1/2)</vt:lpstr>
      <vt:lpstr>Person-Centered Counseling (PCC) and Protection and Advocacy Agencies (2/2)</vt:lpstr>
      <vt:lpstr>The Importance of Choice, Direction, and Control in Protection and Advocacy (1/3)</vt:lpstr>
      <vt:lpstr>The Importance of Choice, Direction, and Control in Protection and Advocacy (2/3)</vt:lpstr>
      <vt:lpstr>The Importance of Choice, Direction, and Control in Protection and Advocacy (3/3)</vt:lpstr>
      <vt:lpstr>Supporting Choice, Direction, and Control (1/2)</vt:lpstr>
      <vt:lpstr>Supporting Choice, Direction, and Control (2/2)</vt:lpstr>
      <vt:lpstr>Mandated Reporting vs. Choice, Control, and Direction (1/4)</vt:lpstr>
      <vt:lpstr>Mandated Reporting vs. Choice, Control, and Direction (2/4)</vt:lpstr>
      <vt:lpstr>Mandated Reporting vs. Choice, Control, and Direction (3/4)</vt:lpstr>
      <vt:lpstr>Mandated Reporting vs. Choice, Control, and Direction (4/4)</vt:lpstr>
      <vt:lpstr>Putting Person-Centered Counseling (PCC) into Practice: Protection and Advocacy</vt:lpstr>
      <vt:lpstr>Person-Centered Advocacy: Opportunity and Community Inclusion (1/2)</vt:lpstr>
      <vt:lpstr>Person-Centered Advocacy: Opportunity and Community Inclusion (2/2)</vt:lpstr>
      <vt:lpstr>Conclusion and Lesson Review (1/2)</vt:lpstr>
      <vt:lpstr>Conclusion and Lesson Review (2/2)</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Protection and Advocacy: Incorporating the Values and Views of Person-Centered Counseling into Protection and Advocacy</dc:title>
  <dc:subject>Person-Centered Counseling (PCC) Training Program</dc:subject>
  <dc:creator>Administration for Community Living (ACL)</dc:creator>
  <cp:keywords>person-centered; choice; direction; control; counseling; No Wrong Door</cp:keywords>
  <cp:lastModifiedBy>Chang, Rebecca</cp:lastModifiedBy>
  <cp:revision>10</cp:revision>
  <dcterms:created xsi:type="dcterms:W3CDTF">2019-09-12T14:30:07Z</dcterms:created>
  <dcterms:modified xsi:type="dcterms:W3CDTF">2019-12-24T16:11:52Z</dcterms:modified>
</cp:coreProperties>
</file>