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975F1-15CF-59C5-61D8-E187FA2629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1D7A4C-528C-D8AF-2381-83635C1FB2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86D85-D0A2-8B6A-9832-39EEF91B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212F5-4B14-F67D-7B5F-3F1DC0E40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52E87-8F43-2C95-B04F-C5E1D6C3B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14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DDDB4-8537-5446-CF4A-40042E587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3BEE3-01F8-221D-050D-43E05EA95B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3A837-011E-9A60-4CEB-5CCB1A95B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3A6D8-A131-0987-8803-F259FF0B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E4239-5E9A-2ABD-FBE2-A37C18E28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0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A6958A-00FA-BAEA-B0EA-D2A7F707DD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D0EF06-0E2D-3D6D-9EFB-A87156D43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57E66-08AF-015C-41D2-9CBF07217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B24FA-460B-5F2F-2366-EFC0ABA10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39969-67E8-BC90-6D0D-EF334E1F5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0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FC54B-D454-B1C3-B0E9-131ECE430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A1E35-7C08-FDE7-A328-1C590348F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ECF55-1193-28D1-0D74-B2E6AE898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A6263-00CA-1CBF-372C-82BFFFE33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CBBA7-1480-A818-D300-BA9FA8322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02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F6689-5C1B-A4BF-159E-5567D879C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72E9B5-4CB3-1637-466E-149FCDA31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2C652-9BDA-AF21-004C-BF7269077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6270B-F58D-3B01-AE96-0CBE95B0C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F8466-4293-5446-F863-795627317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52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078DE-D06E-F9CC-B8DF-E974FF2ED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9B0CB-08B7-A064-02C8-176D58ACE9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CEC05B-D74E-634B-3D6C-204D313181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906476-AD97-0C2D-8D7D-BDF1EE101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B61310-B24F-D121-4834-DC1C2D8F8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832E01-E8E5-09E7-7C91-D92A7B78D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30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33978-168A-19A3-3D1C-20AFC05A9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E1A14-8736-6F28-1BE2-783ED4127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4AFE75-9E74-9950-6F27-A9A7069FE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010300-CF56-CDAA-0094-22C5CC1858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459FE2-2CB6-D377-B59B-ACF1FCFED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97BFC7-5802-7A26-AE28-511DD61E8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FDD4B8-E656-9FA1-E1D2-7700E30D3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D69C9A-B8AB-4AD6-F457-773DB3D5A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07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4906-A806-74A4-70BA-A8DB950AB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A9BFBB-A67F-6758-C29C-A918CA056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090B3B-5745-6C17-1952-7767CC1C9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D45F1A-6F0C-BBC5-1217-B772B52E5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54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1DA455-D423-1757-6ACC-4CBA86962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B5A48C-DD6F-D3F5-6A75-AA511216C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E5BDD7-8A3A-B8B2-FEF1-1F6C58545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21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25A77-2603-A088-612F-033842BA9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F989F-B9A3-72AA-5BDD-264F246C1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B4A540-4FD0-1313-268E-CF7873ED31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2A14D1-E428-EFC6-3A94-3870DA83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33B374-0157-9F97-D91D-FF79C09EF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7D1CAA-C2A0-A232-0F0E-CF4914242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78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9A23E-E762-0242-7D7A-2D09D30F8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0FBB73-EBA9-C041-5883-64132E5EC5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46BFFE-5517-1391-CC89-C56503AA7A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9656F7-FD2F-091F-59B8-CBB3286E1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96392-774A-07FB-7DEA-87200ED1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92BEB-3D24-3BF7-A04C-1B8C66020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82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9D1623-533F-C550-8691-3426778BF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436817-3AD8-A03A-E312-4CC16081A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5FDC9-F5BF-CC46-8612-5A0679966B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6CFBC-AF51-45B2-B985-1B13C8335FF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4662C-F3F3-E51E-F9CD-AD90E293FD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077EE-BC1F-C203-02C1-10B1D652A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BE3E8-EBF9-4F05-B568-D2CF49EBDE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7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26">
            <a:extLst>
              <a:ext uri="{FF2B5EF4-FFF2-40B4-BE49-F238E27FC236}">
                <a16:creationId xmlns:a16="http://schemas.microsoft.com/office/drawing/2014/main" id="{6590E4E7-9B6C-6B55-041C-4536C1590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840" y="-1645315"/>
            <a:ext cx="5953760" cy="870651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28" name="TextBox 91">
            <a:extLst>
              <a:ext uri="{FF2B5EF4-FFF2-40B4-BE49-F238E27FC236}">
                <a16:creationId xmlns:a16="http://schemas.microsoft.com/office/drawing/2014/main" id="{C1AB4623-86FB-8916-894D-FE95496FBD8D}"/>
              </a:ext>
            </a:extLst>
          </p:cNvPr>
          <p:cNvSpPr txBox="1"/>
          <p:nvPr/>
        </p:nvSpPr>
        <p:spPr>
          <a:xfrm>
            <a:off x="5373835" y="1791075"/>
            <a:ext cx="845309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800" dirty="0">
                <a:solidFill>
                  <a:srgbClr val="000000"/>
                </a:solidFill>
                <a:latin typeface="Canva Sans Bold"/>
              </a:rPr>
              <a:t>VIRGINIA OPTIONS CONSELING STATEWIDE STANDARDS</a:t>
            </a:r>
          </a:p>
        </p:txBody>
      </p:sp>
      <p:sp>
        <p:nvSpPr>
          <p:cNvPr id="129" name="TextBox 95">
            <a:extLst>
              <a:ext uri="{FF2B5EF4-FFF2-40B4-BE49-F238E27FC236}">
                <a16:creationId xmlns:a16="http://schemas.microsoft.com/office/drawing/2014/main" id="{05C9EBC8-6D1D-5AAC-E061-2AA2179DEB36}"/>
              </a:ext>
            </a:extLst>
          </p:cNvPr>
          <p:cNvSpPr txBox="1"/>
          <p:nvPr/>
        </p:nvSpPr>
        <p:spPr>
          <a:xfrm>
            <a:off x="4271259" y="2707943"/>
            <a:ext cx="845309" cy="6463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700" dirty="0">
                <a:solidFill>
                  <a:srgbClr val="000000"/>
                </a:solidFill>
                <a:latin typeface="Canva Sans Bold"/>
              </a:rPr>
              <a:t>MULTIPLE, COORDINATED ACCESS POINTS THROUGH STATE REFERRRAL SYSTEM,  CRIA </a:t>
            </a:r>
          </a:p>
        </p:txBody>
      </p:sp>
      <p:sp>
        <p:nvSpPr>
          <p:cNvPr id="130" name="TextBox 98">
            <a:extLst>
              <a:ext uri="{FF2B5EF4-FFF2-40B4-BE49-F238E27FC236}">
                <a16:creationId xmlns:a16="http://schemas.microsoft.com/office/drawing/2014/main" id="{1B1C1296-27EC-AD5F-5122-51764C6963B3}"/>
              </a:ext>
            </a:extLst>
          </p:cNvPr>
          <p:cNvSpPr txBox="1"/>
          <p:nvPr/>
        </p:nvSpPr>
        <p:spPr>
          <a:xfrm>
            <a:off x="6308553" y="983346"/>
            <a:ext cx="1022161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000" dirty="0">
                <a:solidFill>
                  <a:srgbClr val="000000"/>
                </a:solidFill>
                <a:latin typeface="Canva Sans Bold"/>
              </a:rPr>
              <a:t>TRUSTED SOURCE OF INFORMATION</a:t>
            </a:r>
          </a:p>
        </p:txBody>
      </p:sp>
      <p:pic>
        <p:nvPicPr>
          <p:cNvPr id="131" name="Picture 99">
            <a:extLst>
              <a:ext uri="{FF2B5EF4-FFF2-40B4-BE49-F238E27FC236}">
                <a16:creationId xmlns:a16="http://schemas.microsoft.com/office/drawing/2014/main" id="{3DF9160C-6DE8-10F9-E4DC-9CDCEB9A6F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20825259">
            <a:off x="7487533" y="2959567"/>
            <a:ext cx="478155" cy="1083639"/>
          </a:xfrm>
          <a:prstGeom prst="rect">
            <a:avLst/>
          </a:prstGeom>
        </p:spPr>
      </p:pic>
      <p:pic>
        <p:nvPicPr>
          <p:cNvPr id="133" name="Picture 101">
            <a:extLst>
              <a:ext uri="{FF2B5EF4-FFF2-40B4-BE49-F238E27FC236}">
                <a16:creationId xmlns:a16="http://schemas.microsoft.com/office/drawing/2014/main" id="{64B30C95-677A-8E81-5187-203C87DA83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 rot="20830924">
            <a:off x="3838758" y="2406537"/>
            <a:ext cx="480160" cy="1088182"/>
          </a:xfrm>
          <a:prstGeom prst="rect">
            <a:avLst/>
          </a:prstGeom>
        </p:spPr>
      </p:pic>
      <p:pic>
        <p:nvPicPr>
          <p:cNvPr id="135" name="Picture 115">
            <a:extLst>
              <a:ext uri="{FF2B5EF4-FFF2-40B4-BE49-F238E27FC236}">
                <a16:creationId xmlns:a16="http://schemas.microsoft.com/office/drawing/2014/main" id="{E30EDD40-9CC4-CB8C-AA90-B2C5CE398A8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 flipH="1">
            <a:off x="4980889" y="633035"/>
            <a:ext cx="367546" cy="832967"/>
          </a:xfrm>
          <a:prstGeom prst="rect">
            <a:avLst/>
          </a:prstGeom>
        </p:spPr>
      </p:pic>
      <p:sp>
        <p:nvSpPr>
          <p:cNvPr id="136" name="TextBox 128">
            <a:extLst>
              <a:ext uri="{FF2B5EF4-FFF2-40B4-BE49-F238E27FC236}">
                <a16:creationId xmlns:a16="http://schemas.microsoft.com/office/drawing/2014/main" id="{4832C15F-F132-BC75-FD36-4237B979A5BE}"/>
              </a:ext>
            </a:extLst>
          </p:cNvPr>
          <p:cNvSpPr txBox="1"/>
          <p:nvPr/>
        </p:nvSpPr>
        <p:spPr>
          <a:xfrm>
            <a:off x="6354909" y="2697080"/>
            <a:ext cx="1189211" cy="8193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6"/>
              </a:lnSpc>
            </a:pPr>
            <a:r>
              <a:rPr lang="en-US" sz="800" dirty="0">
                <a:solidFill>
                  <a:srgbClr val="000000"/>
                </a:solidFill>
                <a:latin typeface="Canva Sans Bold"/>
              </a:rPr>
              <a:t>FORMAL PARTNERSHIPS </a:t>
            </a:r>
          </a:p>
          <a:p>
            <a:pPr algn="ctr">
              <a:lnSpc>
                <a:spcPts val="1316"/>
              </a:lnSpc>
            </a:pPr>
            <a:r>
              <a:rPr lang="en-US" sz="800" dirty="0">
                <a:solidFill>
                  <a:srgbClr val="000000"/>
                </a:solidFill>
                <a:latin typeface="Canva Sans Bold"/>
              </a:rPr>
              <a:t>FOR INCREASED ACCESS AND WARM TRANSFERS</a:t>
            </a:r>
          </a:p>
        </p:txBody>
      </p:sp>
      <p:pic>
        <p:nvPicPr>
          <p:cNvPr id="137" name="Picture 129">
            <a:extLst>
              <a:ext uri="{FF2B5EF4-FFF2-40B4-BE49-F238E27FC236}">
                <a16:creationId xmlns:a16="http://schemas.microsoft.com/office/drawing/2014/main" id="{F1BCE213-32DB-C655-F920-A983AB1E6A9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 rot="1268683">
            <a:off x="3449424" y="3294353"/>
            <a:ext cx="490701" cy="1108929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BCBE5140-065B-5355-630D-FC63893657AF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232" t="30697" r="62361" b="48983"/>
          <a:stretch/>
        </p:blipFill>
        <p:spPr>
          <a:xfrm>
            <a:off x="7966000" y="5306796"/>
            <a:ext cx="1215170" cy="45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A07C129A-67F6-FBA8-458B-147D920976C8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15205" r="1974" b="8092"/>
          <a:stretch/>
        </p:blipFill>
        <p:spPr>
          <a:xfrm>
            <a:off x="3055784" y="1843726"/>
            <a:ext cx="986507" cy="545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2076A0C8-61C4-25AE-F26E-1C8794CEF873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2965" t="32135" r="57537" b="35738"/>
          <a:stretch/>
        </p:blipFill>
        <p:spPr>
          <a:xfrm>
            <a:off x="7655528" y="2018649"/>
            <a:ext cx="921575" cy="4896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41" name="Picture 2">
            <a:extLst>
              <a:ext uri="{FF2B5EF4-FFF2-40B4-BE49-F238E27FC236}">
                <a16:creationId xmlns:a16="http://schemas.microsoft.com/office/drawing/2014/main" id="{965DA074-8CD7-7627-E701-C0E64E97C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810" y="3933391"/>
            <a:ext cx="1034805" cy="640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F5CC6862-48D1-1581-A8DA-F333281E664E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" t="22868" r="80376" b="59982"/>
          <a:stretch/>
        </p:blipFill>
        <p:spPr>
          <a:xfrm>
            <a:off x="4203246" y="1078787"/>
            <a:ext cx="837388" cy="517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EDCD2A63-C6BC-F270-2E37-9D691735F37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562055" y="4082930"/>
            <a:ext cx="1196226" cy="6599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2" name="Picture 100">
            <a:extLst>
              <a:ext uri="{FF2B5EF4-FFF2-40B4-BE49-F238E27FC236}">
                <a16:creationId xmlns:a16="http://schemas.microsoft.com/office/drawing/2014/main" id="{03F98129-E9D4-3694-7475-2F1C7B47596D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p:blipFill>
        <p:spPr>
          <a:xfrm rot="20094560" flipH="1">
            <a:off x="7434181" y="1372935"/>
            <a:ext cx="362594" cy="88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28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29" grpId="0"/>
      <p:bldP spid="130" grpId="0"/>
      <p:bldP spid="13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Canva Sans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Lugo, Joseph (ACL)</dc:creator>
  <cp:lastModifiedBy>Lugo, Joseph (ACL)</cp:lastModifiedBy>
  <cp:revision>2</cp:revision>
  <dcterms:created xsi:type="dcterms:W3CDTF">2023-04-24T14:39:24Z</dcterms:created>
  <dcterms:modified xsi:type="dcterms:W3CDTF">2023-04-27T12:27:48Z</dcterms:modified>
</cp:coreProperties>
</file>